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20"/>
  </p:notesMasterIdLst>
  <p:handoutMasterIdLst>
    <p:handoutMasterId r:id="rId21"/>
  </p:handoutMasterIdLst>
  <p:sldIdLst>
    <p:sldId id="2147483632" r:id="rId5"/>
    <p:sldId id="2147483613" r:id="rId6"/>
    <p:sldId id="319" r:id="rId7"/>
    <p:sldId id="2147483617" r:id="rId8"/>
    <p:sldId id="256" r:id="rId9"/>
    <p:sldId id="2147483644" r:id="rId10"/>
    <p:sldId id="2147483639" r:id="rId11"/>
    <p:sldId id="313" r:id="rId12"/>
    <p:sldId id="315" r:id="rId13"/>
    <p:sldId id="2147483641" r:id="rId14"/>
    <p:sldId id="2147483646" r:id="rId15"/>
    <p:sldId id="2147483647" r:id="rId16"/>
    <p:sldId id="2147483630" r:id="rId17"/>
    <p:sldId id="2147483645" r:id="rId18"/>
    <p:sldId id="2145707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8BF93A-7C0E-48D2-895C-7EFE2DA16B8B}">
          <p14:sldIdLst>
            <p14:sldId id="2147483632"/>
          </p14:sldIdLst>
        </p14:section>
        <p14:section name="Healthcare Science Workforce" id="{5DD85024-77F0-4857-AB46-102A5694E023}">
          <p14:sldIdLst>
            <p14:sldId id="2147483613"/>
            <p14:sldId id="319"/>
            <p14:sldId id="2147483617"/>
            <p14:sldId id="256"/>
            <p14:sldId id="2147483644"/>
            <p14:sldId id="2147483639"/>
            <p14:sldId id="313"/>
            <p14:sldId id="315"/>
            <p14:sldId id="2147483641"/>
            <p14:sldId id="2147483646"/>
            <p14:sldId id="2147483647"/>
            <p14:sldId id="2147483630"/>
            <p14:sldId id="2147483645"/>
            <p14:sldId id="2145707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212104-C651-B0E8-B0F1-3E2564F188B4}" name="BROWNE, Darcy (NHS ENGLAND - X24)" initials="DB" userId="S::darcy.browne1@nhs.net::355e1c11-3869-4b42-ae73-d89e297fdc96" providerId="AD"/>
  <p188:author id="{3545F3B4-31CC-1187-78FA-537D0858F096}" name="CHALKER, Victoria (NHS ENGLAND - X24)" initials="CX" userId="S::victoria.chalker@nhs.net::2d30107c-fcb3-41af-bba1-2a0d0daf0f26" providerId="AD"/>
  <p188:author id="{C2541EF9-1364-48BA-B013-92D41F865306}" name="ALLEN, Kim (NHS ENGLAND - X24)" initials="AX" userId="S::kim.allen11@nhs.net::e3452ea3-17e9-47d6-8ecf-b1b004206e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F8"/>
    <a:srgbClr val="D3DCE8"/>
    <a:srgbClr val="FCE306"/>
    <a:srgbClr val="DDE4ED"/>
    <a:srgbClr val="F46A25"/>
    <a:srgbClr val="B3C2CE"/>
    <a:srgbClr val="00A499"/>
    <a:srgbClr val="80D2CC"/>
    <a:srgbClr val="A189B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02944-782D-008D-F8B0-7B075540A8B7}" v="86" dt="2025-02-10T16:32:15.974"/>
    <p1510:client id="{AF01A85D-9EA8-4B32-B0A7-FA0054CC0B06}" v="3526" dt="2025-02-10T18:35:03.6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0" autoAdjust="0"/>
    <p:restoredTop sz="95884" autoAdjust="0"/>
  </p:normalViewPr>
  <p:slideViewPr>
    <p:cSldViewPr snapToGrid="0">
      <p:cViewPr>
        <p:scale>
          <a:sx n="82" d="100"/>
          <a:sy n="82" d="100"/>
        </p:scale>
        <p:origin x="60" y="318"/>
      </p:cViewPr>
      <p:guideLst/>
    </p:cSldViewPr>
  </p:slideViewPr>
  <p:outlineViewPr>
    <p:cViewPr>
      <p:scale>
        <a:sx n="33" d="100"/>
        <a:sy n="33" d="100"/>
      </p:scale>
      <p:origin x="0" y="-4836"/>
    </p:cViewPr>
  </p:outlineViewPr>
  <p:notesTextViewPr>
    <p:cViewPr>
      <p:scale>
        <a:sx n="3" d="2"/>
        <a:sy n="3" d="2"/>
      </p:scale>
      <p:origin x="0" y="0"/>
    </p:cViewPr>
  </p:notesTextViewPr>
  <p:sorterViewPr>
    <p:cViewPr>
      <p:scale>
        <a:sx n="125" d="100"/>
        <a:sy n="125" d="100"/>
      </p:scale>
      <p:origin x="0" y="-654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10/02/2025</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igital.nhs.uk/data-and-information/areas-of-interest/workforce/nhs-occupation-cod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Standard title slide</a:t>
            </a:r>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p>
          <a:p>
            <a:r>
              <a:rPr lang="en-GB" sz="1050" dirty="0"/>
              <a:t>Surface guided radiotherapy is due to be used on patients for the first time on very soon – was scheduled for this week – this will be first in the world when completed</a:t>
            </a:r>
          </a:p>
          <a:p>
            <a:endParaRPr lang="en-GB" sz="1050" dirty="0"/>
          </a:p>
          <a:p>
            <a:endParaRPr lang="en-GB" sz="1050" dirty="0"/>
          </a:p>
          <a:p>
            <a:endParaRPr lang="en-GB" sz="1050" dirty="0"/>
          </a:p>
          <a:p>
            <a:endParaRPr lang="en-GB" sz="1050" dirty="0"/>
          </a:p>
          <a:p>
            <a:endParaRPr lang="en-GB" sz="1050" dirty="0"/>
          </a:p>
          <a:p>
            <a:r>
              <a:rPr lang="en-GB" sz="1050" dirty="0"/>
              <a:t>https://www.cuh.nhs.uk/about-us/our-structure/other-departments/archives/exhibition-innovation/invictus-games/#:~:text=The%20project%20innovation%20team%20at%20Addenbrooke's%20hospital,fastest%20amputee%20cyclist%20in%20the%202018%20event.</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3606882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50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14</a:t>
            </a:fld>
            <a:endParaRPr lang="en-GB"/>
          </a:p>
        </p:txBody>
      </p:sp>
    </p:spTree>
    <p:extLst>
      <p:ext uri="{BB962C8B-B14F-4D97-AF65-F5344CB8AC3E}">
        <p14:creationId xmlns:p14="http://schemas.microsoft.com/office/powerpoint/2010/main" val="328127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23B57-7F8C-37CA-383D-E7C89192A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EF4C1-75A1-AE38-67CD-2A4D69159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3BAAB2-BDEA-CE5E-8197-F69C07ABB1B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2E2BBC-6052-21EA-D038-3C11AC0DE5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91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Workforce more detailed: headcount by specialisms (Tertiary area of work)</a:t>
            </a:r>
          </a:p>
          <a:p>
            <a:r>
              <a:rPr lang="en-GB"/>
              <a:t>*Being added in 2022</a:t>
            </a:r>
          </a:p>
          <a:p>
            <a:r>
              <a:rPr lang="en-GB">
                <a:hlinkClick r:id="rId3"/>
              </a:rPr>
              <a:t>NHS Occupation Codes - NHS Digital</a:t>
            </a:r>
            <a:endParaRPr lang="en-GB"/>
          </a:p>
        </p:txBody>
      </p:sp>
    </p:spTree>
    <p:extLst>
      <p:ext uri="{BB962C8B-B14F-4D97-AF65-F5344CB8AC3E}">
        <p14:creationId xmlns:p14="http://schemas.microsoft.com/office/powerpoint/2010/main" val="228325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4</a:t>
            </a:fld>
            <a:endParaRPr lang="en-GB"/>
          </a:p>
        </p:txBody>
      </p:sp>
    </p:spTree>
    <p:extLst>
      <p:ext uri="{BB962C8B-B14F-4D97-AF65-F5344CB8AC3E}">
        <p14:creationId xmlns:p14="http://schemas.microsoft.com/office/powerpoint/2010/main" val="3907168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EC7EF-95E1-3D44-A982-BC7A3E9C61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13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a:rPr>
              <a:t>Healthcare science leaders are responsible for </a:t>
            </a:r>
            <a:r>
              <a:rPr lang="en-GB" sz="1200" dirty="0">
                <a:latin typeface="Arial" panose="020B0604020202020204"/>
                <a:ea typeface="Arial"/>
                <a:cs typeface="Arial"/>
              </a:rPr>
              <a:t>providing support, advice and embedding healthcare science across national, regional and ICB levels. </a:t>
            </a:r>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7</a:t>
            </a:fld>
            <a:endParaRPr lang="en-GB"/>
          </a:p>
        </p:txBody>
      </p:sp>
    </p:spTree>
    <p:extLst>
      <p:ext uri="{BB962C8B-B14F-4D97-AF65-F5344CB8AC3E}">
        <p14:creationId xmlns:p14="http://schemas.microsoft.com/office/powerpoint/2010/main" val="205921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8</a:t>
            </a:fld>
            <a:endParaRPr lang="en-GB"/>
          </a:p>
        </p:txBody>
      </p:sp>
    </p:spTree>
    <p:extLst>
      <p:ext uri="{BB962C8B-B14F-4D97-AF65-F5344CB8AC3E}">
        <p14:creationId xmlns:p14="http://schemas.microsoft.com/office/powerpoint/2010/main" val="302227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9</a:t>
            </a:fld>
            <a:endParaRPr lang="en-GB"/>
          </a:p>
        </p:txBody>
      </p:sp>
    </p:spTree>
    <p:extLst>
      <p:ext uri="{BB962C8B-B14F-4D97-AF65-F5344CB8AC3E}">
        <p14:creationId xmlns:p14="http://schemas.microsoft.com/office/powerpoint/2010/main" val="3580463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3424754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tx1"/>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dirty="0"/>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ading, subhead, bullets one column">
    <p:bg>
      <p:bgPr>
        <a:solidFill>
          <a:srgbClr val="CCDFF1">
            <a:alpha val="3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1555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slide with image A">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Headline slide with image A">
    <p:bg>
      <p:bgPr>
        <a:solidFill>
          <a:srgbClr val="CCDFF1">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62392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 large Centred">
    <p:bg>
      <p:bgPr>
        <a:solidFill>
          <a:srgbClr val="CCDFF1">
            <a:alpha val="30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1214367" y="1180298"/>
            <a:ext cx="9811265" cy="2983230"/>
          </a:xfrm>
          <a:prstGeom prst="rect">
            <a:avLst/>
          </a:prstGeom>
        </p:spPr>
        <p:txBody>
          <a:bodyPr>
            <a:noAutofit/>
          </a:bodyPr>
          <a:lstStyle>
            <a:lvl1pPr marL="0" indent="0" algn="ctr">
              <a:buNone/>
              <a:defRPr sz="42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centred text over multiple</a:t>
            </a:r>
            <a:br>
              <a:rPr lang="en-GB" dirty="0"/>
            </a:br>
            <a:r>
              <a:rPr lang="en-GB" dirty="0"/>
              <a:t>lines, try to make a harmonious shape like a diamond or </a:t>
            </a:r>
            <a:r>
              <a:rPr lang="en-GB" dirty="0" err="1"/>
              <a:t>xmas</a:t>
            </a:r>
            <a:r>
              <a:rPr lang="en-GB" dirty="0"/>
              <a:t> tree or</a:t>
            </a:r>
            <a:br>
              <a:rPr lang="en-GB" dirty="0"/>
            </a:br>
            <a:r>
              <a:rPr lang="en-GB" dirty="0"/>
              <a:t>something similar”</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4150923" y="5096236"/>
            <a:ext cx="3890150" cy="896938"/>
          </a:xfrm>
          <a:prstGeom prst="rect">
            <a:avLst/>
          </a:prstGeom>
        </p:spPr>
        <p:txBody>
          <a:bodyPr>
            <a:normAutofit/>
          </a:bodyPr>
          <a:lstStyle>
            <a:lvl1pPr marL="0" indent="0" algn="ctr">
              <a:buNone/>
              <a:defRPr sz="2200"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A91AA706-8AF6-8441-8070-06566C40A690}"/>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42D3EEB-DBD8-CD48-C723-5F35F1DADF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1149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9E5F4F8C-F6B5-3A20-7C82-B24A6C50CA1E}"/>
              </a:ext>
            </a:extLst>
          </p:cNvPr>
          <p:cNvSpPr/>
          <p:nvPr userDrawn="1"/>
        </p:nvSpPr>
        <p:spPr>
          <a:xfrm rot="16200000">
            <a:off x="6353964" y="992943"/>
            <a:ext cx="6857999" cy="4872114"/>
          </a:xfrm>
          <a:prstGeom prst="round2SameRect">
            <a:avLst>
              <a:gd name="adj1" fmla="val 1293"/>
              <a:gd name="adj2" fmla="val 0"/>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 uri="{C183D7F6-B498-43B3-948B-1728B52AA6E4}">
                <adec:decorative xmlns:adec="http://schemas.microsoft.com/office/drawing/2017/decorative" val="1"/>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tx1"/>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tx1"/>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tx1"/>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tx1"/>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con Grid Boxes 2UP with Intro">
    <p:bg>
      <p:bgPr>
        <a:solidFill>
          <a:srgbClr val="CCDFF1">
            <a:alpha val="30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7" name="Content Placeholder 3">
            <a:extLst>
              <a:ext uri="{FF2B5EF4-FFF2-40B4-BE49-F238E27FC236}">
                <a16:creationId xmlns:a16="http://schemas.microsoft.com/office/drawing/2014/main" id="{88166480-FB4D-C34C-807C-7BA7DD328F6E}"/>
              </a:ext>
            </a:extLst>
          </p:cNvPr>
          <p:cNvSpPr>
            <a:spLocks noGrp="1"/>
          </p:cNvSpPr>
          <p:nvPr>
            <p:ph sz="quarter" idx="4294967295" hasCustomPrompt="1"/>
          </p:nvPr>
        </p:nvSpPr>
        <p:spPr>
          <a:xfrm>
            <a:off x="432000" y="1735014"/>
            <a:ext cx="3564001" cy="4319711"/>
          </a:xfrm>
        </p:spPr>
        <p:txBody>
          <a:bodyPr/>
          <a:lstStyle>
            <a:lvl1pPr marL="0" indent="0">
              <a:buNone/>
              <a:defRPr sz="2200">
                <a:solidFill>
                  <a:schemeClr val="tx1"/>
                </a:solidFill>
              </a:defRPr>
            </a:lvl1pPr>
          </a:lstStyle>
          <a:p>
            <a:r>
              <a:rPr lang="en-GB" dirty="0"/>
              <a:t>Intro summary text goes here</a:t>
            </a:r>
          </a:p>
        </p:txBody>
      </p:sp>
      <p:sp>
        <p:nvSpPr>
          <p:cNvPr id="13" name="Title 1">
            <a:extLst>
              <a:ext uri="{FF2B5EF4-FFF2-40B4-BE49-F238E27FC236}">
                <a16:creationId xmlns:a16="http://schemas.microsoft.com/office/drawing/2014/main" id="{85267E27-DA97-0D46-9740-BF9E88C52C36}"/>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B4F929AC-5E7A-1A4C-8427-F04E4C908E8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6D0C676-28C4-BF14-7D49-3169DC1AAA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617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CON Grid Boxes 4UP with Intro">
    <p:bg>
      <p:bgPr>
        <a:solidFill>
          <a:srgbClr val="CCDFF1">
            <a:alpha val="3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5FB54-F5EA-C613-D5F4-F3C0063B3E2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9" name="Title 1">
            <a:extLst>
              <a:ext uri="{FF2B5EF4-FFF2-40B4-BE49-F238E27FC236}">
                <a16:creationId xmlns:a16="http://schemas.microsoft.com/office/drawing/2014/main" id="{71D89516-E743-9149-8E82-C8FD33FB9E82}"/>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5" name="Content Placeholder 3">
            <a:extLst>
              <a:ext uri="{FF2B5EF4-FFF2-40B4-BE49-F238E27FC236}">
                <a16:creationId xmlns:a16="http://schemas.microsoft.com/office/drawing/2014/main" id="{62ACBA56-8EF4-494B-AB68-12ECC4D0812F}"/>
              </a:ext>
            </a:extLst>
          </p:cNvPr>
          <p:cNvSpPr>
            <a:spLocks noGrp="1"/>
          </p:cNvSpPr>
          <p:nvPr>
            <p:ph sz="quarter" idx="4294967295" hasCustomPrompt="1"/>
          </p:nvPr>
        </p:nvSpPr>
        <p:spPr>
          <a:xfrm>
            <a:off x="432000" y="1285014"/>
            <a:ext cx="3564001" cy="4769711"/>
          </a:xfrm>
        </p:spPr>
        <p:txBody>
          <a:bodyPr/>
          <a:lstStyle>
            <a:lvl1pPr marL="0" indent="0">
              <a:buNone/>
              <a:defRPr sz="2200">
                <a:solidFill>
                  <a:schemeClr val="tx1"/>
                </a:solidFill>
              </a:defRPr>
            </a:lvl1pPr>
          </a:lstStyle>
          <a:p>
            <a:r>
              <a:rPr lang="en-GB" dirty="0"/>
              <a:t>Intro summary text goes here</a:t>
            </a:r>
          </a:p>
        </p:txBody>
      </p:sp>
      <p:sp>
        <p:nvSpPr>
          <p:cNvPr id="12" name="Rectangle: Top Corners Rounded 11">
            <a:extLst>
              <a:ext uri="{FF2B5EF4-FFF2-40B4-BE49-F238E27FC236}">
                <a16:creationId xmlns:a16="http://schemas.microsoft.com/office/drawing/2014/main" id="{5E206611-9F04-2C46-95B1-573726492E29}"/>
              </a:ext>
              <a:ext uri="{C183D7F6-B498-43B3-948B-1728B52AA6E4}">
                <adec:decorative xmlns:adec="http://schemas.microsoft.com/office/drawing/2017/decorative" val="1"/>
              </a:ext>
            </a:extLst>
          </p:cNvPr>
          <p:cNvSpPr/>
          <p:nvPr userDrawn="1"/>
        </p:nvSpPr>
        <p:spPr>
          <a:xfrm>
            <a:off x="4310428" y="1285014"/>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7">
            <a:extLst>
              <a:ext uri="{FF2B5EF4-FFF2-40B4-BE49-F238E27FC236}">
                <a16:creationId xmlns:a16="http://schemas.microsoft.com/office/drawing/2014/main" id="{BA897845-DFE8-7140-BE24-7AD33E02F2ED}"/>
              </a:ext>
            </a:extLst>
          </p:cNvPr>
          <p:cNvSpPr>
            <a:spLocks noGrp="1"/>
          </p:cNvSpPr>
          <p:nvPr>
            <p:ph type="body" sz="quarter" idx="13"/>
          </p:nvPr>
        </p:nvSpPr>
        <p:spPr>
          <a:xfrm>
            <a:off x="4310428" y="2185014"/>
            <a:ext cx="3564000" cy="1512000"/>
          </a:xfrm>
          <a:prstGeom prst="rect">
            <a:avLst/>
          </a:prstGeom>
          <a:solidFill>
            <a:schemeClr val="bg1">
              <a:lumMod val="95000"/>
            </a:schemeClr>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4" name="Rectangle: Top Corners Rounded 13">
            <a:extLst>
              <a:ext uri="{FF2B5EF4-FFF2-40B4-BE49-F238E27FC236}">
                <a16:creationId xmlns:a16="http://schemas.microsoft.com/office/drawing/2014/main" id="{C737232C-EBE9-2647-917F-C7C76B087CA4}"/>
              </a:ext>
              <a:ext uri="{C183D7F6-B498-43B3-948B-1728B52AA6E4}">
                <adec:decorative xmlns:adec="http://schemas.microsoft.com/office/drawing/2017/decorative" val="1"/>
              </a:ext>
            </a:extLst>
          </p:cNvPr>
          <p:cNvSpPr/>
          <p:nvPr userDrawn="1"/>
        </p:nvSpPr>
        <p:spPr>
          <a:xfrm>
            <a:off x="8264591" y="1285014"/>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7">
            <a:extLst>
              <a:ext uri="{FF2B5EF4-FFF2-40B4-BE49-F238E27FC236}">
                <a16:creationId xmlns:a16="http://schemas.microsoft.com/office/drawing/2014/main" id="{9E4DF866-0267-6D4B-8CF4-FAFA97285DCA}"/>
              </a:ext>
            </a:extLst>
          </p:cNvPr>
          <p:cNvSpPr>
            <a:spLocks noGrp="1"/>
          </p:cNvSpPr>
          <p:nvPr>
            <p:ph type="body" sz="quarter" idx="14"/>
          </p:nvPr>
        </p:nvSpPr>
        <p:spPr>
          <a:xfrm>
            <a:off x="8264591" y="2186048"/>
            <a:ext cx="3564000" cy="1512000"/>
          </a:xfrm>
          <a:prstGeom prst="rect">
            <a:avLst/>
          </a:prstGeom>
          <a:solidFill>
            <a:schemeClr val="bg1">
              <a:lumMod val="95000"/>
            </a:schemeClr>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6" name="Rectangle: Top Corners Rounded 15">
            <a:extLst>
              <a:ext uri="{FF2B5EF4-FFF2-40B4-BE49-F238E27FC236}">
                <a16:creationId xmlns:a16="http://schemas.microsoft.com/office/drawing/2014/main" id="{E29E7FE3-94A7-274E-9C79-62D4A777C7A5}"/>
              </a:ext>
              <a:ext uri="{C183D7F6-B498-43B3-948B-1728B52AA6E4}">
                <adec:decorative xmlns:adec="http://schemas.microsoft.com/office/drawing/2017/decorative" val="1"/>
              </a:ext>
            </a:extLst>
          </p:cNvPr>
          <p:cNvSpPr/>
          <p:nvPr userDrawn="1"/>
        </p:nvSpPr>
        <p:spPr>
          <a:xfrm>
            <a:off x="4310428" y="3846281"/>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7">
            <a:extLst>
              <a:ext uri="{FF2B5EF4-FFF2-40B4-BE49-F238E27FC236}">
                <a16:creationId xmlns:a16="http://schemas.microsoft.com/office/drawing/2014/main" id="{B8ADAB78-EE5F-B741-8763-DEC022B42E15}"/>
              </a:ext>
            </a:extLst>
          </p:cNvPr>
          <p:cNvSpPr>
            <a:spLocks noGrp="1"/>
          </p:cNvSpPr>
          <p:nvPr>
            <p:ph type="body" sz="quarter" idx="17"/>
          </p:nvPr>
        </p:nvSpPr>
        <p:spPr>
          <a:xfrm>
            <a:off x="4310428" y="4746281"/>
            <a:ext cx="3564000" cy="1512000"/>
          </a:xfrm>
          <a:prstGeom prst="rect">
            <a:avLst/>
          </a:prstGeom>
          <a:solidFill>
            <a:schemeClr val="bg1">
              <a:lumMod val="95000"/>
            </a:schemeClr>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8" name="Rectangle: Top Corners Rounded 17">
            <a:extLst>
              <a:ext uri="{FF2B5EF4-FFF2-40B4-BE49-F238E27FC236}">
                <a16:creationId xmlns:a16="http://schemas.microsoft.com/office/drawing/2014/main" id="{70713629-27C4-A749-B40D-6E3D13CBC59F}"/>
              </a:ext>
              <a:ext uri="{C183D7F6-B498-43B3-948B-1728B52AA6E4}">
                <adec:decorative xmlns:adec="http://schemas.microsoft.com/office/drawing/2017/decorative" val="1"/>
              </a:ext>
            </a:extLst>
          </p:cNvPr>
          <p:cNvSpPr/>
          <p:nvPr userDrawn="1"/>
        </p:nvSpPr>
        <p:spPr>
          <a:xfrm>
            <a:off x="8272154" y="3849215"/>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7">
            <a:extLst>
              <a:ext uri="{FF2B5EF4-FFF2-40B4-BE49-F238E27FC236}">
                <a16:creationId xmlns:a16="http://schemas.microsoft.com/office/drawing/2014/main" id="{827DCFD9-112E-A945-955D-F67D14142C69}"/>
              </a:ext>
            </a:extLst>
          </p:cNvPr>
          <p:cNvSpPr>
            <a:spLocks noGrp="1"/>
          </p:cNvSpPr>
          <p:nvPr>
            <p:ph type="body" sz="quarter" idx="18"/>
          </p:nvPr>
        </p:nvSpPr>
        <p:spPr>
          <a:xfrm>
            <a:off x="8264591" y="4747441"/>
            <a:ext cx="3564000" cy="1512000"/>
          </a:xfrm>
          <a:prstGeom prst="rect">
            <a:avLst/>
          </a:prstGeom>
          <a:solidFill>
            <a:schemeClr val="bg1">
              <a:lumMod val="95000"/>
            </a:schemeClr>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2" name="Straight Connector 21">
            <a:extLst>
              <a:ext uri="{FF2B5EF4-FFF2-40B4-BE49-F238E27FC236}">
                <a16:creationId xmlns:a16="http://schemas.microsoft.com/office/drawing/2014/main" id="{ED046538-6FA9-4F4C-86B3-9F8268B46A71}"/>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22611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Grid Boxes, Titles 2UP +Intro ">
    <p:bg>
      <p:bgPr>
        <a:solidFill>
          <a:srgbClr val="CCDFF1">
            <a:alpha val="30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282349"/>
            <a:ext cx="3564000" cy="1008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282349"/>
            <a:ext cx="3564000" cy="1008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solidFill>
                  <a:schemeClr val="tx1"/>
                </a:solidFill>
              </a:defRPr>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tx1"/>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tx1"/>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54430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138" y="414734"/>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375138" y="1415778"/>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Grid boxes, Titles 4UP +Intro">
    <p:bg>
      <p:bgPr>
        <a:solidFill>
          <a:srgbClr val="CCDFF1">
            <a:alpha val="30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7">
            <a:extLst>
              <a:ext uri="{FF2B5EF4-FFF2-40B4-BE49-F238E27FC236}">
                <a16:creationId xmlns:a16="http://schemas.microsoft.com/office/drawing/2014/main" id="{BA897845-DFE8-7140-BE24-7AD33E02F2ED}"/>
              </a:ext>
            </a:extLst>
          </p:cNvPr>
          <p:cNvSpPr>
            <a:spLocks noGrp="1"/>
          </p:cNvSpPr>
          <p:nvPr>
            <p:ph type="body" sz="quarter" idx="13"/>
          </p:nvPr>
        </p:nvSpPr>
        <p:spPr>
          <a:xfrm>
            <a:off x="4310428" y="2185014"/>
            <a:ext cx="3564000" cy="1512000"/>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2" name="Rectangle: Top Corners Rounded 11">
            <a:extLst>
              <a:ext uri="{FF2B5EF4-FFF2-40B4-BE49-F238E27FC236}">
                <a16:creationId xmlns:a16="http://schemas.microsoft.com/office/drawing/2014/main" id="{5E206611-9F04-2C46-95B1-573726492E29}"/>
              </a:ext>
              <a:ext uri="{C183D7F6-B498-43B3-948B-1728B52AA6E4}">
                <adec:decorative xmlns:adec="http://schemas.microsoft.com/office/drawing/2017/decorative" val="1"/>
              </a:ext>
            </a:extLst>
          </p:cNvPr>
          <p:cNvSpPr/>
          <p:nvPr userDrawn="1"/>
        </p:nvSpPr>
        <p:spPr>
          <a:xfrm>
            <a:off x="4310428" y="1285014"/>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7">
            <a:extLst>
              <a:ext uri="{FF2B5EF4-FFF2-40B4-BE49-F238E27FC236}">
                <a16:creationId xmlns:a16="http://schemas.microsoft.com/office/drawing/2014/main" id="{9E4DF866-0267-6D4B-8CF4-FAFA97285DCA}"/>
              </a:ext>
            </a:extLst>
          </p:cNvPr>
          <p:cNvSpPr>
            <a:spLocks noGrp="1"/>
          </p:cNvSpPr>
          <p:nvPr>
            <p:ph type="body" sz="quarter" idx="14"/>
          </p:nvPr>
        </p:nvSpPr>
        <p:spPr>
          <a:xfrm>
            <a:off x="8264591" y="2186048"/>
            <a:ext cx="3564000" cy="1512000"/>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4" name="Rectangle: Top Corners Rounded 13">
            <a:extLst>
              <a:ext uri="{FF2B5EF4-FFF2-40B4-BE49-F238E27FC236}">
                <a16:creationId xmlns:a16="http://schemas.microsoft.com/office/drawing/2014/main" id="{C737232C-EBE9-2647-917F-C7C76B087CA4}"/>
              </a:ext>
              <a:ext uri="{C183D7F6-B498-43B3-948B-1728B52AA6E4}">
                <adec:decorative xmlns:adec="http://schemas.microsoft.com/office/drawing/2017/decorative" val="1"/>
              </a:ext>
            </a:extLst>
          </p:cNvPr>
          <p:cNvSpPr/>
          <p:nvPr userDrawn="1"/>
        </p:nvSpPr>
        <p:spPr>
          <a:xfrm>
            <a:off x="8264591" y="1285014"/>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7">
            <a:extLst>
              <a:ext uri="{FF2B5EF4-FFF2-40B4-BE49-F238E27FC236}">
                <a16:creationId xmlns:a16="http://schemas.microsoft.com/office/drawing/2014/main" id="{B8ADAB78-EE5F-B741-8763-DEC022B42E15}"/>
              </a:ext>
            </a:extLst>
          </p:cNvPr>
          <p:cNvSpPr>
            <a:spLocks noGrp="1"/>
          </p:cNvSpPr>
          <p:nvPr>
            <p:ph type="body" sz="quarter" idx="17"/>
          </p:nvPr>
        </p:nvSpPr>
        <p:spPr>
          <a:xfrm>
            <a:off x="4310428" y="4746281"/>
            <a:ext cx="3564000" cy="1512000"/>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6" name="Rectangle: Top Corners Rounded 15">
            <a:extLst>
              <a:ext uri="{FF2B5EF4-FFF2-40B4-BE49-F238E27FC236}">
                <a16:creationId xmlns:a16="http://schemas.microsoft.com/office/drawing/2014/main" id="{E29E7FE3-94A7-274E-9C79-62D4A777C7A5}"/>
              </a:ext>
              <a:ext uri="{C183D7F6-B498-43B3-948B-1728B52AA6E4}">
                <adec:decorative xmlns:adec="http://schemas.microsoft.com/office/drawing/2017/decorative" val="1"/>
              </a:ext>
            </a:extLst>
          </p:cNvPr>
          <p:cNvSpPr/>
          <p:nvPr userDrawn="1"/>
        </p:nvSpPr>
        <p:spPr>
          <a:xfrm>
            <a:off x="4310428" y="3846281"/>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7">
            <a:extLst>
              <a:ext uri="{FF2B5EF4-FFF2-40B4-BE49-F238E27FC236}">
                <a16:creationId xmlns:a16="http://schemas.microsoft.com/office/drawing/2014/main" id="{827DCFD9-112E-A945-955D-F67D14142C69}"/>
              </a:ext>
            </a:extLst>
          </p:cNvPr>
          <p:cNvSpPr>
            <a:spLocks noGrp="1"/>
          </p:cNvSpPr>
          <p:nvPr>
            <p:ph type="body" sz="quarter" idx="18"/>
          </p:nvPr>
        </p:nvSpPr>
        <p:spPr>
          <a:xfrm>
            <a:off x="8264591" y="4747441"/>
            <a:ext cx="3564000" cy="1512000"/>
          </a:xfrm>
          <a:prstGeom prst="rect">
            <a:avLst/>
          </a:prstGeom>
          <a:solidFill>
            <a:srgbClr val="F2F2F2"/>
          </a:solidFill>
          <a:ln w="6350">
            <a:solidFill>
              <a:schemeClr val="accent2"/>
            </a:solidFill>
          </a:ln>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18" name="Rectangle: Top Corners Rounded 17">
            <a:extLst>
              <a:ext uri="{FF2B5EF4-FFF2-40B4-BE49-F238E27FC236}">
                <a16:creationId xmlns:a16="http://schemas.microsoft.com/office/drawing/2014/main" id="{70713629-27C4-A749-B40D-6E3D13CBC59F}"/>
              </a:ext>
              <a:ext uri="{C183D7F6-B498-43B3-948B-1728B52AA6E4}">
                <adec:decorative xmlns:adec="http://schemas.microsoft.com/office/drawing/2017/decorative" val="1"/>
              </a:ext>
            </a:extLst>
          </p:cNvPr>
          <p:cNvSpPr/>
          <p:nvPr userDrawn="1"/>
        </p:nvSpPr>
        <p:spPr>
          <a:xfrm>
            <a:off x="8272154" y="3849215"/>
            <a:ext cx="3564000" cy="900000"/>
          </a:xfrm>
          <a:prstGeom prst="round2SameRect">
            <a:avLst/>
          </a:prstGeom>
          <a:solidFill>
            <a:srgbClr val="E4EBEE"/>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ntent Placeholder 3">
            <a:extLst>
              <a:ext uri="{FF2B5EF4-FFF2-40B4-BE49-F238E27FC236}">
                <a16:creationId xmlns:a16="http://schemas.microsoft.com/office/drawing/2014/main" id="{EA0FBD3D-6E21-E549-967B-395F00EE1908}"/>
              </a:ext>
            </a:extLst>
          </p:cNvPr>
          <p:cNvSpPr>
            <a:spLocks noGrp="1"/>
          </p:cNvSpPr>
          <p:nvPr>
            <p:ph sz="quarter" idx="4294967295" hasCustomPrompt="1"/>
          </p:nvPr>
        </p:nvSpPr>
        <p:spPr>
          <a:xfrm>
            <a:off x="432000" y="1393014"/>
            <a:ext cx="3564001" cy="4865268"/>
          </a:xfrm>
        </p:spPr>
        <p:txBody>
          <a:bodyPr lIns="0" tIns="0" rIns="0" bIns="0"/>
          <a:lstStyle>
            <a:lvl1pPr marL="0" indent="0">
              <a:buNone/>
              <a:defRPr sz="2200">
                <a:solidFill>
                  <a:schemeClr val="tx1"/>
                </a:solidFill>
              </a:defRPr>
            </a:lvl1pPr>
          </a:lstStyle>
          <a:p>
            <a:r>
              <a:rPr lang="en-GB" dirty="0"/>
              <a:t>Intro summary text goes here</a:t>
            </a:r>
          </a:p>
        </p:txBody>
      </p:sp>
      <p:sp>
        <p:nvSpPr>
          <p:cNvPr id="19" name="Title 1">
            <a:extLst>
              <a:ext uri="{FF2B5EF4-FFF2-40B4-BE49-F238E27FC236}">
                <a16:creationId xmlns:a16="http://schemas.microsoft.com/office/drawing/2014/main" id="{E8CEA5C8-040E-A042-A8BE-B661106C8E75}"/>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6" name="Text Placeholder 2">
            <a:extLst>
              <a:ext uri="{FF2B5EF4-FFF2-40B4-BE49-F238E27FC236}">
                <a16:creationId xmlns:a16="http://schemas.microsoft.com/office/drawing/2014/main" id="{F63E93DE-B0A0-E448-839F-EC15B688DA99}"/>
              </a:ext>
            </a:extLst>
          </p:cNvPr>
          <p:cNvSpPr>
            <a:spLocks noGrp="1"/>
          </p:cNvSpPr>
          <p:nvPr>
            <p:ph type="body" sz="quarter" idx="19" hasCustomPrompt="1"/>
          </p:nvPr>
        </p:nvSpPr>
        <p:spPr>
          <a:xfrm>
            <a:off x="4418428" y="1393014"/>
            <a:ext cx="3348000" cy="684000"/>
          </a:xfrm>
        </p:spPr>
        <p:txBody>
          <a:bodyPr anchor="ctr"/>
          <a:lstStyle>
            <a:lvl1pPr algn="ctr">
              <a:buNone/>
              <a:defRPr sz="2200" b="1">
                <a:solidFill>
                  <a:schemeClr val="tx1"/>
                </a:solidFill>
              </a:defRPr>
            </a:lvl1pPr>
          </a:lstStyle>
          <a:p>
            <a:pPr lvl="0"/>
            <a:r>
              <a:rPr lang="en-GB" dirty="0"/>
              <a:t>Insert title</a:t>
            </a:r>
          </a:p>
        </p:txBody>
      </p:sp>
      <p:sp>
        <p:nvSpPr>
          <p:cNvPr id="27" name="Text Placeholder 2">
            <a:extLst>
              <a:ext uri="{FF2B5EF4-FFF2-40B4-BE49-F238E27FC236}">
                <a16:creationId xmlns:a16="http://schemas.microsoft.com/office/drawing/2014/main" id="{8728E9EF-F5FD-C54D-A0C4-E79B3934E34F}"/>
              </a:ext>
            </a:extLst>
          </p:cNvPr>
          <p:cNvSpPr>
            <a:spLocks noGrp="1"/>
          </p:cNvSpPr>
          <p:nvPr>
            <p:ph type="body" sz="quarter" idx="20" hasCustomPrompt="1"/>
          </p:nvPr>
        </p:nvSpPr>
        <p:spPr>
          <a:xfrm>
            <a:off x="8372591" y="1394399"/>
            <a:ext cx="3348000" cy="684000"/>
          </a:xfrm>
        </p:spPr>
        <p:txBody>
          <a:bodyPr anchor="ctr"/>
          <a:lstStyle>
            <a:lvl1pPr algn="ctr">
              <a:buNone/>
              <a:defRPr sz="2200" b="1">
                <a:solidFill>
                  <a:schemeClr val="tx1"/>
                </a:solidFill>
              </a:defRPr>
            </a:lvl1pPr>
          </a:lstStyle>
          <a:p>
            <a:pPr lvl="0"/>
            <a:r>
              <a:rPr lang="en-GB" dirty="0"/>
              <a:t>Insert title</a:t>
            </a:r>
          </a:p>
        </p:txBody>
      </p:sp>
      <p:sp>
        <p:nvSpPr>
          <p:cNvPr id="28" name="Text Placeholder 2">
            <a:extLst>
              <a:ext uri="{FF2B5EF4-FFF2-40B4-BE49-F238E27FC236}">
                <a16:creationId xmlns:a16="http://schemas.microsoft.com/office/drawing/2014/main" id="{13CE4756-EA5A-644E-8E3C-7A8854117627}"/>
              </a:ext>
            </a:extLst>
          </p:cNvPr>
          <p:cNvSpPr>
            <a:spLocks noGrp="1"/>
          </p:cNvSpPr>
          <p:nvPr>
            <p:ph type="body" sz="quarter" idx="21" hasCustomPrompt="1"/>
          </p:nvPr>
        </p:nvSpPr>
        <p:spPr>
          <a:xfrm>
            <a:off x="4418428" y="3954281"/>
            <a:ext cx="3348000" cy="684000"/>
          </a:xfrm>
        </p:spPr>
        <p:txBody>
          <a:bodyPr anchor="ctr"/>
          <a:lstStyle>
            <a:lvl1pPr algn="ctr">
              <a:buNone/>
              <a:defRPr sz="2200" b="1">
                <a:solidFill>
                  <a:schemeClr val="tx1"/>
                </a:solidFill>
              </a:defRPr>
            </a:lvl1pPr>
          </a:lstStyle>
          <a:p>
            <a:pPr lvl="0"/>
            <a:r>
              <a:rPr lang="en-GB" dirty="0"/>
              <a:t>Insert title</a:t>
            </a:r>
          </a:p>
        </p:txBody>
      </p:sp>
      <p:sp>
        <p:nvSpPr>
          <p:cNvPr id="29" name="Text Placeholder 2">
            <a:extLst>
              <a:ext uri="{FF2B5EF4-FFF2-40B4-BE49-F238E27FC236}">
                <a16:creationId xmlns:a16="http://schemas.microsoft.com/office/drawing/2014/main" id="{A023CEAC-43CB-D349-B655-0C148109A5B5}"/>
              </a:ext>
            </a:extLst>
          </p:cNvPr>
          <p:cNvSpPr>
            <a:spLocks noGrp="1"/>
          </p:cNvSpPr>
          <p:nvPr>
            <p:ph type="body" sz="quarter" idx="22" hasCustomPrompt="1"/>
          </p:nvPr>
        </p:nvSpPr>
        <p:spPr>
          <a:xfrm>
            <a:off x="8380154" y="3954281"/>
            <a:ext cx="3348000" cy="684000"/>
          </a:xfrm>
        </p:spPr>
        <p:txBody>
          <a:bodyPr anchor="ctr"/>
          <a:lstStyle>
            <a:lvl1pPr algn="ctr">
              <a:buNone/>
              <a:defRPr sz="2200" b="1">
                <a:solidFill>
                  <a:schemeClr val="tx1"/>
                </a:solidFill>
              </a:defRPr>
            </a:lvl1pPr>
          </a:lstStyle>
          <a:p>
            <a:pPr lvl="0"/>
            <a:r>
              <a:rPr lang="en-GB" dirty="0"/>
              <a:t>Insert title</a:t>
            </a:r>
          </a:p>
        </p:txBody>
      </p:sp>
      <p:cxnSp>
        <p:nvCxnSpPr>
          <p:cNvPr id="21" name="Straight Connector 20">
            <a:extLst>
              <a:ext uri="{FF2B5EF4-FFF2-40B4-BE49-F238E27FC236}">
                <a16:creationId xmlns:a16="http://schemas.microsoft.com/office/drawing/2014/main" id="{7116781D-5A03-6141-8389-E5AB404ECD9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6B9BB60-BD70-1857-B877-C41DEC1AF45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8178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rgbClr val="F6F8F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ote blue">
    <p:bg>
      <p:bgPr>
        <a:solidFill>
          <a:srgbClr val="CCDFF1">
            <a:alpha val="30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51995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8" name="Content Placeholder 2">
            <a:extLst>
              <a:ext uri="{FF2B5EF4-FFF2-40B4-BE49-F238E27FC236}">
                <a16:creationId xmlns:a16="http://schemas.microsoft.com/office/drawing/2014/main" id="{7F337CE4-9082-D695-8AD8-89148114EBDF}"/>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191998" cy="6857999"/>
          </a:xfrm>
          <a:prstGeom prst="rect">
            <a:avLst/>
          </a:prstGeom>
        </p:spPr>
      </p:pic>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Content Placeholder 2">
            <a:extLst>
              <a:ext uri="{FF2B5EF4-FFF2-40B4-BE49-F238E27FC236}">
                <a16:creationId xmlns:a16="http://schemas.microsoft.com/office/drawing/2014/main" id="{4542D69F-C459-8ECE-06A1-66E418FF3EC1}"/>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18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4" name="Content Placeholder 2">
            <a:extLst>
              <a:ext uri="{FF2B5EF4-FFF2-40B4-BE49-F238E27FC236}">
                <a16:creationId xmlns:a16="http://schemas.microsoft.com/office/drawing/2014/main" id="{7558B23E-2241-0C04-DC3A-1FCFC1EF8A24}"/>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“Add quote text here”</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B4F947-0C85-DAF2-683C-40847EF7F07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Content Placeholder 2">
            <a:extLst>
              <a:ext uri="{FF2B5EF4-FFF2-40B4-BE49-F238E27FC236}">
                <a16:creationId xmlns:a16="http://schemas.microsoft.com/office/drawing/2014/main" id="{7A22BD2E-E9C2-A15B-06FB-553974CDE6CE}"/>
              </a:ext>
            </a:extLst>
          </p:cNvPr>
          <p:cNvSpPr>
            <a:spLocks noGrp="1"/>
          </p:cNvSpPr>
          <p:nvPr>
            <p:ph idx="1" hasCustomPrompt="1"/>
          </p:nvPr>
        </p:nvSpPr>
        <p:spPr>
          <a:xfrm>
            <a:off x="1337052" y="2331691"/>
            <a:ext cx="3461285" cy="3110530"/>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800" b="1">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“Add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3119AD-4AAB-8B34-F6C1-8D76F0D453BB}"/>
              </a:ext>
            </a:extLst>
          </p:cNvPr>
          <p:cNvSpPr>
            <a:spLocks noGrp="1"/>
          </p:cNvSpPr>
          <p:nvPr>
            <p:ph type="title" hasCustomPrompt="1"/>
          </p:nvPr>
        </p:nvSpPr>
        <p:spPr>
          <a:xfrm>
            <a:off x="770042" y="2242938"/>
            <a:ext cx="10515600" cy="1325563"/>
          </a:xfrm>
        </p:spPr>
        <p:txBody>
          <a:bodyPr>
            <a:noAutofit/>
          </a:bodyPr>
          <a:lstStyle>
            <a:lvl1pPr>
              <a:defRPr sz="6000" b="1"/>
            </a:lvl1pPr>
          </a:lstStyle>
          <a:p>
            <a:r>
              <a:rPr lang="en-US" dirty="0"/>
              <a:t>Breaker slide 1</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F6C2AD-0E53-2A94-6EDF-C2BC1C35E6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41914" y="-121920"/>
            <a:ext cx="12408747" cy="6979920"/>
          </a:xfrm>
          <a:prstGeom prst="rect">
            <a:avLst/>
          </a:prstGeom>
        </p:spPr>
      </p:pic>
      <p:sp>
        <p:nvSpPr>
          <p:cNvPr id="4" name="Title 1">
            <a:extLst>
              <a:ext uri="{FF2B5EF4-FFF2-40B4-BE49-F238E27FC236}">
                <a16:creationId xmlns:a16="http://schemas.microsoft.com/office/drawing/2014/main" id="{3D1B5349-CF21-E9D2-92A0-6C58C15A043A}"/>
              </a:ext>
            </a:extLst>
          </p:cNvPr>
          <p:cNvSpPr>
            <a:spLocks noGrp="1"/>
          </p:cNvSpPr>
          <p:nvPr>
            <p:ph type="title" hasCustomPrompt="1"/>
          </p:nvPr>
        </p:nvSpPr>
        <p:spPr>
          <a:xfrm>
            <a:off x="521688" y="2165645"/>
            <a:ext cx="10515600" cy="1325563"/>
          </a:xfrm>
        </p:spPr>
        <p:txBody>
          <a:bodyPr>
            <a:noAutofit/>
          </a:bodyPr>
          <a:lstStyle>
            <a:lvl1pPr>
              <a:defRPr sz="6000" b="1"/>
            </a:lvl1pPr>
          </a:lstStyle>
          <a:p>
            <a:r>
              <a:rPr lang="en-US" dirty="0"/>
              <a:t>Breaker </a:t>
            </a:r>
            <a:br>
              <a:rPr lang="en-US" dirty="0"/>
            </a:br>
            <a:r>
              <a:rPr lang="en-US" dirty="0"/>
              <a:t>slide 2</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bg>
      <p:bgPr>
        <a:solidFill>
          <a:srgbClr val="F6F8F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07C2D6-AB1B-B84B-BC13-7D79E8BCFCF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16318" y="-148043"/>
            <a:ext cx="12499929" cy="7031210"/>
          </a:xfrm>
          <a:prstGeom prst="rect">
            <a:avLst/>
          </a:prstGeom>
        </p:spPr>
      </p:pic>
      <p:sp>
        <p:nvSpPr>
          <p:cNvPr id="2" name="Title 1">
            <a:extLst>
              <a:ext uri="{FF2B5EF4-FFF2-40B4-BE49-F238E27FC236}">
                <a16:creationId xmlns:a16="http://schemas.microsoft.com/office/drawing/2014/main" id="{8506D8CC-65FF-0E59-2392-2C0EBC0605F9}"/>
              </a:ext>
            </a:extLst>
          </p:cNvPr>
          <p:cNvSpPr>
            <a:spLocks noGrp="1"/>
          </p:cNvSpPr>
          <p:nvPr>
            <p:ph type="title" hasCustomPrompt="1"/>
          </p:nvPr>
        </p:nvSpPr>
        <p:spPr>
          <a:xfrm>
            <a:off x="747468" y="2165645"/>
            <a:ext cx="10515600" cy="1325563"/>
          </a:xfrm>
        </p:spPr>
        <p:txBody>
          <a:bodyPr>
            <a:noAutofit/>
          </a:bodyPr>
          <a:lstStyle>
            <a:lvl1pPr>
              <a:defRPr sz="6000" b="1"/>
            </a:lvl1pPr>
          </a:lstStyle>
          <a:p>
            <a:r>
              <a:rPr lang="en-US" dirty="0"/>
              <a:t>Breaker </a:t>
            </a:r>
            <a:br>
              <a:rPr lang="en-US" dirty="0"/>
            </a:br>
            <a:r>
              <a:rPr lang="en-US" dirty="0"/>
              <a:t>slide 3</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Heading, content, basic text one col">
    <p:bg>
      <p:bgPr>
        <a:solidFill>
          <a:srgbClr val="CCDFF1">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5138" y="414734"/>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375138" y="1415778"/>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95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bg>
      <p:bgPr>
        <a:solidFill>
          <a:srgbClr val="F6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6489-9A30-702B-3E26-D81845892857}"/>
              </a:ext>
            </a:extLst>
          </p:cNvPr>
          <p:cNvSpPr>
            <a:spLocks noGrp="1"/>
          </p:cNvSpPr>
          <p:nvPr>
            <p:ph type="title" hasCustomPrompt="1"/>
          </p:nvPr>
        </p:nvSpPr>
        <p:spPr>
          <a:xfrm>
            <a:off x="747468" y="2165645"/>
            <a:ext cx="10515600" cy="1325563"/>
          </a:xfrm>
        </p:spPr>
        <p:txBody>
          <a:bodyPr>
            <a:noAutofit/>
          </a:bodyPr>
          <a:lstStyle>
            <a:lvl1pPr>
              <a:defRPr sz="6000" b="1"/>
            </a:lvl1pPr>
          </a:lstStyle>
          <a:p>
            <a:r>
              <a:rPr lang="en-US" dirty="0"/>
              <a:t>Breaker </a:t>
            </a:r>
            <a:br>
              <a:rPr lang="en-US" dirty="0"/>
            </a:br>
            <a:r>
              <a:rPr lang="en-US" dirty="0"/>
              <a:t>slide 4</a:t>
            </a:r>
            <a:endParaRPr lang="en-GB" dirty="0"/>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pic>
        <p:nvPicPr>
          <p:cNvPr id="5" name="Picture 4" descr="A blue rectangle with black background&#10;&#10;Description automatically generated">
            <a:extLst>
              <a:ext uri="{FF2B5EF4-FFF2-40B4-BE49-F238E27FC236}">
                <a16:creationId xmlns:a16="http://schemas.microsoft.com/office/drawing/2014/main" id="{D115B473-1B85-DD59-52BE-0E90A80C940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line slide with image A">
    <p:bg>
      <p:bgPr>
        <a:solidFill>
          <a:srgbClr val="F6F8F8"/>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2" name="Title 1">
            <a:extLst>
              <a:ext uri="{FF2B5EF4-FFF2-40B4-BE49-F238E27FC236}">
                <a16:creationId xmlns:a16="http://schemas.microsoft.com/office/drawing/2014/main" id="{77E577A8-7F18-CBCC-319C-10DC2550A76F}"/>
              </a:ext>
            </a:extLst>
          </p:cNvPr>
          <p:cNvSpPr>
            <a:spLocks noGrp="1"/>
          </p:cNvSpPr>
          <p:nvPr>
            <p:ph type="title" hasCustomPrompt="1"/>
          </p:nvPr>
        </p:nvSpPr>
        <p:spPr>
          <a:xfrm>
            <a:off x="747468" y="2165645"/>
            <a:ext cx="4716354" cy="1325563"/>
          </a:xfrm>
        </p:spPr>
        <p:txBody>
          <a:bodyPr>
            <a:noAutofit/>
          </a:bodyPr>
          <a:lstStyle>
            <a:lvl1pPr>
              <a:defRPr sz="6000" b="1"/>
            </a:lvl1pPr>
          </a:lstStyle>
          <a:p>
            <a:r>
              <a:rPr lang="en-US" dirty="0"/>
              <a:t>Breaker </a:t>
            </a:r>
            <a:br>
              <a:rPr lang="en-US" dirty="0"/>
            </a:br>
            <a:r>
              <a:rPr lang="en-US" dirty="0"/>
              <a:t>slide 5</a:t>
            </a:r>
            <a:endParaRPr lang="en-GB" dirty="0"/>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Data 1">
    <p:bg>
      <p:bgPr>
        <a:solidFill>
          <a:srgbClr val="CCDFF1">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4269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ta 1">
    <p:bg>
      <p:bgPr>
        <a:solidFill>
          <a:srgbClr val="F6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Data 1">
    <p:bg>
      <p:bgPr>
        <a:solidFill>
          <a:srgbClr val="CCDFF1">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92975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ACCESSIBLE">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2509143" y="-71523"/>
            <a:ext cx="10768951" cy="7616239"/>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3"/>
          <a:stretch>
            <a:fillRect/>
          </a:stretch>
        </p:blipFill>
        <p:spPr>
          <a:xfrm>
            <a:off x="10551045" y="364425"/>
            <a:ext cx="1208955" cy="979789"/>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72040" y="3665234"/>
            <a:ext cx="390144" cy="390144"/>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885396" y="4266369"/>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5767074" y="4806522"/>
            <a:ext cx="600075" cy="600075"/>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dirty="0">
              <a:solidFill>
                <a:schemeClr val="accent2"/>
              </a:solidFill>
            </a:endParaRPr>
          </a:p>
        </p:txBody>
      </p:sp>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_Text_Full Page Image_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BB7746-258C-411D-7C33-A99D4110551C}"/>
              </a:ext>
            </a:extLst>
          </p:cNvPr>
          <p:cNvPicPr>
            <a:picLocks noChangeAspect="1"/>
          </p:cNvPicPr>
          <p:nvPr userDrawn="1"/>
        </p:nvPicPr>
        <p:blipFill>
          <a:blip r:embed="rId2"/>
          <a:stretch>
            <a:fillRect/>
          </a:stretch>
        </p:blipFill>
        <p:spPr>
          <a:xfrm>
            <a:off x="-1" y="-2"/>
            <a:ext cx="12192000" cy="6857999"/>
          </a:xfrm>
          <a:prstGeom prst="rect">
            <a:avLst/>
          </a:prstGeom>
        </p:spPr>
      </p:pic>
      <p:sp>
        <p:nvSpPr>
          <p:cNvPr id="7" name="Rectangle 6">
            <a:extLst>
              <a:ext uri="{FF2B5EF4-FFF2-40B4-BE49-F238E27FC236}">
                <a16:creationId xmlns:a16="http://schemas.microsoft.com/office/drawing/2014/main" id="{A0CA1F41-6FDB-E33A-1CF4-5FF178B7BA21}"/>
              </a:ext>
            </a:extLst>
          </p:cNvPr>
          <p:cNvSpPr/>
          <p:nvPr userDrawn="1"/>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E9BB5C7D-6BC9-4482-8798-B6A625A06E55}"/>
              </a:ext>
            </a:extLst>
          </p:cNvPr>
          <p:cNvSpPr>
            <a:spLocks noGrp="1"/>
          </p:cNvSpPr>
          <p:nvPr>
            <p:ph type="sldNum" sz="quarter" idx="10"/>
          </p:nvPr>
        </p:nvSpPr>
        <p:spPr/>
        <p:txBody>
          <a:bodyPr/>
          <a:lstStyle>
            <a:lvl1pPr marL="0" algn="r" defTabSz="914400" rtl="0" eaLnBrk="1" latinLnBrk="0" hangingPunct="1">
              <a:defRPr lang="en-US" sz="1050" b="0" kern="1200" smtClean="0">
                <a:solidFill>
                  <a:schemeClr val="tx1"/>
                </a:solidFill>
                <a:latin typeface="+mn-lt"/>
                <a:ea typeface="+mn-ea"/>
                <a:cs typeface="+mn-cs"/>
              </a:defRPr>
            </a:lvl1pPr>
          </a:lstStyle>
          <a:p>
            <a:pPr>
              <a:spcAft>
                <a:spcPts val="600"/>
              </a:spcAft>
            </a:pPr>
            <a:fld id="{94886785-92D7-4F10-875E-0FE32AF8D671}" type="slidenum">
              <a:rPr lang="en-GB" smtClean="0"/>
              <a:pPr>
                <a:spcAft>
                  <a:spcPts val="600"/>
                </a:spcAft>
              </a:pPr>
              <a:t>‹#›</a:t>
            </a:fld>
            <a:endParaRPr lang="en-GB" dirty="0"/>
          </a:p>
        </p:txBody>
      </p:sp>
      <p:sp>
        <p:nvSpPr>
          <p:cNvPr id="2" name="Title 1">
            <a:extLst>
              <a:ext uri="{FF2B5EF4-FFF2-40B4-BE49-F238E27FC236}">
                <a16:creationId xmlns:a16="http://schemas.microsoft.com/office/drawing/2014/main" id="{29FA7274-593C-4B3D-8693-353E067A2DD5}"/>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F3DCAC7B-F5BB-4C69-B66C-120CDCC98F7A}"/>
              </a:ext>
            </a:extLst>
          </p:cNvPr>
          <p:cNvSpPr>
            <a:spLocks noGrp="1"/>
          </p:cNvSpPr>
          <p:nvPr>
            <p:ph type="body" sz="quarter" idx="11"/>
          </p:nvPr>
        </p:nvSpPr>
        <p:spPr>
          <a:xfrm>
            <a:off x="361950" y="1254125"/>
            <a:ext cx="11468100" cy="5224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97038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 uri="{C183D7F6-B498-43B3-948B-1728B52AA6E4}">
                <adec:decorative xmlns:adec="http://schemas.microsoft.com/office/drawing/2017/decorative" val="1"/>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 uri="{C183D7F6-B498-43B3-948B-1728B52AA6E4}">
                <adec:decorative xmlns:adec="http://schemas.microsoft.com/office/drawing/2017/decorative" val="1"/>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 uri="{C183D7F6-B498-43B3-948B-1728B52AA6E4}">
                <adec:decorative xmlns:adec="http://schemas.microsoft.com/office/drawing/2017/decorative" val="1"/>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 uri="{C183D7F6-B498-43B3-948B-1728B52AA6E4}">
                <adec:decorative xmlns:adec="http://schemas.microsoft.com/office/drawing/2017/decorative" val="1"/>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 uri="{C183D7F6-B498-43B3-948B-1728B52AA6E4}">
                <adec:decorative xmlns:adec="http://schemas.microsoft.com/office/drawing/2017/decorative" val="1"/>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 uri="{C183D7F6-B498-43B3-948B-1728B52AA6E4}">
                <adec:decorative xmlns:adec="http://schemas.microsoft.com/office/drawing/2017/decorative" val="1"/>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 uri="{C183D7F6-B498-43B3-948B-1728B52AA6E4}">
                <adec:decorative xmlns:adec="http://schemas.microsoft.com/office/drawing/2017/decorative" val="1"/>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 uri="{C183D7F6-B498-43B3-948B-1728B52AA6E4}">
                <adec:decorative xmlns:adec="http://schemas.microsoft.com/office/drawing/2017/decorative" val="1"/>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 uri="{C183D7F6-B498-43B3-948B-1728B52AA6E4}">
                <adec:decorative xmlns:adec="http://schemas.microsoft.com/office/drawing/2017/decorative" val="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 uri="{C183D7F6-B498-43B3-948B-1728B52AA6E4}">
                <adec:decorative xmlns:adec="http://schemas.microsoft.com/office/drawing/2017/decorative" val="1"/>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 uri="{C183D7F6-B498-43B3-948B-1728B52AA6E4}">
                <adec:decorative xmlns:adec="http://schemas.microsoft.com/office/drawing/2017/decorative" val="1"/>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 uri="{C183D7F6-B498-43B3-948B-1728B52AA6E4}">
                <adec:decorative xmlns:adec="http://schemas.microsoft.com/office/drawing/2017/decorative" val="1"/>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 uri="{C183D7F6-B498-43B3-948B-1728B52AA6E4}">
                <adec:decorative xmlns:adec="http://schemas.microsoft.com/office/drawing/2017/decorative" val="1"/>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 uri="{C183D7F6-B498-43B3-948B-1728B52AA6E4}">
                <adec:decorative xmlns:adec="http://schemas.microsoft.com/office/drawing/2017/decorative" val="1"/>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 uri="{C183D7F6-B498-43B3-948B-1728B52AA6E4}">
                <adec:decorative xmlns:adec="http://schemas.microsoft.com/office/drawing/2017/decorative" val="1"/>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 uri="{C183D7F6-B498-43B3-948B-1728B52AA6E4}">
                <adec:decorative xmlns:adec="http://schemas.microsoft.com/office/drawing/2017/decorative" val="1"/>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 uri="{C183D7F6-B498-43B3-948B-1728B52AA6E4}">
                <adec:decorative xmlns:adec="http://schemas.microsoft.com/office/drawing/2017/decorative" val="1"/>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 uri="{C183D7F6-B498-43B3-948B-1728B52AA6E4}">
                <adec:decorative xmlns:adec="http://schemas.microsoft.com/office/drawing/2017/decorative" val="1"/>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 uri="{C183D7F6-B498-43B3-948B-1728B52AA6E4}">
                <adec:decorative xmlns:adec="http://schemas.microsoft.com/office/drawing/2017/decorative" val="1"/>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 uri="{C183D7F6-B498-43B3-948B-1728B52AA6E4}">
                <adec:decorative xmlns:adec="http://schemas.microsoft.com/office/drawing/2017/decorative" val="1"/>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 uri="{C183D7F6-B498-43B3-948B-1728B52AA6E4}">
                <adec:decorative xmlns:adec="http://schemas.microsoft.com/office/drawing/2017/decorative" val="1"/>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 uri="{C183D7F6-B498-43B3-948B-1728B52AA6E4}">
                <adec:decorative xmlns:adec="http://schemas.microsoft.com/office/drawing/2017/decorative" val="1"/>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 uri="{C183D7F6-B498-43B3-948B-1728B52AA6E4}">
                <adec:decorative xmlns:adec="http://schemas.microsoft.com/office/drawing/2017/decorative" val="1"/>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 uri="{C183D7F6-B498-43B3-948B-1728B52AA6E4}">
                <adec:decorative xmlns:adec="http://schemas.microsoft.com/office/drawing/2017/decorative" val="1"/>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 uri="{C183D7F6-B498-43B3-948B-1728B52AA6E4}">
                <adec:decorative xmlns:adec="http://schemas.microsoft.com/office/drawing/2017/decorative" val="1"/>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 uri="{C183D7F6-B498-43B3-948B-1728B52AA6E4}">
                <adec:decorative xmlns:adec="http://schemas.microsoft.com/office/drawing/2017/decorative" val="1"/>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 uri="{C183D7F6-B498-43B3-948B-1728B52AA6E4}">
                <adec:decorative xmlns:adec="http://schemas.microsoft.com/office/drawing/2017/decorative" val="1"/>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 uri="{C183D7F6-B498-43B3-948B-1728B52AA6E4}">
                <adec:decorative xmlns:adec="http://schemas.microsoft.com/office/drawing/2017/decorative" val="1"/>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 uri="{C183D7F6-B498-43B3-948B-1728B52AA6E4}">
                <adec:decorative xmlns:adec="http://schemas.microsoft.com/office/drawing/2017/decorative" val="1"/>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 uri="{C183D7F6-B498-43B3-948B-1728B52AA6E4}">
                <adec:decorative xmlns:adec="http://schemas.microsoft.com/office/drawing/2017/decorative" val="1"/>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bg>
      <p:bgPr>
        <a:solidFill>
          <a:srgbClr val="F6F8F8"/>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 uri="{C183D7F6-B498-43B3-948B-1728B52AA6E4}">
                <adec:decorative xmlns:adec="http://schemas.microsoft.com/office/drawing/2017/decorative" val="1"/>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 uri="{C183D7F6-B498-43B3-948B-1728B52AA6E4}">
                <adec:decorative xmlns:adec="http://schemas.microsoft.com/office/drawing/2017/decorative" val="1"/>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 uri="{C183D7F6-B498-43B3-948B-1728B52AA6E4}">
                <adec:decorative xmlns:adec="http://schemas.microsoft.com/office/drawing/2017/decorative" val="1"/>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 uri="{C183D7F6-B498-43B3-948B-1728B52AA6E4}">
                <adec:decorative xmlns:adec="http://schemas.microsoft.com/office/drawing/2017/decorative" val="1"/>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 uri="{C183D7F6-B498-43B3-948B-1728B52AA6E4}">
                <adec:decorative xmlns:adec="http://schemas.microsoft.com/office/drawing/2017/decorative" val="1"/>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 uri="{C183D7F6-B498-43B3-948B-1728B52AA6E4}">
                <adec:decorative xmlns:adec="http://schemas.microsoft.com/office/drawing/2017/decorative" val="1"/>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 uri="{C183D7F6-B498-43B3-948B-1728B52AA6E4}">
                <adec:decorative xmlns:adec="http://schemas.microsoft.com/office/drawing/2017/decorative" val="1"/>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 uri="{C183D7F6-B498-43B3-948B-1728B52AA6E4}">
                <adec:decorative xmlns:adec="http://schemas.microsoft.com/office/drawing/2017/decorative" val="1"/>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 uri="{C183D7F6-B498-43B3-948B-1728B52AA6E4}">
                <adec:decorative xmlns:adec="http://schemas.microsoft.com/office/drawing/2017/decorative" val="1"/>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 uri="{C183D7F6-B498-43B3-948B-1728B52AA6E4}">
                <adec:decorative xmlns:adec="http://schemas.microsoft.com/office/drawing/2017/decorative" val="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 uri="{C183D7F6-B498-43B3-948B-1728B52AA6E4}">
                <adec:decorative xmlns:adec="http://schemas.microsoft.com/office/drawing/2017/decorative" val="1"/>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bg>
      <p:bgPr>
        <a:solidFill>
          <a:srgbClr val="F6F8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bg>
      <p:bgPr>
        <a:solidFill>
          <a:srgbClr val="CCDFF1">
            <a:alpha val="30000"/>
          </a:srgb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136451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itle, subhead, Three columns">
    <p:bg>
      <p:bgPr>
        <a:solidFill>
          <a:srgbClr val="CCDFF1">
            <a:alpha val="3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tx1"/>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02983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10/02/2025</a:t>
            </a:fld>
            <a:endParaRPr lang="en-GB" dirty="0"/>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785" r:id="rId1"/>
    <p:sldLayoutId id="2147483817" r:id="rId2"/>
    <p:sldLayoutId id="2147483941" r:id="rId3"/>
    <p:sldLayoutId id="2147483833" r:id="rId4"/>
    <p:sldLayoutId id="2147483834" r:id="rId5"/>
    <p:sldLayoutId id="2147483826" r:id="rId6"/>
    <p:sldLayoutId id="2147483942" r:id="rId7"/>
    <p:sldLayoutId id="2147483827" r:id="rId8"/>
    <p:sldLayoutId id="2147483943" r:id="rId9"/>
    <p:sldLayoutId id="2147483944" r:id="rId10"/>
    <p:sldLayoutId id="2147483818" r:id="rId11"/>
    <p:sldLayoutId id="2147483945" r:id="rId12"/>
    <p:sldLayoutId id="2147483946" r:id="rId13"/>
    <p:sldLayoutId id="2147483813" r:id="rId14"/>
    <p:sldLayoutId id="2147483814" r:id="rId15"/>
    <p:sldLayoutId id="2147483815" r:id="rId16"/>
    <p:sldLayoutId id="2147483947" r:id="rId17"/>
    <p:sldLayoutId id="2147483948" r:id="rId18"/>
    <p:sldLayoutId id="2147483949" r:id="rId19"/>
    <p:sldLayoutId id="2147483950" r:id="rId20"/>
    <p:sldLayoutId id="2147483719" r:id="rId21"/>
    <p:sldLayoutId id="2147483951" r:id="rId22"/>
    <p:sldLayoutId id="2147483938" r:id="rId23"/>
    <p:sldLayoutId id="2147483939" r:id="rId24"/>
    <p:sldLayoutId id="2147483933" r:id="rId25"/>
    <p:sldLayoutId id="2147483824" r:id="rId26"/>
    <p:sldLayoutId id="2147483926" r:id="rId27"/>
    <p:sldLayoutId id="2147483927" r:id="rId28"/>
    <p:sldLayoutId id="2147483929" r:id="rId29"/>
    <p:sldLayoutId id="2147483928" r:id="rId30"/>
    <p:sldLayoutId id="2147483930" r:id="rId31"/>
    <p:sldLayoutId id="2147483952" r:id="rId32"/>
    <p:sldLayoutId id="2147483940" r:id="rId33"/>
    <p:sldLayoutId id="2147483953" r:id="rId34"/>
    <p:sldLayoutId id="2147483924" r:id="rId35"/>
    <p:sldLayoutId id="2147483955"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11.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notesSlide" Target="../notesSlides/notesSlide10.xml"/><Relationship Id="rId16" Type="http://schemas.openxmlformats.org/officeDocument/2006/relationships/image" Target="../media/image114.png"/><Relationship Id="rId1" Type="http://schemas.openxmlformats.org/officeDocument/2006/relationships/slideLayout" Target="../slideLayouts/slideLayout8.xml"/><Relationship Id="rId6" Type="http://schemas.openxmlformats.org/officeDocument/2006/relationships/image" Target="../media/image104.jpe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svg"/><Relationship Id="rId10" Type="http://schemas.openxmlformats.org/officeDocument/2006/relationships/image" Target="../media/image108.sv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1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1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30.svg"/><Relationship Id="rId3" Type="http://schemas.openxmlformats.org/officeDocument/2006/relationships/image" Target="../media/image122.svg"/><Relationship Id="rId7" Type="http://schemas.openxmlformats.org/officeDocument/2006/relationships/image" Target="../media/image126.svg"/><Relationship Id="rId12" Type="http://schemas.openxmlformats.org/officeDocument/2006/relationships/image" Target="../media/image129.png"/><Relationship Id="rId17" Type="http://schemas.openxmlformats.org/officeDocument/2006/relationships/image" Target="../media/image134.svg"/><Relationship Id="rId2" Type="http://schemas.openxmlformats.org/officeDocument/2006/relationships/image" Target="../media/image121.png"/><Relationship Id="rId16" Type="http://schemas.openxmlformats.org/officeDocument/2006/relationships/image" Target="../media/image133.png"/><Relationship Id="rId1" Type="http://schemas.openxmlformats.org/officeDocument/2006/relationships/slideLayout" Target="../slideLayouts/slideLayout6.xml"/><Relationship Id="rId6" Type="http://schemas.openxmlformats.org/officeDocument/2006/relationships/image" Target="../media/image125.png"/><Relationship Id="rId11" Type="http://schemas.openxmlformats.org/officeDocument/2006/relationships/image" Target="../media/image128.svg"/><Relationship Id="rId5" Type="http://schemas.openxmlformats.org/officeDocument/2006/relationships/image" Target="../media/image124.svg"/><Relationship Id="rId15" Type="http://schemas.openxmlformats.org/officeDocument/2006/relationships/image" Target="../media/image132.svg"/><Relationship Id="rId10" Type="http://schemas.openxmlformats.org/officeDocument/2006/relationships/image" Target="../media/image127.png"/><Relationship Id="rId4" Type="http://schemas.openxmlformats.org/officeDocument/2006/relationships/image" Target="../media/image123.png"/><Relationship Id="rId9" Type="http://schemas.openxmlformats.org/officeDocument/2006/relationships/image" Target="../media/image113.svg"/><Relationship Id="rId14" Type="http://schemas.openxmlformats.org/officeDocument/2006/relationships/image" Target="../media/image131.png"/></Relationships>
</file>

<file path=ppt/slides/_rels/slide14.xml.rels><?xml version="1.0" encoding="UTF-8" standalone="yes"?>
<Relationships xmlns="http://schemas.openxmlformats.org/package/2006/relationships"><Relationship Id="rId8" Type="http://schemas.openxmlformats.org/officeDocument/2006/relationships/image" Target="../media/image140.svg"/><Relationship Id="rId13" Type="http://schemas.openxmlformats.org/officeDocument/2006/relationships/image" Target="../media/image145.png"/><Relationship Id="rId18" Type="http://schemas.openxmlformats.org/officeDocument/2006/relationships/image" Target="../media/image150.sv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svg"/><Relationship Id="rId17" Type="http://schemas.openxmlformats.org/officeDocument/2006/relationships/image" Target="../media/image149.png"/><Relationship Id="rId2" Type="http://schemas.openxmlformats.org/officeDocument/2006/relationships/notesSlide" Target="../notesSlides/notesSlide12.xml"/><Relationship Id="rId16" Type="http://schemas.openxmlformats.org/officeDocument/2006/relationships/image" Target="../media/image148.svg"/><Relationship Id="rId1" Type="http://schemas.openxmlformats.org/officeDocument/2006/relationships/slideLayout" Target="../slideLayouts/slideLayout8.xml"/><Relationship Id="rId6" Type="http://schemas.openxmlformats.org/officeDocument/2006/relationships/image" Target="../media/image138.sv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svg"/><Relationship Id="rId4" Type="http://schemas.openxmlformats.org/officeDocument/2006/relationships/image" Target="../media/image136.svg"/><Relationship Id="rId9" Type="http://schemas.openxmlformats.org/officeDocument/2006/relationships/image" Target="../media/image141.png"/><Relationship Id="rId14" Type="http://schemas.openxmlformats.org/officeDocument/2006/relationships/image" Target="../media/image14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3.svg"/><Relationship Id="rId1" Type="http://schemas.openxmlformats.org/officeDocument/2006/relationships/slideLayout" Target="../slideLayouts/slideLayout6.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26" Type="http://schemas.openxmlformats.org/officeDocument/2006/relationships/image" Target="../media/image59.sv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notesSlide" Target="../notesSlides/notesSlide4.xml"/><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6.xml"/><Relationship Id="rId6" Type="http://schemas.openxmlformats.org/officeDocument/2006/relationships/image" Target="../media/image39.svg"/><Relationship Id="rId11" Type="http://schemas.openxmlformats.org/officeDocument/2006/relationships/image" Target="../media/image44.png"/><Relationship Id="rId24" Type="http://schemas.openxmlformats.org/officeDocument/2006/relationships/image" Target="../media/image57.sv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5.svg"/></Relationships>
</file>

<file path=ppt/slides/_rels/slide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png"/><Relationship Id="rId18" Type="http://schemas.openxmlformats.org/officeDocument/2006/relationships/image" Target="../media/image75.sv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sv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notesSlide" Target="../notesSlides/notesSlide5.xml"/><Relationship Id="rId16" Type="http://schemas.openxmlformats.org/officeDocument/2006/relationships/image" Target="../media/image73.svg"/><Relationship Id="rId20" Type="http://schemas.openxmlformats.org/officeDocument/2006/relationships/image" Target="../media/image77.svg"/><Relationship Id="rId1" Type="http://schemas.openxmlformats.org/officeDocument/2006/relationships/slideLayout" Target="../slideLayouts/slideLayout8.xml"/><Relationship Id="rId6" Type="http://schemas.openxmlformats.org/officeDocument/2006/relationships/image" Target="../media/image63.svg"/><Relationship Id="rId11" Type="http://schemas.openxmlformats.org/officeDocument/2006/relationships/image" Target="../media/image68.png"/><Relationship Id="rId24" Type="http://schemas.openxmlformats.org/officeDocument/2006/relationships/image" Target="../media/image81.sv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10" Type="http://schemas.openxmlformats.org/officeDocument/2006/relationships/image" Target="../media/image67.svg"/><Relationship Id="rId19" Type="http://schemas.openxmlformats.org/officeDocument/2006/relationships/image" Target="../media/image76.png"/><Relationship Id="rId4" Type="http://schemas.openxmlformats.org/officeDocument/2006/relationships/image" Target="../media/image61.svg"/><Relationship Id="rId9" Type="http://schemas.openxmlformats.org/officeDocument/2006/relationships/image" Target="../media/image66.png"/><Relationship Id="rId14" Type="http://schemas.openxmlformats.org/officeDocument/2006/relationships/image" Target="../media/image71.svg"/><Relationship Id="rId22" Type="http://schemas.openxmlformats.org/officeDocument/2006/relationships/image" Target="../media/image79.svg"/></Relationships>
</file>

<file path=ppt/slides/_rels/slide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9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99A9-ADAE-F54A-B49E-F294E7BCE9E8}"/>
              </a:ext>
            </a:extLst>
          </p:cNvPr>
          <p:cNvSpPr>
            <a:spLocks noGrp="1"/>
          </p:cNvSpPr>
          <p:nvPr>
            <p:ph type="ctrTitle"/>
          </p:nvPr>
        </p:nvSpPr>
        <p:spPr>
          <a:xfrm>
            <a:off x="432000" y="678883"/>
            <a:ext cx="5089842" cy="2507695"/>
          </a:xfrm>
        </p:spPr>
        <p:txBody>
          <a:bodyPr/>
          <a:lstStyle/>
          <a:p>
            <a:r>
              <a:rPr lang="en-GB" sz="3200" b="0" dirty="0"/>
              <a:t>Healthcare </a:t>
            </a:r>
            <a:r>
              <a:rPr lang="en-GB" sz="3200" b="0"/>
              <a:t>science workforce</a:t>
            </a:r>
            <a:r>
              <a:rPr lang="en-GB" sz="3200" b="0" dirty="0"/>
              <a:t>: </a:t>
            </a:r>
            <a:r>
              <a:rPr lang="en-GB" sz="3200" b="0"/>
              <a:t>medical</a:t>
            </a:r>
            <a:r>
              <a:rPr lang="en-GB" sz="3200" b="0" dirty="0"/>
              <a:t> </a:t>
            </a:r>
            <a:r>
              <a:rPr lang="en-GB" sz="3200" b="0"/>
              <a:t>physics </a:t>
            </a:r>
            <a:r>
              <a:rPr lang="en-GB" sz="3200" b="0" dirty="0"/>
              <a:t>and </a:t>
            </a:r>
            <a:r>
              <a:rPr lang="en-GB" sz="3200" b="0"/>
              <a:t>clinical engineering</a:t>
            </a:r>
            <a:endParaRPr lang="en-GB" sz="3200" b="0">
              <a:cs typeface="Arial"/>
            </a:endParaRPr>
          </a:p>
        </p:txBody>
      </p:sp>
      <p:sp>
        <p:nvSpPr>
          <p:cNvPr id="9" name="Text Placeholder 8">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477776"/>
            <a:ext cx="6259513" cy="854014"/>
          </a:xfrm>
        </p:spPr>
        <p:txBody>
          <a:bodyPr vert="horz" lIns="0" tIns="0" rIns="0" bIns="0" rtlCol="0" anchor="t">
            <a:normAutofit fontScale="70000" lnSpcReduction="20000"/>
          </a:bodyPr>
          <a:lstStyle/>
          <a:p>
            <a:pPr>
              <a:lnSpc>
                <a:spcPct val="120000"/>
              </a:lnSpc>
            </a:pPr>
            <a:r>
              <a:rPr lang="en-GB" b="1" dirty="0"/>
              <a:t>11 February 2025 </a:t>
            </a:r>
          </a:p>
          <a:p>
            <a:pPr>
              <a:lnSpc>
                <a:spcPct val="120000"/>
              </a:lnSpc>
            </a:pPr>
            <a:r>
              <a:rPr lang="en-GB" dirty="0"/>
              <a:t>Building a </a:t>
            </a:r>
            <a:r>
              <a:rPr lang="en-GB"/>
              <a:t>healthcare science workforce equipped </a:t>
            </a:r>
            <a:r>
              <a:rPr lang="en-GB" dirty="0"/>
              <a:t>to </a:t>
            </a:r>
            <a:r>
              <a:rPr lang="en-GB"/>
              <a:t>face </a:t>
            </a:r>
            <a:r>
              <a:rPr lang="en-GB" dirty="0"/>
              <a:t>the </a:t>
            </a:r>
            <a:r>
              <a:rPr lang="en-GB"/>
              <a:t>grand challenge</a:t>
            </a:r>
            <a:endParaRPr lang="en-GB">
              <a:cs typeface="Arial"/>
            </a:endParaRPr>
          </a:p>
        </p:txBody>
      </p:sp>
      <p:sp>
        <p:nvSpPr>
          <p:cNvPr id="6" name="Subtitle 2">
            <a:extLst>
              <a:ext uri="{FF2B5EF4-FFF2-40B4-BE49-F238E27FC236}">
                <a16:creationId xmlns:a16="http://schemas.microsoft.com/office/drawing/2014/main" id="{0293038A-09B8-1045-988C-52C5FE828429}"/>
              </a:ext>
            </a:extLst>
          </p:cNvPr>
          <p:cNvSpPr txBox="1">
            <a:spLocks noGrp="1"/>
          </p:cNvSpPr>
          <p:nvPr/>
        </p:nvSpPr>
        <p:spPr>
          <a:xfrm>
            <a:off x="432000" y="3907551"/>
            <a:ext cx="7973046" cy="1024969"/>
          </a:xfrm>
          <a:prstGeom prst="rect">
            <a:avLst/>
          </a:prstGeom>
          <a:noFill/>
          <a:ln>
            <a:noFill/>
          </a:ln>
        </p:spPr>
        <p:txBody>
          <a:bodyPr vert="horz" wrap="square" lIns="0" tIns="0" rIns="0" bIns="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425563"/>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425563"/>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425563"/>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425563"/>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425563"/>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lnSpc>
                <a:spcPct val="80000"/>
              </a:lnSpc>
              <a:spcBef>
                <a:spcPts val="0"/>
              </a:spcBef>
              <a:buNone/>
            </a:pPr>
            <a:r>
              <a:rPr lang="en-US" sz="2000" b="1" dirty="0">
                <a:solidFill>
                  <a:srgbClr val="4472C4"/>
                </a:solidFill>
                <a:latin typeface="Arial" pitchFamily="34"/>
                <a:cs typeface="Arial" pitchFamily="34"/>
              </a:rPr>
              <a:t>Professor Dame Sue Hill – @CSOsue</a:t>
            </a:r>
          </a:p>
          <a:p>
            <a:pPr marL="0" lvl="0" indent="0" defTabSz="457200">
              <a:lnSpc>
                <a:spcPct val="80000"/>
              </a:lnSpc>
              <a:spcBef>
                <a:spcPts val="0"/>
              </a:spcBef>
              <a:buNone/>
            </a:pPr>
            <a:endParaRPr lang="en-US" sz="2000" dirty="0">
              <a:solidFill>
                <a:srgbClr val="4472C4"/>
              </a:solidFill>
              <a:latin typeface="Arial" pitchFamily="34"/>
              <a:cs typeface="Arial" pitchFamily="34"/>
            </a:endParaRPr>
          </a:p>
          <a:p>
            <a:pPr marL="0" lvl="0" indent="0" defTabSz="457200">
              <a:lnSpc>
                <a:spcPct val="80000"/>
              </a:lnSpc>
              <a:spcBef>
                <a:spcPts val="0"/>
              </a:spcBef>
              <a:buNone/>
            </a:pPr>
            <a:r>
              <a:rPr lang="en-US" sz="2000" dirty="0">
                <a:solidFill>
                  <a:srgbClr val="4472C4"/>
                </a:solidFill>
                <a:latin typeface="Arial" pitchFamily="34"/>
                <a:cs typeface="Arial" pitchFamily="34"/>
              </a:rPr>
              <a:t>Chief Scientific Officer for England and </a:t>
            </a:r>
            <a:br>
              <a:rPr lang="en-US" sz="2000" dirty="0">
                <a:solidFill>
                  <a:srgbClr val="4472C4"/>
                </a:solidFill>
                <a:latin typeface="Arial" pitchFamily="34"/>
                <a:cs typeface="Arial" pitchFamily="34"/>
              </a:rPr>
            </a:br>
            <a:r>
              <a:rPr lang="en-US" sz="2000" dirty="0">
                <a:solidFill>
                  <a:srgbClr val="4472C4"/>
                </a:solidFill>
                <a:latin typeface="Arial" pitchFamily="34"/>
                <a:cs typeface="Arial" pitchFamily="34"/>
              </a:rPr>
              <a:t>Senior Responsible Officer for Genomics in the NHS</a:t>
            </a:r>
          </a:p>
          <a:p>
            <a:pPr marL="0" lvl="0" indent="0" defTabSz="457200">
              <a:lnSpc>
                <a:spcPct val="80000"/>
              </a:lnSpc>
              <a:spcBef>
                <a:spcPts val="0"/>
              </a:spcBef>
              <a:buNone/>
            </a:pPr>
            <a:endParaRPr lang="en-US" sz="2000" dirty="0">
              <a:solidFill>
                <a:srgbClr val="E7E6E6"/>
              </a:solidFill>
              <a:latin typeface="Arial" pitchFamily="34"/>
              <a:cs typeface="Arial" pitchFamily="34"/>
            </a:endParaRPr>
          </a:p>
        </p:txBody>
      </p:sp>
    </p:spTree>
    <p:extLst>
      <p:ext uri="{BB962C8B-B14F-4D97-AF65-F5344CB8AC3E}">
        <p14:creationId xmlns:p14="http://schemas.microsoft.com/office/powerpoint/2010/main" val="3771274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8F8">
            <a:alpha val="63000"/>
          </a:srgbClr>
        </a:solidFill>
        <a:effectLst/>
      </p:bgPr>
    </p:bg>
    <p:spTree>
      <p:nvGrpSpPr>
        <p:cNvPr id="1" name="">
          <a:extLst>
            <a:ext uri="{FF2B5EF4-FFF2-40B4-BE49-F238E27FC236}">
              <a16:creationId xmlns:a16="http://schemas.microsoft.com/office/drawing/2014/main" id="{968ABD98-CADF-572C-AB78-0D737B0AD498}"/>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F849347C-2AD2-E6EC-D36A-1534EF82F18F}"/>
              </a:ext>
            </a:extLst>
          </p:cNvPr>
          <p:cNvGrpSpPr/>
          <p:nvPr/>
        </p:nvGrpSpPr>
        <p:grpSpPr>
          <a:xfrm>
            <a:off x="432000" y="1484851"/>
            <a:ext cx="1944000" cy="4631744"/>
            <a:chOff x="432000" y="1484851"/>
            <a:chExt cx="1836000" cy="4631744"/>
          </a:xfrm>
        </p:grpSpPr>
        <p:pic>
          <p:nvPicPr>
            <p:cNvPr id="35" name="Picture 34">
              <a:extLst>
                <a:ext uri="{FF2B5EF4-FFF2-40B4-BE49-F238E27FC236}">
                  <a16:creationId xmlns:a16="http://schemas.microsoft.com/office/drawing/2014/main" id="{A4EB5A5A-A9C9-4BF5-892D-D01402D9CD3B}"/>
                </a:ext>
              </a:extLst>
            </p:cNvPr>
            <p:cNvPicPr>
              <a:picLocks noChangeAspect="1"/>
            </p:cNvPicPr>
            <p:nvPr/>
          </p:nvPicPr>
          <p:blipFill>
            <a:blip r:embed="rId3"/>
            <a:stretch>
              <a:fillRect/>
            </a:stretch>
          </p:blipFill>
          <p:spPr>
            <a:xfrm>
              <a:off x="432000" y="1484851"/>
              <a:ext cx="1836000" cy="1321978"/>
            </a:xfrm>
            <a:prstGeom prst="rect">
              <a:avLst/>
            </a:prstGeom>
          </p:spPr>
        </p:pic>
        <p:sp>
          <p:nvSpPr>
            <p:cNvPr id="36" name="Textplatzhalter 54">
              <a:extLst>
                <a:ext uri="{FF2B5EF4-FFF2-40B4-BE49-F238E27FC236}">
                  <a16:creationId xmlns:a16="http://schemas.microsoft.com/office/drawing/2014/main" id="{CB27D348-1B2F-A94E-7BA1-D0FD409ECFA9}"/>
                </a:ext>
              </a:extLst>
            </p:cNvPr>
            <p:cNvSpPr txBox="1">
              <a:spLocks/>
            </p:cNvSpPr>
            <p:nvPr/>
          </p:nvSpPr>
          <p:spPr>
            <a:xfrm>
              <a:off x="432000" y="2791470"/>
              <a:ext cx="1836000" cy="3325125"/>
            </a:xfrm>
            <a:prstGeom prst="rect">
              <a:avLst/>
            </a:prstGeom>
            <a:solidFill>
              <a:schemeClr val="bg2">
                <a:lumMod val="50000"/>
              </a:schemeClr>
            </a:solidFill>
            <a:ln w="19050">
              <a:noFill/>
            </a:ln>
          </p:spPr>
          <p:txBody>
            <a:bodyPr lIns="108000" tIns="108000" rIns="108000" bIns="108000"/>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1500" b="1" i="0" u="none" strike="noStrike" cap="none" spc="0" normalizeH="0" baseline="0">
                  <a:ln>
                    <a:noFill/>
                  </a:ln>
                  <a:solidFill>
                    <a:srgbClr val="E7E6E6"/>
                  </a:solidFill>
                  <a:effectLst/>
                  <a:uLnTx/>
                  <a:uFillTx/>
                  <a:latin typeface="Montserrat SemiBold"/>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dirty="0">
                  <a:latin typeface="+mj-lt"/>
                </a:rPr>
                <a:t>MEDICAL IMAGING </a:t>
              </a:r>
            </a:p>
          </p:txBody>
        </p:sp>
      </p:grpSp>
      <p:grpSp>
        <p:nvGrpSpPr>
          <p:cNvPr id="37" name="Group 36">
            <a:extLst>
              <a:ext uri="{FF2B5EF4-FFF2-40B4-BE49-F238E27FC236}">
                <a16:creationId xmlns:a16="http://schemas.microsoft.com/office/drawing/2014/main" id="{B9D42A1E-8AD2-D882-502C-4091CF52306D}"/>
              </a:ext>
            </a:extLst>
          </p:cNvPr>
          <p:cNvGrpSpPr/>
          <p:nvPr/>
        </p:nvGrpSpPr>
        <p:grpSpPr>
          <a:xfrm>
            <a:off x="5089464" y="1484851"/>
            <a:ext cx="1944000" cy="4631743"/>
            <a:chOff x="5002382" y="1484851"/>
            <a:chExt cx="1841858" cy="4631743"/>
          </a:xfrm>
        </p:grpSpPr>
        <p:pic>
          <p:nvPicPr>
            <p:cNvPr id="38" name="Picture 37">
              <a:extLst>
                <a:ext uri="{FF2B5EF4-FFF2-40B4-BE49-F238E27FC236}">
                  <a16:creationId xmlns:a16="http://schemas.microsoft.com/office/drawing/2014/main" id="{E20C2D41-19F3-F40A-E1CE-A2247DD984FC}"/>
                </a:ext>
              </a:extLst>
            </p:cNvPr>
            <p:cNvPicPr>
              <a:picLocks noChangeAspect="1"/>
            </p:cNvPicPr>
            <p:nvPr/>
          </p:nvPicPr>
          <p:blipFill>
            <a:blip r:embed="rId4"/>
            <a:srcRect l="7059" r="18555" b="-2"/>
            <a:stretch/>
          </p:blipFill>
          <p:spPr>
            <a:xfrm>
              <a:off x="5002382" y="1484851"/>
              <a:ext cx="1836000" cy="1306619"/>
            </a:xfrm>
            <a:prstGeom prst="rect">
              <a:avLst/>
            </a:prstGeom>
          </p:spPr>
        </p:pic>
        <p:sp>
          <p:nvSpPr>
            <p:cNvPr id="39" name="Textplatzhalter 56">
              <a:extLst>
                <a:ext uri="{FF2B5EF4-FFF2-40B4-BE49-F238E27FC236}">
                  <a16:creationId xmlns:a16="http://schemas.microsoft.com/office/drawing/2014/main" id="{39E22647-E015-F66B-ED91-C074E0B301CE}"/>
                </a:ext>
              </a:extLst>
            </p:cNvPr>
            <p:cNvSpPr txBox="1">
              <a:spLocks/>
            </p:cNvSpPr>
            <p:nvPr/>
          </p:nvSpPr>
          <p:spPr>
            <a:xfrm>
              <a:off x="5008240" y="2791470"/>
              <a:ext cx="1836000" cy="3325124"/>
            </a:xfrm>
            <a:prstGeom prst="rect">
              <a:avLst/>
            </a:prstGeom>
            <a:solidFill>
              <a:schemeClr val="bg2">
                <a:lumMod val="50000"/>
              </a:schemeClr>
            </a:solidFill>
            <a:ln w="19050">
              <a:noFill/>
            </a:ln>
          </p:spPr>
          <p:txBody>
            <a:bodyPr lIns="108000" tIns="108000" rIns="108000" bIns="108000"/>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1500" b="1" i="0" u="none" strike="noStrike" cap="none" spc="0" normalizeH="0" baseline="0">
                  <a:ln>
                    <a:noFill/>
                  </a:ln>
                  <a:solidFill>
                    <a:srgbClr val="E7E6E6"/>
                  </a:solidFill>
                  <a:effectLst/>
                  <a:uLnTx/>
                  <a:uFillTx/>
                  <a:latin typeface="Montserrat SemiBold"/>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dirty="0">
                  <a:latin typeface="+mj-lt"/>
                </a:rPr>
                <a:t>MEDICAL DEVICES &amp; INNOVATION</a:t>
              </a:r>
            </a:p>
          </p:txBody>
        </p:sp>
      </p:grpSp>
      <p:grpSp>
        <p:nvGrpSpPr>
          <p:cNvPr id="40" name="Group 39">
            <a:extLst>
              <a:ext uri="{FF2B5EF4-FFF2-40B4-BE49-F238E27FC236}">
                <a16:creationId xmlns:a16="http://schemas.microsoft.com/office/drawing/2014/main" id="{D61AF47C-B7CF-12BF-F598-F65B4D650BFF}"/>
              </a:ext>
            </a:extLst>
          </p:cNvPr>
          <p:cNvGrpSpPr/>
          <p:nvPr/>
        </p:nvGrpSpPr>
        <p:grpSpPr>
          <a:xfrm>
            <a:off x="2757804" y="1484851"/>
            <a:ext cx="1944000" cy="4631743"/>
            <a:chOff x="2714264" y="1484851"/>
            <a:chExt cx="1841856" cy="4631743"/>
          </a:xfrm>
        </p:grpSpPr>
        <p:pic>
          <p:nvPicPr>
            <p:cNvPr id="41" name="Picture 40">
              <a:extLst>
                <a:ext uri="{FF2B5EF4-FFF2-40B4-BE49-F238E27FC236}">
                  <a16:creationId xmlns:a16="http://schemas.microsoft.com/office/drawing/2014/main" id="{34C659FC-133E-9CBA-AD8A-68A16507D758}"/>
                </a:ext>
              </a:extLst>
            </p:cNvPr>
            <p:cNvPicPr>
              <a:picLocks noChangeAspect="1"/>
            </p:cNvPicPr>
            <p:nvPr/>
          </p:nvPicPr>
          <p:blipFill>
            <a:blip r:embed="rId5"/>
            <a:srcRect l="1566" t="1934" r="9900" b="-1300"/>
            <a:stretch/>
          </p:blipFill>
          <p:spPr>
            <a:xfrm>
              <a:off x="2714264" y="1484851"/>
              <a:ext cx="1841854" cy="1375055"/>
            </a:xfrm>
            <a:prstGeom prst="rect">
              <a:avLst/>
            </a:prstGeom>
          </p:spPr>
        </p:pic>
        <p:sp>
          <p:nvSpPr>
            <p:cNvPr id="42" name="Textplatzhalter 56">
              <a:extLst>
                <a:ext uri="{FF2B5EF4-FFF2-40B4-BE49-F238E27FC236}">
                  <a16:creationId xmlns:a16="http://schemas.microsoft.com/office/drawing/2014/main" id="{E0B03075-F8C8-4859-ED1E-70019BA8C66D}"/>
                </a:ext>
              </a:extLst>
            </p:cNvPr>
            <p:cNvSpPr txBox="1">
              <a:spLocks/>
            </p:cNvSpPr>
            <p:nvPr/>
          </p:nvSpPr>
          <p:spPr>
            <a:xfrm>
              <a:off x="2720120" y="2791470"/>
              <a:ext cx="1836000" cy="3325124"/>
            </a:xfrm>
            <a:prstGeom prst="rect">
              <a:avLst/>
            </a:prstGeom>
            <a:solidFill>
              <a:schemeClr val="bg2">
                <a:lumMod val="50000"/>
              </a:schemeClr>
            </a:solidFill>
            <a:ln w="19050">
              <a:noFill/>
            </a:ln>
          </p:spPr>
          <p:txBody>
            <a:bodyPr lIns="108000" tIns="108000" rIns="108000" bIns="108000"/>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1500" b="1" i="0" u="none" strike="noStrike" cap="none" spc="0" normalizeH="0" baseline="0">
                  <a:ln>
                    <a:noFill/>
                  </a:ln>
                  <a:solidFill>
                    <a:srgbClr val="E7E6E6"/>
                  </a:solidFill>
                  <a:effectLst/>
                  <a:uLnTx/>
                  <a:uFillTx/>
                  <a:latin typeface="Montserrat SemiBold"/>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dirty="0">
                  <a:latin typeface="+mj-lt"/>
                </a:rPr>
                <a:t>RADIATION SCIENCE</a:t>
              </a:r>
            </a:p>
          </p:txBody>
        </p:sp>
      </p:grpSp>
      <p:grpSp>
        <p:nvGrpSpPr>
          <p:cNvPr id="43" name="Group 42">
            <a:extLst>
              <a:ext uri="{FF2B5EF4-FFF2-40B4-BE49-F238E27FC236}">
                <a16:creationId xmlns:a16="http://schemas.microsoft.com/office/drawing/2014/main" id="{A8F17546-A768-1CE5-FE2B-9E7F89F77863}"/>
              </a:ext>
            </a:extLst>
          </p:cNvPr>
          <p:cNvGrpSpPr/>
          <p:nvPr/>
        </p:nvGrpSpPr>
        <p:grpSpPr>
          <a:xfrm>
            <a:off x="9746931" y="1484851"/>
            <a:ext cx="1944000" cy="4643142"/>
            <a:chOff x="9746931" y="1484851"/>
            <a:chExt cx="1842492" cy="4643142"/>
          </a:xfrm>
        </p:grpSpPr>
        <p:pic>
          <p:nvPicPr>
            <p:cNvPr id="44" name="Picture 43">
              <a:extLst>
                <a:ext uri="{FF2B5EF4-FFF2-40B4-BE49-F238E27FC236}">
                  <a16:creationId xmlns:a16="http://schemas.microsoft.com/office/drawing/2014/main" id="{056B2B27-501A-4590-28A8-0F6FF38F1EB7}"/>
                </a:ext>
              </a:extLst>
            </p:cNvPr>
            <p:cNvPicPr>
              <a:picLocks noChangeAspect="1"/>
            </p:cNvPicPr>
            <p:nvPr/>
          </p:nvPicPr>
          <p:blipFill>
            <a:blip r:embed="rId6"/>
            <a:srcRect l="322" r="11529" b="1160"/>
            <a:stretch/>
          </p:blipFill>
          <p:spPr>
            <a:xfrm>
              <a:off x="9746931" y="1484851"/>
              <a:ext cx="1841853" cy="1318018"/>
            </a:xfrm>
            <a:prstGeom prst="rect">
              <a:avLst/>
            </a:prstGeom>
          </p:spPr>
        </p:pic>
        <p:sp>
          <p:nvSpPr>
            <p:cNvPr id="45" name="Textplatzhalter 56">
              <a:extLst>
                <a:ext uri="{FF2B5EF4-FFF2-40B4-BE49-F238E27FC236}">
                  <a16:creationId xmlns:a16="http://schemas.microsoft.com/office/drawing/2014/main" id="{CAAB5C3C-229E-F29D-C8B1-6260221B6AE7}"/>
                </a:ext>
              </a:extLst>
            </p:cNvPr>
            <p:cNvSpPr txBox="1">
              <a:spLocks/>
            </p:cNvSpPr>
            <p:nvPr/>
          </p:nvSpPr>
          <p:spPr>
            <a:xfrm>
              <a:off x="9753423" y="2802869"/>
              <a:ext cx="1836000" cy="3325124"/>
            </a:xfrm>
            <a:prstGeom prst="rect">
              <a:avLst/>
            </a:prstGeom>
            <a:solidFill>
              <a:schemeClr val="bg2">
                <a:lumMod val="50000"/>
              </a:schemeClr>
            </a:solidFill>
            <a:ln w="19050">
              <a:noFill/>
            </a:ln>
          </p:spPr>
          <p:txBody>
            <a:bodyPr lIns="108000" tIns="108000" rIns="108000" bIns="108000"/>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1500" b="1" i="0" u="none" strike="noStrike" cap="none" spc="0" normalizeH="0" baseline="0">
                  <a:ln>
                    <a:noFill/>
                  </a:ln>
                  <a:solidFill>
                    <a:srgbClr val="E7E6E6"/>
                  </a:solidFill>
                  <a:effectLst/>
                  <a:uLnTx/>
                  <a:uFillTx/>
                  <a:latin typeface="Montserrat SemiBold"/>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dirty="0">
                  <a:latin typeface="+mj-lt"/>
                </a:rPr>
                <a:t>SAFETY AND QUALITY </a:t>
              </a:r>
            </a:p>
          </p:txBody>
        </p:sp>
      </p:grpSp>
      <p:grpSp>
        <p:nvGrpSpPr>
          <p:cNvPr id="46" name="Group 45">
            <a:extLst>
              <a:ext uri="{FF2B5EF4-FFF2-40B4-BE49-F238E27FC236}">
                <a16:creationId xmlns:a16="http://schemas.microsoft.com/office/drawing/2014/main" id="{C83427FF-4468-3F6C-0144-B77E05270368}"/>
              </a:ext>
            </a:extLst>
          </p:cNvPr>
          <p:cNvGrpSpPr/>
          <p:nvPr/>
        </p:nvGrpSpPr>
        <p:grpSpPr>
          <a:xfrm>
            <a:off x="7421126" y="1484851"/>
            <a:ext cx="1944000" cy="4631743"/>
            <a:chOff x="7385306" y="1484851"/>
            <a:chExt cx="1836000" cy="4631743"/>
          </a:xfrm>
        </p:grpSpPr>
        <p:pic>
          <p:nvPicPr>
            <p:cNvPr id="47" name="Picture 46">
              <a:extLst>
                <a:ext uri="{FF2B5EF4-FFF2-40B4-BE49-F238E27FC236}">
                  <a16:creationId xmlns:a16="http://schemas.microsoft.com/office/drawing/2014/main" id="{DDB8C73C-EE8E-AC9C-5960-F2FEE8008EEE}"/>
                </a:ext>
              </a:extLst>
            </p:cNvPr>
            <p:cNvPicPr>
              <a:picLocks noChangeAspect="1"/>
            </p:cNvPicPr>
            <p:nvPr/>
          </p:nvPicPr>
          <p:blipFill>
            <a:blip r:embed="rId4"/>
            <a:srcRect l="7059" r="18555" b="-2"/>
            <a:stretch/>
          </p:blipFill>
          <p:spPr>
            <a:xfrm>
              <a:off x="7385306" y="1484851"/>
              <a:ext cx="1830142" cy="1306619"/>
            </a:xfrm>
            <a:prstGeom prst="rect">
              <a:avLst/>
            </a:prstGeom>
          </p:spPr>
        </p:pic>
        <p:sp>
          <p:nvSpPr>
            <p:cNvPr id="48" name="Textplatzhalter 56">
              <a:extLst>
                <a:ext uri="{FF2B5EF4-FFF2-40B4-BE49-F238E27FC236}">
                  <a16:creationId xmlns:a16="http://schemas.microsoft.com/office/drawing/2014/main" id="{B876B1F0-BD67-E8B6-ADA9-68253D387140}"/>
                </a:ext>
              </a:extLst>
            </p:cNvPr>
            <p:cNvSpPr txBox="1">
              <a:spLocks/>
            </p:cNvSpPr>
            <p:nvPr/>
          </p:nvSpPr>
          <p:spPr>
            <a:xfrm>
              <a:off x="7385306" y="2791470"/>
              <a:ext cx="1836000" cy="3325124"/>
            </a:xfrm>
            <a:prstGeom prst="rect">
              <a:avLst/>
            </a:prstGeom>
            <a:solidFill>
              <a:schemeClr val="bg2">
                <a:lumMod val="50000"/>
              </a:schemeClr>
            </a:solidFill>
            <a:ln w="19050">
              <a:noFill/>
            </a:ln>
          </p:spPr>
          <p:txBody>
            <a:bodyPr lIns="108000" tIns="108000" rIns="108000" bIns="108000"/>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1500" b="1" i="0" u="none" strike="noStrike" cap="none" spc="0" normalizeH="0" baseline="0">
                  <a:ln>
                    <a:noFill/>
                  </a:ln>
                  <a:solidFill>
                    <a:srgbClr val="E7E6E6"/>
                  </a:solidFill>
                  <a:effectLst/>
                  <a:uLnTx/>
                  <a:uFillTx/>
                  <a:latin typeface="Montserrat SemiBold"/>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dirty="0">
                  <a:latin typeface="+mj-lt"/>
                </a:rPr>
                <a:t>REHABILITATION &amp; CLINICAL ENGINEERING</a:t>
              </a:r>
            </a:p>
          </p:txBody>
        </p:sp>
      </p:grpSp>
      <p:sp>
        <p:nvSpPr>
          <p:cNvPr id="2" name="Title 1">
            <a:extLst>
              <a:ext uri="{FF2B5EF4-FFF2-40B4-BE49-F238E27FC236}">
                <a16:creationId xmlns:a16="http://schemas.microsoft.com/office/drawing/2014/main" id="{F566F5C9-069B-F119-3098-5915CA6FB385}"/>
              </a:ext>
            </a:extLst>
          </p:cNvPr>
          <p:cNvSpPr>
            <a:spLocks noGrp="1"/>
          </p:cNvSpPr>
          <p:nvPr>
            <p:ph type="title"/>
          </p:nvPr>
        </p:nvSpPr>
        <p:spPr>
          <a:xfrm>
            <a:off x="432000" y="432000"/>
            <a:ext cx="10938040" cy="865186"/>
          </a:xfrm>
        </p:spPr>
        <p:txBody>
          <a:bodyPr vert="horz" lIns="0" tIns="0" rIns="0" bIns="0" rtlCol="0" anchor="t">
            <a:noAutofit/>
          </a:bodyPr>
          <a:lstStyle/>
          <a:p>
            <a:r>
              <a:rPr lang="en-GB" sz="2800" dirty="0">
                <a:latin typeface="Arial"/>
                <a:cs typeface="Arial"/>
              </a:rPr>
              <a:t>Cross-cutting </a:t>
            </a:r>
            <a:r>
              <a:rPr lang="en-GB" sz="2800">
                <a:latin typeface="Arial"/>
                <a:cs typeface="Arial"/>
              </a:rPr>
              <a:t>areas</a:t>
            </a:r>
            <a:br>
              <a:rPr lang="en-GB" sz="2800" dirty="0">
                <a:latin typeface="Arial"/>
                <a:cs typeface="Arial"/>
              </a:rPr>
            </a:br>
            <a:endParaRPr lang="en-GB" sz="2800" dirty="0">
              <a:latin typeface="Arial"/>
              <a:cs typeface="Arial"/>
            </a:endParaRPr>
          </a:p>
        </p:txBody>
      </p:sp>
      <p:sp>
        <p:nvSpPr>
          <p:cNvPr id="22" name="TextBox 21">
            <a:extLst>
              <a:ext uri="{FF2B5EF4-FFF2-40B4-BE49-F238E27FC236}">
                <a16:creationId xmlns:a16="http://schemas.microsoft.com/office/drawing/2014/main" id="{8DBD82CF-24F9-F0C6-71D6-1008F322DF6E}"/>
              </a:ext>
            </a:extLst>
          </p:cNvPr>
          <p:cNvSpPr txBox="1"/>
          <p:nvPr/>
        </p:nvSpPr>
        <p:spPr>
          <a:xfrm>
            <a:off x="432000" y="840363"/>
            <a:ext cx="11521798" cy="356508"/>
          </a:xfrm>
          <a:prstGeom prst="rect">
            <a:avLst/>
          </a:prstGeom>
          <a:noFill/>
        </p:spPr>
        <p:txBody>
          <a:bodyPr wrap="square" lIns="0" rIns="90000" rtlCol="0">
            <a:spAutoFit/>
          </a:bodyPr>
          <a:lstStyle/>
          <a:p>
            <a:pPr>
              <a:lnSpc>
                <a:spcPts val="2200"/>
              </a:lnSpc>
              <a:spcAft>
                <a:spcPts val="900"/>
              </a:spcAft>
              <a:buClr>
                <a:srgbClr val="231F20"/>
              </a:buClr>
              <a:defRPr/>
            </a:pPr>
            <a:r>
              <a:rPr kumimoji="0" lang="en-GB" sz="1800" i="0" u="none" strike="noStrike" kern="1200" cap="none" spc="0" normalizeH="0" baseline="0" noProof="0" dirty="0">
                <a:ln>
                  <a:noFill/>
                </a:ln>
                <a:solidFill>
                  <a:srgbClr val="231F20"/>
                </a:solidFill>
                <a:effectLst/>
                <a:uLnTx/>
                <a:uFillTx/>
                <a:latin typeface="Arial" panose="020B0604020202020204"/>
                <a:ea typeface="+mn-ea"/>
                <a:cs typeface="+mn-cs"/>
              </a:rPr>
              <a:t>Transforming patient care through physical sciences, biomedical engineering and clinical-industrial partnerships  </a:t>
            </a:r>
            <a:endParaRPr kumimoji="0" lang="en-GB" sz="1800" i="0" u="none" strike="noStrike" kern="1200" cap="none" spc="0" normalizeH="0" baseline="0" noProof="0" dirty="0">
              <a:ln>
                <a:noFill/>
              </a:ln>
              <a:solidFill>
                <a:srgbClr val="000000"/>
              </a:solidFill>
              <a:effectLst/>
              <a:uLnTx/>
              <a:uFillTx/>
              <a:latin typeface="Arial"/>
              <a:ea typeface="Arial"/>
              <a:cs typeface="Arial"/>
            </a:endParaRPr>
          </a:p>
        </p:txBody>
      </p:sp>
      <p:sp>
        <p:nvSpPr>
          <p:cNvPr id="20" name="Rectangle 19">
            <a:extLst>
              <a:ext uri="{FF2B5EF4-FFF2-40B4-BE49-F238E27FC236}">
                <a16:creationId xmlns:a16="http://schemas.microsoft.com/office/drawing/2014/main" id="{91F46BE1-1F39-011C-6E7A-7E6CAA021124}"/>
              </a:ext>
            </a:extLst>
          </p:cNvPr>
          <p:cNvSpPr/>
          <p:nvPr/>
        </p:nvSpPr>
        <p:spPr>
          <a:xfrm>
            <a:off x="427756" y="1473452"/>
            <a:ext cx="11270025" cy="4643142"/>
          </a:xfrm>
          <a:prstGeom prst="rect">
            <a:avLst/>
          </a:prstGeom>
          <a:solidFill>
            <a:srgbClr val="F6F8F8">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Diagonal Corners Rounded 2">
            <a:extLst>
              <a:ext uri="{FF2B5EF4-FFF2-40B4-BE49-F238E27FC236}">
                <a16:creationId xmlns:a16="http://schemas.microsoft.com/office/drawing/2014/main" id="{6647AD1A-B748-D189-CB50-F2A97AFD5AE3}"/>
              </a:ext>
            </a:extLst>
          </p:cNvPr>
          <p:cNvSpPr/>
          <p:nvPr/>
        </p:nvSpPr>
        <p:spPr>
          <a:xfrm>
            <a:off x="365919" y="4246091"/>
            <a:ext cx="11460162" cy="306806"/>
          </a:xfrm>
          <a:prstGeom prst="round2DiagRect">
            <a:avLst/>
          </a:prstGeom>
          <a:solidFill>
            <a:schemeClr val="bg2">
              <a:lumMod val="50000"/>
            </a:schemeClr>
          </a:solidFill>
          <a:ln w="254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600" b="1" i="0" u="none" strike="noStrike" kern="1200" cap="none" spc="0" normalizeH="0" baseline="0" noProof="0" dirty="0">
                <a:ln>
                  <a:noFill/>
                </a:ln>
                <a:solidFill>
                  <a:srgbClr val="FFFFFF"/>
                </a:solidFill>
                <a:effectLst/>
                <a:uLnTx/>
                <a:uFillTx/>
                <a:latin typeface="+mj-lt"/>
                <a:ea typeface="+mn-ea"/>
                <a:cs typeface="+mn-cs"/>
              </a:rPr>
              <a:t>Artificial </a:t>
            </a:r>
            <a:r>
              <a:rPr lang="en-GB" sz="1600" b="1">
                <a:solidFill>
                  <a:srgbClr val="FFFFFF"/>
                </a:solidFill>
                <a:latin typeface="+mj-lt"/>
              </a:rPr>
              <a:t>intelligence</a:t>
            </a:r>
            <a:r>
              <a:rPr kumimoji="0" lang="en-GB" sz="1600" b="1" i="0" u="none" strike="noStrike" kern="1200" cap="none" spc="0" normalizeH="0" baseline="0" noProof="0">
                <a:ln>
                  <a:noFill/>
                </a:ln>
                <a:solidFill>
                  <a:srgbClr val="FFFFFF"/>
                </a:solidFill>
                <a:effectLst/>
                <a:uLnTx/>
                <a:uFillTx/>
                <a:latin typeface="+mj-lt"/>
                <a:ea typeface="+mn-ea"/>
                <a:cs typeface="+mn-cs"/>
              </a:rPr>
              <a:t> </a:t>
            </a:r>
            <a:r>
              <a:rPr lang="en-GB" sz="1600" b="1">
                <a:solidFill>
                  <a:srgbClr val="FFFFFF"/>
                </a:solidFill>
                <a:latin typeface="+mj-lt"/>
              </a:rPr>
              <a:t>and machine</a:t>
            </a:r>
            <a:r>
              <a:rPr kumimoji="0" lang="en-GB" sz="1600" b="1" i="0" u="none" strike="noStrike" kern="1200" cap="none" spc="0" normalizeH="0" baseline="0" noProof="0">
                <a:ln>
                  <a:noFill/>
                </a:ln>
                <a:solidFill>
                  <a:srgbClr val="FFFFFF"/>
                </a:solidFill>
                <a:effectLst/>
                <a:uLnTx/>
                <a:uFillTx/>
                <a:latin typeface="+mj-lt"/>
                <a:ea typeface="+mn-ea"/>
                <a:cs typeface="+mn-cs"/>
              </a:rPr>
              <a:t> </a:t>
            </a:r>
            <a:r>
              <a:rPr lang="en-GB" sz="1600" b="1">
                <a:solidFill>
                  <a:srgbClr val="FFFFFF"/>
                </a:solidFill>
                <a:latin typeface="+mj-lt"/>
              </a:rPr>
              <a:t>learning</a:t>
            </a:r>
            <a:endParaRPr kumimoji="0" lang="en-GB" sz="1600" b="1" i="0" u="none" strike="noStrike" kern="1200" cap="none" spc="0" normalizeH="0" baseline="0" noProof="0">
              <a:ln>
                <a:noFill/>
              </a:ln>
              <a:solidFill>
                <a:srgbClr val="FFFFFF"/>
              </a:solidFill>
              <a:effectLst/>
              <a:uLnTx/>
              <a:uFillTx/>
              <a:latin typeface="+mj-lt"/>
              <a:ea typeface="+mn-ea"/>
              <a:cs typeface="+mn-cs"/>
            </a:endParaRPr>
          </a:p>
        </p:txBody>
      </p:sp>
      <p:sp>
        <p:nvSpPr>
          <p:cNvPr id="4" name="Rectangle: Diagonal Corners Rounded 3">
            <a:extLst>
              <a:ext uri="{FF2B5EF4-FFF2-40B4-BE49-F238E27FC236}">
                <a16:creationId xmlns:a16="http://schemas.microsoft.com/office/drawing/2014/main" id="{DF4CD034-B9B7-E3BD-21A5-B6D2CE14B4A3}"/>
              </a:ext>
            </a:extLst>
          </p:cNvPr>
          <p:cNvSpPr/>
          <p:nvPr/>
        </p:nvSpPr>
        <p:spPr>
          <a:xfrm>
            <a:off x="365919" y="5055163"/>
            <a:ext cx="11460162" cy="306806"/>
          </a:xfrm>
          <a:prstGeom prst="round2DiagRect">
            <a:avLst/>
          </a:prstGeom>
          <a:solidFill>
            <a:schemeClr val="bg2">
              <a:lumMod val="50000"/>
            </a:schemeClr>
          </a:solidFill>
          <a:ln w="254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600" b="1" i="0" u="none" strike="noStrike" kern="1200" cap="none" spc="0" normalizeH="0" baseline="0" noProof="0" dirty="0">
                <a:ln>
                  <a:noFill/>
                </a:ln>
                <a:solidFill>
                  <a:srgbClr val="FFFFFF"/>
                </a:solidFill>
                <a:effectLst/>
                <a:uLnTx/>
                <a:uFillTx/>
                <a:latin typeface="+mj-lt"/>
                <a:ea typeface="+mn-ea"/>
                <a:cs typeface="+mn-cs"/>
              </a:rPr>
              <a:t>Patient </a:t>
            </a:r>
            <a:r>
              <a:rPr lang="en-GB" sz="1600" b="1">
                <a:solidFill>
                  <a:srgbClr val="FFFFFF"/>
                </a:solidFill>
                <a:latin typeface="+mj-lt"/>
              </a:rPr>
              <a:t>and planet</a:t>
            </a:r>
            <a:r>
              <a:rPr kumimoji="0" lang="en-GB" sz="1600" b="1" i="0" u="none" strike="noStrike" kern="1200" cap="none" spc="0" normalizeH="0" baseline="0" noProof="0" dirty="0">
                <a:ln>
                  <a:noFill/>
                </a:ln>
                <a:solidFill>
                  <a:srgbClr val="FFFFFF"/>
                </a:solidFill>
                <a:effectLst/>
                <a:uLnTx/>
                <a:uFillTx/>
                <a:latin typeface="+mj-lt"/>
                <a:ea typeface="+mn-ea"/>
                <a:cs typeface="+mn-cs"/>
              </a:rPr>
              <a:t> </a:t>
            </a:r>
            <a:r>
              <a:rPr lang="en-GB" sz="1600" b="1">
                <a:solidFill>
                  <a:srgbClr val="FFFFFF"/>
                </a:solidFill>
                <a:latin typeface="+mj-lt"/>
              </a:rPr>
              <a:t>first</a:t>
            </a:r>
            <a:r>
              <a:rPr kumimoji="0" lang="en-GB" sz="1600" b="1" i="0" u="none" strike="noStrike" kern="1200" cap="none" spc="0" normalizeH="0" baseline="0" noProof="0" dirty="0">
                <a:ln>
                  <a:noFill/>
                </a:ln>
                <a:solidFill>
                  <a:srgbClr val="FFFFFF"/>
                </a:solidFill>
                <a:effectLst/>
                <a:uLnTx/>
                <a:uFillTx/>
                <a:latin typeface="+mj-lt"/>
                <a:ea typeface="+mn-ea"/>
                <a:cs typeface="+mn-cs"/>
              </a:rPr>
              <a:t> </a:t>
            </a:r>
            <a:endParaRPr kumimoji="0" lang="en-GB" sz="1600" b="1" i="0" u="none" strike="noStrike" kern="1200" cap="none" spc="0" normalizeH="0" baseline="0" noProof="0">
              <a:ln>
                <a:noFill/>
              </a:ln>
              <a:solidFill>
                <a:srgbClr val="FFFFFF"/>
              </a:solidFill>
              <a:effectLst/>
              <a:uLnTx/>
              <a:uFillTx/>
              <a:latin typeface="+mj-lt"/>
              <a:ea typeface="+mn-ea"/>
              <a:cs typeface="+mn-cs"/>
            </a:endParaRPr>
          </a:p>
        </p:txBody>
      </p:sp>
      <p:sp>
        <p:nvSpPr>
          <p:cNvPr id="10" name="Rectangle: Diagonal Corners Rounded 9">
            <a:extLst>
              <a:ext uri="{FF2B5EF4-FFF2-40B4-BE49-F238E27FC236}">
                <a16:creationId xmlns:a16="http://schemas.microsoft.com/office/drawing/2014/main" id="{D71429FC-6B03-C4AB-CEAB-FB17688BF7A8}"/>
              </a:ext>
            </a:extLst>
          </p:cNvPr>
          <p:cNvSpPr/>
          <p:nvPr/>
        </p:nvSpPr>
        <p:spPr>
          <a:xfrm>
            <a:off x="365919" y="4650627"/>
            <a:ext cx="11460162" cy="306806"/>
          </a:xfrm>
          <a:prstGeom prst="round2DiagRect">
            <a:avLst/>
          </a:prstGeom>
          <a:solidFill>
            <a:schemeClr val="bg2">
              <a:lumMod val="50000"/>
            </a:schemeClr>
          </a:solidFill>
          <a:ln w="254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600" b="1" i="0" u="none" strike="noStrike" kern="1200" cap="none" spc="0" normalizeH="0" baseline="0" noProof="0" dirty="0">
                <a:ln>
                  <a:noFill/>
                </a:ln>
                <a:solidFill>
                  <a:srgbClr val="FFFFFF"/>
                </a:solidFill>
                <a:effectLst/>
                <a:uLnTx/>
                <a:uFillTx/>
                <a:latin typeface="+mj-lt"/>
                <a:ea typeface="+mn-ea"/>
                <a:cs typeface="+mn-cs"/>
              </a:rPr>
              <a:t>Data </a:t>
            </a:r>
            <a:r>
              <a:rPr lang="en-GB" sz="1600" b="1">
                <a:solidFill>
                  <a:srgbClr val="FFFFFF"/>
                </a:solidFill>
                <a:latin typeface="+mj-lt"/>
              </a:rPr>
              <a:t>science</a:t>
            </a:r>
            <a:r>
              <a:rPr kumimoji="0" lang="en-GB" sz="1600" b="1" i="0" u="none" strike="noStrike" kern="1200" cap="none" spc="0" normalizeH="0" baseline="0" noProof="0" dirty="0">
                <a:ln>
                  <a:noFill/>
                </a:ln>
                <a:solidFill>
                  <a:srgbClr val="FFFFFF"/>
                </a:solidFill>
                <a:effectLst/>
                <a:uLnTx/>
                <a:uFillTx/>
                <a:latin typeface="+mj-lt"/>
                <a:ea typeface="+mn-ea"/>
                <a:cs typeface="+mn-cs"/>
              </a:rPr>
              <a:t> </a:t>
            </a:r>
            <a:r>
              <a:rPr lang="en-GB" sz="1600" b="1">
                <a:solidFill>
                  <a:srgbClr val="FFFFFF"/>
                </a:solidFill>
                <a:latin typeface="+mj-lt"/>
              </a:rPr>
              <a:t>and big</a:t>
            </a:r>
            <a:r>
              <a:rPr kumimoji="0" lang="en-GB" sz="1600" b="1" i="0" u="none" strike="noStrike" kern="1200" cap="none" spc="0" normalizeH="0" baseline="0" noProof="0">
                <a:ln>
                  <a:noFill/>
                </a:ln>
                <a:solidFill>
                  <a:srgbClr val="FFFFFF"/>
                </a:solidFill>
                <a:effectLst/>
                <a:uLnTx/>
                <a:uFillTx/>
                <a:latin typeface="+mj-lt"/>
                <a:ea typeface="+mn-ea"/>
                <a:cs typeface="+mn-cs"/>
              </a:rPr>
              <a:t> </a:t>
            </a:r>
            <a:r>
              <a:rPr lang="en-GB" sz="1600" b="1">
                <a:solidFill>
                  <a:srgbClr val="FFFFFF"/>
                </a:solidFill>
                <a:latin typeface="+mj-lt"/>
              </a:rPr>
              <a:t>data</a:t>
            </a:r>
            <a:r>
              <a:rPr kumimoji="0" lang="en-GB" sz="1600" b="1" i="0" u="none" strike="noStrike" kern="1200" cap="none" spc="0" normalizeH="0" baseline="0" noProof="0" dirty="0">
                <a:ln>
                  <a:noFill/>
                </a:ln>
                <a:solidFill>
                  <a:srgbClr val="FFFFFF"/>
                </a:solidFill>
                <a:effectLst/>
                <a:uLnTx/>
                <a:uFillTx/>
                <a:latin typeface="+mj-lt"/>
                <a:ea typeface="+mn-ea"/>
                <a:cs typeface="+mn-cs"/>
              </a:rPr>
              <a:t> </a:t>
            </a:r>
            <a:r>
              <a:rPr lang="en-GB" sz="1600" b="1">
                <a:solidFill>
                  <a:srgbClr val="FFFFFF"/>
                </a:solidFill>
                <a:latin typeface="+mj-lt"/>
              </a:rPr>
              <a:t>analytics</a:t>
            </a:r>
            <a:endParaRPr kumimoji="0" lang="en-GB" sz="1600" b="1" i="0" u="none" strike="noStrike" kern="1200" cap="none" spc="0" normalizeH="0" baseline="0" noProof="0">
              <a:ln>
                <a:noFill/>
              </a:ln>
              <a:solidFill>
                <a:srgbClr val="FFFFFF"/>
              </a:solidFill>
              <a:effectLst/>
              <a:uLnTx/>
              <a:uFillTx/>
              <a:latin typeface="+mj-lt"/>
              <a:ea typeface="+mn-ea"/>
              <a:cs typeface="+mn-cs"/>
            </a:endParaRPr>
          </a:p>
        </p:txBody>
      </p:sp>
      <p:sp>
        <p:nvSpPr>
          <p:cNvPr id="11" name="Rectangle: Diagonal Corners Rounded 10">
            <a:extLst>
              <a:ext uri="{FF2B5EF4-FFF2-40B4-BE49-F238E27FC236}">
                <a16:creationId xmlns:a16="http://schemas.microsoft.com/office/drawing/2014/main" id="{AD724CE5-F3FC-8345-0267-03269646C9C0}"/>
              </a:ext>
            </a:extLst>
          </p:cNvPr>
          <p:cNvSpPr/>
          <p:nvPr/>
        </p:nvSpPr>
        <p:spPr>
          <a:xfrm>
            <a:off x="365919" y="5459699"/>
            <a:ext cx="11460162" cy="306806"/>
          </a:xfrm>
          <a:prstGeom prst="round2DiagRect">
            <a:avLst/>
          </a:prstGeom>
          <a:solidFill>
            <a:schemeClr val="bg2">
              <a:lumMod val="50000"/>
            </a:schemeClr>
          </a:solidFill>
          <a:ln w="254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1600" b="1" dirty="0">
                <a:solidFill>
                  <a:srgbClr val="FFFFFF"/>
                </a:solidFill>
                <a:latin typeface="+mj-lt"/>
              </a:rPr>
              <a:t>Technologies, </a:t>
            </a:r>
            <a:r>
              <a:rPr lang="en-GB" sz="1600" b="1">
                <a:solidFill>
                  <a:srgbClr val="FFFFFF"/>
                </a:solidFill>
                <a:latin typeface="+mj-lt"/>
              </a:rPr>
              <a:t>robotics and automation</a:t>
            </a:r>
            <a:endParaRPr kumimoji="0" lang="en-GB" sz="1600" b="1" i="0" u="none" strike="noStrike" kern="1200" cap="none" spc="0" normalizeH="0" baseline="0" noProof="0">
              <a:ln>
                <a:noFill/>
              </a:ln>
              <a:solidFill>
                <a:srgbClr val="FFFFFF"/>
              </a:solidFill>
              <a:effectLst/>
              <a:uLnTx/>
              <a:uFillTx/>
              <a:latin typeface="+mj-lt"/>
              <a:ea typeface="+mn-ea"/>
              <a:cs typeface="+mn-cs"/>
            </a:endParaRPr>
          </a:p>
        </p:txBody>
      </p:sp>
      <p:sp>
        <p:nvSpPr>
          <p:cNvPr id="12" name="Rectangle: Diagonal Corners Rounded 11">
            <a:extLst>
              <a:ext uri="{FF2B5EF4-FFF2-40B4-BE49-F238E27FC236}">
                <a16:creationId xmlns:a16="http://schemas.microsoft.com/office/drawing/2014/main" id="{3CDEE4B8-8AA4-F83F-9D96-648867870337}"/>
              </a:ext>
            </a:extLst>
          </p:cNvPr>
          <p:cNvSpPr/>
          <p:nvPr/>
        </p:nvSpPr>
        <p:spPr>
          <a:xfrm>
            <a:off x="365919" y="5864234"/>
            <a:ext cx="11460162" cy="306806"/>
          </a:xfrm>
          <a:prstGeom prst="round2DiagRect">
            <a:avLst/>
          </a:prstGeom>
          <a:solidFill>
            <a:schemeClr val="bg2">
              <a:lumMod val="50000"/>
            </a:schemeClr>
          </a:solidFill>
          <a:ln w="254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600" b="1" i="0" u="none" strike="noStrike" kern="1200" cap="none" spc="0" normalizeH="0" baseline="0" noProof="0" dirty="0">
                <a:ln>
                  <a:noFill/>
                </a:ln>
                <a:solidFill>
                  <a:srgbClr val="FFFFFF"/>
                </a:solidFill>
                <a:effectLst/>
                <a:uLnTx/>
                <a:uFillTx/>
                <a:latin typeface="+mj-lt"/>
                <a:ea typeface="+mn-ea"/>
                <a:cs typeface="+mn-cs"/>
              </a:rPr>
              <a:t>Ethics, </a:t>
            </a:r>
            <a:r>
              <a:rPr lang="en-GB" sz="1600" b="1">
                <a:solidFill>
                  <a:srgbClr val="FFFFFF"/>
                </a:solidFill>
                <a:latin typeface="+mj-lt"/>
              </a:rPr>
              <a:t>regulatory</a:t>
            </a:r>
            <a:r>
              <a:rPr kumimoji="0" lang="en-GB" sz="1600" b="1" i="0" u="none" strike="noStrike" kern="1200" cap="none" spc="0" normalizeH="0" baseline="0" noProof="0" dirty="0">
                <a:ln>
                  <a:noFill/>
                </a:ln>
                <a:solidFill>
                  <a:srgbClr val="FFFFFF"/>
                </a:solidFill>
                <a:effectLst/>
                <a:uLnTx/>
                <a:uFillTx/>
                <a:latin typeface="+mj-lt"/>
                <a:ea typeface="+mn-ea"/>
                <a:cs typeface="+mn-cs"/>
              </a:rPr>
              <a:t> </a:t>
            </a:r>
            <a:r>
              <a:rPr lang="en-GB" sz="1600" b="1">
                <a:solidFill>
                  <a:srgbClr val="FFFFFF"/>
                </a:solidFill>
                <a:latin typeface="+mj-lt"/>
              </a:rPr>
              <a:t>science</a:t>
            </a:r>
            <a:r>
              <a:rPr kumimoji="0" lang="en-GB" sz="1600" b="1" i="0" u="none" strike="noStrike" kern="1200" cap="none" spc="0" normalizeH="0" baseline="0" noProof="0">
                <a:ln>
                  <a:noFill/>
                </a:ln>
                <a:solidFill>
                  <a:srgbClr val="FFFFFF"/>
                </a:solidFill>
                <a:effectLst/>
                <a:uLnTx/>
                <a:uFillTx/>
                <a:latin typeface="+mj-lt"/>
                <a:ea typeface="+mn-ea"/>
                <a:cs typeface="+mn-cs"/>
              </a:rPr>
              <a:t> </a:t>
            </a:r>
            <a:r>
              <a:rPr lang="en-GB" sz="1600" b="1">
                <a:solidFill>
                  <a:srgbClr val="FFFFFF"/>
                </a:solidFill>
                <a:latin typeface="+mj-lt"/>
              </a:rPr>
              <a:t>and statutory</a:t>
            </a:r>
            <a:endParaRPr kumimoji="0" lang="en-GB" sz="1600" b="1" i="0" u="none" strike="noStrike" kern="1200" cap="none" spc="0" normalizeH="0" baseline="0" noProof="0">
              <a:ln>
                <a:noFill/>
              </a:ln>
              <a:solidFill>
                <a:srgbClr val="FFFFFF"/>
              </a:solidFill>
              <a:effectLst/>
              <a:uLnTx/>
              <a:uFillTx/>
              <a:latin typeface="+mj-lt"/>
              <a:ea typeface="+mn-ea"/>
              <a:cs typeface="+mn-cs"/>
            </a:endParaRPr>
          </a:p>
        </p:txBody>
      </p:sp>
      <p:sp>
        <p:nvSpPr>
          <p:cNvPr id="33" name="Rectangle: Diagonal Corners Rounded 32">
            <a:extLst>
              <a:ext uri="{FF2B5EF4-FFF2-40B4-BE49-F238E27FC236}">
                <a16:creationId xmlns:a16="http://schemas.microsoft.com/office/drawing/2014/main" id="{F9D20B61-DEA6-A582-FE9C-A1900E104837}"/>
              </a:ext>
            </a:extLst>
          </p:cNvPr>
          <p:cNvSpPr/>
          <p:nvPr/>
        </p:nvSpPr>
        <p:spPr>
          <a:xfrm>
            <a:off x="365919" y="3841555"/>
            <a:ext cx="11460162" cy="306806"/>
          </a:xfrm>
          <a:prstGeom prst="round2DiagRect">
            <a:avLst/>
          </a:prstGeom>
          <a:solidFill>
            <a:schemeClr val="bg2">
              <a:lumMod val="50000"/>
            </a:schemeClr>
          </a:solidFill>
          <a:ln w="254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600" b="1" i="0" u="none" strike="noStrike" kern="1200" cap="none" spc="0" normalizeH="0" baseline="0" noProof="0" dirty="0">
                <a:ln>
                  <a:noFill/>
                </a:ln>
                <a:solidFill>
                  <a:srgbClr val="FFFFFF"/>
                </a:solidFill>
                <a:effectLst/>
                <a:uLnTx/>
                <a:uFillTx/>
                <a:latin typeface="+mj-lt"/>
                <a:ea typeface="+mn-ea"/>
                <a:cs typeface="+mn-cs"/>
              </a:rPr>
              <a:t>Research </a:t>
            </a:r>
            <a:r>
              <a:rPr lang="en-GB" sz="1600" b="1" dirty="0">
                <a:solidFill>
                  <a:srgbClr val="FFFFFF"/>
                </a:solidFill>
                <a:latin typeface="+mj-lt"/>
              </a:rPr>
              <a:t>and innovation</a:t>
            </a:r>
            <a:endParaRPr kumimoji="0" lang="en-GB" sz="1600" b="1" i="0" u="none" strike="noStrike" kern="1200" cap="none" spc="0" normalizeH="0" baseline="0" noProof="0" dirty="0">
              <a:ln>
                <a:noFill/>
              </a:ln>
              <a:solidFill>
                <a:srgbClr val="FFFFFF"/>
              </a:solidFill>
              <a:effectLst/>
              <a:uLnTx/>
              <a:uFillTx/>
              <a:latin typeface="+mj-lt"/>
              <a:ea typeface="+mn-ea"/>
              <a:cs typeface="+mn-cs"/>
            </a:endParaRPr>
          </a:p>
        </p:txBody>
      </p:sp>
    </p:spTree>
    <p:extLst>
      <p:ext uri="{BB962C8B-B14F-4D97-AF65-F5344CB8AC3E}">
        <p14:creationId xmlns:p14="http://schemas.microsoft.com/office/powerpoint/2010/main" val="12367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Diagonal Corners Rounded 19">
            <a:extLst>
              <a:ext uri="{FF2B5EF4-FFF2-40B4-BE49-F238E27FC236}">
                <a16:creationId xmlns:a16="http://schemas.microsoft.com/office/drawing/2014/main" id="{74ABA6A6-D633-E38D-8E97-4D78D80A8B6B}"/>
              </a:ext>
            </a:extLst>
          </p:cNvPr>
          <p:cNvSpPr/>
          <p:nvPr/>
        </p:nvSpPr>
        <p:spPr>
          <a:xfrm>
            <a:off x="511277" y="1508884"/>
            <a:ext cx="4857677" cy="4640246"/>
          </a:xfrm>
          <a:prstGeom prst="round2DiagRect">
            <a:avLst>
              <a:gd name="adj1" fmla="val 0"/>
              <a:gd name="adj2" fmla="val 0"/>
            </a:avLst>
          </a:prstGeom>
          <a:solidFill>
            <a:schemeClr val="accent1">
              <a:alpha val="1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Diagonal Corners Rounded 57">
            <a:extLst>
              <a:ext uri="{FF2B5EF4-FFF2-40B4-BE49-F238E27FC236}">
                <a16:creationId xmlns:a16="http://schemas.microsoft.com/office/drawing/2014/main" id="{ED448938-1512-D517-FB92-416C8BC38F8C}"/>
              </a:ext>
            </a:extLst>
          </p:cNvPr>
          <p:cNvSpPr/>
          <p:nvPr/>
        </p:nvSpPr>
        <p:spPr>
          <a:xfrm>
            <a:off x="511277" y="998290"/>
            <a:ext cx="4857677" cy="423273"/>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bg1"/>
                </a:solidFill>
              </a:rPr>
              <a:t>Personalised prosthesis for the Invictus Games </a:t>
            </a:r>
          </a:p>
        </p:txBody>
      </p:sp>
      <p:sp>
        <p:nvSpPr>
          <p:cNvPr id="39" name="TextBox 38">
            <a:extLst>
              <a:ext uri="{FF2B5EF4-FFF2-40B4-BE49-F238E27FC236}">
                <a16:creationId xmlns:a16="http://schemas.microsoft.com/office/drawing/2014/main" id="{EFAD7BA6-1136-55B0-C526-06B957E02627}"/>
              </a:ext>
            </a:extLst>
          </p:cNvPr>
          <p:cNvSpPr txBox="1"/>
          <p:nvPr/>
        </p:nvSpPr>
        <p:spPr>
          <a:xfrm>
            <a:off x="632721" y="1653793"/>
            <a:ext cx="4621071" cy="954107"/>
          </a:xfrm>
          <a:prstGeom prst="rect">
            <a:avLst/>
          </a:prstGeom>
          <a:noFill/>
        </p:spPr>
        <p:txBody>
          <a:bodyPr wrap="square" lIns="91440" tIns="45720" rIns="91440" bIns="45720" rtlCol="0" anchor="t">
            <a:spAutoFit/>
          </a:bodyPr>
          <a:lstStyle/>
          <a:p>
            <a:r>
              <a:rPr lang="en-GB" sz="1400" b="0" i="0" dirty="0">
                <a:solidFill>
                  <a:srgbClr val="212B32"/>
                </a:solidFill>
                <a:effectLst/>
                <a:latin typeface="+mj-lt"/>
              </a:rPr>
              <a:t>Clinical </a:t>
            </a:r>
            <a:r>
              <a:rPr lang="en-GB" sz="1400" dirty="0">
                <a:solidFill>
                  <a:srgbClr val="212B32"/>
                </a:solidFill>
                <a:latin typeface="+mj-lt"/>
              </a:rPr>
              <a:t>engineers</a:t>
            </a:r>
            <a:r>
              <a:rPr lang="en-GB" sz="1400" b="0" i="0" dirty="0">
                <a:solidFill>
                  <a:srgbClr val="212B32"/>
                </a:solidFill>
                <a:effectLst/>
                <a:latin typeface="+mj-lt"/>
              </a:rPr>
              <a:t> at</a:t>
            </a:r>
            <a:r>
              <a:rPr lang="en-GB" sz="1400" dirty="0">
                <a:solidFill>
                  <a:srgbClr val="212B32"/>
                </a:solidFill>
                <a:latin typeface="+mj-lt"/>
              </a:rPr>
              <a:t> Addenbrooke's hospital worked with an Invictus Games cyclist, Wayne Harrod, to create a </a:t>
            </a:r>
            <a:r>
              <a:rPr lang="en-GB" sz="1400" b="1" dirty="0">
                <a:solidFill>
                  <a:srgbClr val="212B32"/>
                </a:solidFill>
                <a:latin typeface="+mj-lt"/>
              </a:rPr>
              <a:t>personalised prosthetic leg </a:t>
            </a:r>
            <a:r>
              <a:rPr lang="en-GB" sz="1400" dirty="0">
                <a:solidFill>
                  <a:srgbClr val="212B32"/>
                </a:solidFill>
                <a:latin typeface="+mj-lt"/>
              </a:rPr>
              <a:t>to help him compete in the </a:t>
            </a:r>
            <a:r>
              <a:rPr lang="en-GB" sz="1400" b="1" dirty="0">
                <a:solidFill>
                  <a:srgbClr val="212B32"/>
                </a:solidFill>
                <a:latin typeface="+mj-lt"/>
              </a:rPr>
              <a:t>2018 Invictus Games</a:t>
            </a:r>
          </a:p>
        </p:txBody>
      </p:sp>
      <p:sp>
        <p:nvSpPr>
          <p:cNvPr id="48" name="TextBox 47">
            <a:extLst>
              <a:ext uri="{FF2B5EF4-FFF2-40B4-BE49-F238E27FC236}">
                <a16:creationId xmlns:a16="http://schemas.microsoft.com/office/drawing/2014/main" id="{569A5F23-1A8C-BC49-A6C6-B42F1E8240AD}"/>
              </a:ext>
            </a:extLst>
          </p:cNvPr>
          <p:cNvSpPr txBox="1"/>
          <p:nvPr/>
        </p:nvSpPr>
        <p:spPr>
          <a:xfrm>
            <a:off x="631909" y="3699528"/>
            <a:ext cx="2430423" cy="954107"/>
          </a:xfrm>
          <a:prstGeom prst="rect">
            <a:avLst/>
          </a:prstGeom>
          <a:noFill/>
        </p:spPr>
        <p:txBody>
          <a:bodyPr wrap="square" lIns="91440" tIns="45720" rIns="91440" bIns="45720" anchor="t">
            <a:spAutoFit/>
          </a:bodyPr>
          <a:lstStyle/>
          <a:p>
            <a:pPr>
              <a:spcBef>
                <a:spcPts val="600"/>
              </a:spcBef>
              <a:spcAft>
                <a:spcPts val="600"/>
              </a:spcAft>
            </a:pPr>
            <a:r>
              <a:rPr lang="en-GB" sz="1400" b="1" dirty="0">
                <a:solidFill>
                  <a:schemeClr val="bg2"/>
                </a:solidFill>
                <a:latin typeface="+mj-lt"/>
              </a:rPr>
              <a:t>Wayne</a:t>
            </a:r>
            <a:r>
              <a:rPr lang="en-GB" sz="1400" b="1" i="0" dirty="0">
                <a:solidFill>
                  <a:schemeClr val="bg2"/>
                </a:solidFill>
                <a:effectLst/>
                <a:latin typeface="+mj-lt"/>
              </a:rPr>
              <a:t> won a bronze medal and was the fastest amputee cyclist in the 2018 event</a:t>
            </a:r>
            <a:endParaRPr lang="en-GB" sz="1400" b="0" i="0" dirty="0">
              <a:solidFill>
                <a:schemeClr val="bg2"/>
              </a:solidFill>
              <a:effectLst/>
              <a:latin typeface="+mj-lt"/>
            </a:endParaRPr>
          </a:p>
        </p:txBody>
      </p:sp>
      <p:sp>
        <p:nvSpPr>
          <p:cNvPr id="57" name="TextBox 56">
            <a:extLst>
              <a:ext uri="{FF2B5EF4-FFF2-40B4-BE49-F238E27FC236}">
                <a16:creationId xmlns:a16="http://schemas.microsoft.com/office/drawing/2014/main" id="{8781231E-B37C-8C8D-4B43-6580C55A3C14}"/>
              </a:ext>
            </a:extLst>
          </p:cNvPr>
          <p:cNvSpPr txBox="1"/>
          <p:nvPr/>
        </p:nvSpPr>
        <p:spPr>
          <a:xfrm>
            <a:off x="632721" y="2673031"/>
            <a:ext cx="4621071" cy="954107"/>
          </a:xfrm>
          <a:prstGeom prst="rect">
            <a:avLst/>
          </a:prstGeom>
          <a:noFill/>
        </p:spPr>
        <p:txBody>
          <a:bodyPr wrap="square" lIns="91440" tIns="45720" rIns="91440" bIns="45720" rtlCol="0" anchor="t">
            <a:spAutoFit/>
          </a:bodyPr>
          <a:lstStyle/>
          <a:p>
            <a:r>
              <a:rPr lang="en-GB" sz="1400" dirty="0">
                <a:solidFill>
                  <a:srgbClr val="212B32"/>
                </a:solidFill>
                <a:latin typeface="+mj-lt"/>
              </a:rPr>
              <a:t>The Innovation</a:t>
            </a:r>
            <a:r>
              <a:rPr lang="en-GB" sz="1400" b="0" i="0" dirty="0">
                <a:solidFill>
                  <a:srgbClr val="212B32"/>
                </a:solidFill>
                <a:effectLst/>
                <a:latin typeface="+mj-lt"/>
              </a:rPr>
              <a:t> team were able to utilise their engineering expertise to </a:t>
            </a:r>
            <a:r>
              <a:rPr lang="en-GB" sz="1400" b="1" i="0" dirty="0">
                <a:solidFill>
                  <a:srgbClr val="212B32"/>
                </a:solidFill>
                <a:effectLst/>
                <a:latin typeface="+mj-lt"/>
              </a:rPr>
              <a:t>maximise the design </a:t>
            </a:r>
            <a:r>
              <a:rPr lang="en-GB" sz="1400" b="0" i="0" dirty="0">
                <a:solidFill>
                  <a:srgbClr val="212B32"/>
                </a:solidFill>
                <a:effectLst/>
                <a:latin typeface="+mj-lt"/>
              </a:rPr>
              <a:t>and </a:t>
            </a:r>
            <a:r>
              <a:rPr lang="en-GB" sz="1400" b="1" i="0" dirty="0">
                <a:solidFill>
                  <a:srgbClr val="212B32"/>
                </a:solidFill>
                <a:effectLst/>
                <a:latin typeface="+mj-lt"/>
              </a:rPr>
              <a:t>optimise the prosthesis by taking the bike into the gait lab</a:t>
            </a:r>
            <a:endParaRPr lang="en-GB" sz="1400" b="1" dirty="0">
              <a:solidFill>
                <a:srgbClr val="212B32"/>
              </a:solidFill>
              <a:latin typeface="+mj-lt"/>
            </a:endParaRPr>
          </a:p>
        </p:txBody>
      </p:sp>
      <p:sp>
        <p:nvSpPr>
          <p:cNvPr id="55" name="Rectangle: Diagonal Corners Rounded 54">
            <a:extLst>
              <a:ext uri="{FF2B5EF4-FFF2-40B4-BE49-F238E27FC236}">
                <a16:creationId xmlns:a16="http://schemas.microsoft.com/office/drawing/2014/main" id="{1D186AEE-708E-91E2-0637-017971521109}"/>
              </a:ext>
            </a:extLst>
          </p:cNvPr>
          <p:cNvSpPr/>
          <p:nvPr/>
        </p:nvSpPr>
        <p:spPr>
          <a:xfrm>
            <a:off x="5619877" y="1508884"/>
            <a:ext cx="6123199" cy="4640246"/>
          </a:xfrm>
          <a:prstGeom prst="round2DiagRect">
            <a:avLst>
              <a:gd name="adj1" fmla="val 0"/>
              <a:gd name="adj2" fmla="val 0"/>
            </a:avLst>
          </a:prstGeom>
          <a:solidFill>
            <a:srgbClr val="D3DC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720D5A1-4AB3-641E-CDCD-BDD0571A80A3}"/>
              </a:ext>
            </a:extLst>
          </p:cNvPr>
          <p:cNvSpPr>
            <a:spLocks noGrp="1"/>
          </p:cNvSpPr>
          <p:nvPr>
            <p:ph type="title"/>
          </p:nvPr>
        </p:nvSpPr>
        <p:spPr/>
        <p:txBody>
          <a:bodyPr vert="horz" lIns="0" tIns="0" rIns="0" bIns="0" rtlCol="0" anchor="t">
            <a:noAutofit/>
          </a:bodyPr>
          <a:lstStyle/>
          <a:p>
            <a:pPr defTabSz="914377"/>
            <a:r>
              <a:rPr lang="en-GB" sz="2800" dirty="0">
                <a:latin typeface="Arial"/>
                <a:cs typeface="Arial"/>
              </a:rPr>
              <a:t>Scientific advancements to enhance patient care</a:t>
            </a:r>
          </a:p>
        </p:txBody>
      </p:sp>
      <p:pic>
        <p:nvPicPr>
          <p:cNvPr id="4098" name="Picture 2" descr="CUH Logo">
            <a:extLst>
              <a:ext uri="{FF2B5EF4-FFF2-40B4-BE49-F238E27FC236}">
                <a16:creationId xmlns:a16="http://schemas.microsoft.com/office/drawing/2014/main" id="{5EC83F0D-5DA7-32F6-B46B-828A7C07E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32" y="5223541"/>
            <a:ext cx="19050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a:extLst>
              <a:ext uri="{FF2B5EF4-FFF2-40B4-BE49-F238E27FC236}">
                <a16:creationId xmlns:a16="http://schemas.microsoft.com/office/drawing/2014/main" id="{3F931192-0E45-F7DC-90D5-45A3BE0E1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2786" y="5249900"/>
            <a:ext cx="2430056" cy="75879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a:extLst>
              <a:ext uri="{FF2B5EF4-FFF2-40B4-BE49-F238E27FC236}">
                <a16:creationId xmlns:a16="http://schemas.microsoft.com/office/drawing/2014/main" id="{490B6E1D-4A98-BE8B-5B57-8A554AD1D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0246" y="5662260"/>
            <a:ext cx="1764672" cy="210933"/>
          </a:xfrm>
          <a:prstGeom prst="rect">
            <a:avLst/>
          </a:prstGeom>
          <a:noFill/>
          <a:extLst>
            <a:ext uri="{909E8E84-426E-40DD-AFC4-6F175D3DCCD1}">
              <a14:hiddenFill xmlns:a14="http://schemas.microsoft.com/office/drawing/2010/main">
                <a:solidFill>
                  <a:srgbClr val="FFFFFF"/>
                </a:solidFill>
              </a14:hiddenFill>
            </a:ext>
          </a:extLst>
        </p:spPr>
      </p:pic>
      <p:sp>
        <p:nvSpPr>
          <p:cNvPr id="46" name="AutoShape 6">
            <a:extLst>
              <a:ext uri="{FF2B5EF4-FFF2-40B4-BE49-F238E27FC236}">
                <a16:creationId xmlns:a16="http://schemas.microsoft.com/office/drawing/2014/main" id="{D7B0B9F1-B9A7-9870-7203-F708B1BBD4EE}"/>
              </a:ext>
            </a:extLst>
          </p:cNvPr>
          <p:cNvSpPr>
            <a:spLocks noChangeAspect="1" noChangeArrowheads="1"/>
          </p:cNvSpPr>
          <p:nvPr/>
        </p:nvSpPr>
        <p:spPr bwMode="auto">
          <a:xfrm>
            <a:off x="5943600" y="311721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6" name="Picture 2" descr="Protect Your Heart with Surface Guided Radiation Therapy | MUSC Health |  Charleston SC">
            <a:extLst>
              <a:ext uri="{FF2B5EF4-FFF2-40B4-BE49-F238E27FC236}">
                <a16:creationId xmlns:a16="http://schemas.microsoft.com/office/drawing/2014/main" id="{45B458F2-C1C0-D242-192B-1EFD9016E6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779" r="10072"/>
          <a:stretch/>
        </p:blipFill>
        <p:spPr bwMode="auto">
          <a:xfrm>
            <a:off x="9342536" y="1682179"/>
            <a:ext cx="2172748" cy="1981704"/>
          </a:xfrm>
          <a:prstGeom prst="roundRect">
            <a:avLst>
              <a:gd name="adj" fmla="val 3733"/>
            </a:avLst>
          </a:prstGeom>
          <a:noFill/>
          <a:extLst>
            <a:ext uri="{909E8E84-426E-40DD-AFC4-6F175D3DCCD1}">
              <a14:hiddenFill xmlns:a14="http://schemas.microsoft.com/office/drawing/2010/main">
                <a:solidFill>
                  <a:srgbClr val="FFFFFF"/>
                </a:solidFill>
              </a14:hiddenFill>
            </a:ext>
          </a:extLst>
        </p:spPr>
      </p:pic>
      <p:sp>
        <p:nvSpPr>
          <p:cNvPr id="59" name="Rectangle: Diagonal Corners Rounded 58">
            <a:extLst>
              <a:ext uri="{FF2B5EF4-FFF2-40B4-BE49-F238E27FC236}">
                <a16:creationId xmlns:a16="http://schemas.microsoft.com/office/drawing/2014/main" id="{7991FD5A-63D9-C854-BC2F-E4DBE08B8C49}"/>
              </a:ext>
            </a:extLst>
          </p:cNvPr>
          <p:cNvSpPr/>
          <p:nvPr/>
        </p:nvSpPr>
        <p:spPr>
          <a:xfrm>
            <a:off x="5610154" y="995693"/>
            <a:ext cx="6123199" cy="425869"/>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bg1"/>
                </a:solidFill>
              </a:rPr>
              <a:t>Surface guided radiotherapy (SGRT) for lung cancer</a:t>
            </a:r>
          </a:p>
        </p:txBody>
      </p:sp>
      <p:pic>
        <p:nvPicPr>
          <p:cNvPr id="45" name="Graphic 44">
            <a:extLst>
              <a:ext uri="{FF2B5EF4-FFF2-40B4-BE49-F238E27FC236}">
                <a16:creationId xmlns:a16="http://schemas.microsoft.com/office/drawing/2014/main" id="{33302AA1-09F7-6AF6-2DEE-FED5D4C77E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8910" y="5196902"/>
            <a:ext cx="1059640" cy="304427"/>
          </a:xfrm>
          <a:prstGeom prst="rect">
            <a:avLst/>
          </a:prstGeom>
        </p:spPr>
      </p:pic>
      <p:grpSp>
        <p:nvGrpSpPr>
          <p:cNvPr id="4109" name="Group 4108">
            <a:extLst>
              <a:ext uri="{FF2B5EF4-FFF2-40B4-BE49-F238E27FC236}">
                <a16:creationId xmlns:a16="http://schemas.microsoft.com/office/drawing/2014/main" id="{96302EE5-40D6-01BD-78C1-E525665D6F5D}"/>
              </a:ext>
            </a:extLst>
          </p:cNvPr>
          <p:cNvGrpSpPr/>
          <p:nvPr/>
        </p:nvGrpSpPr>
        <p:grpSpPr>
          <a:xfrm>
            <a:off x="5714613" y="2410598"/>
            <a:ext cx="3510494" cy="2667144"/>
            <a:chOff x="5700618" y="1611250"/>
            <a:chExt cx="3510494" cy="2667144"/>
          </a:xfrm>
        </p:grpSpPr>
        <p:sp>
          <p:nvSpPr>
            <p:cNvPr id="60" name="TextBox 59">
              <a:extLst>
                <a:ext uri="{FF2B5EF4-FFF2-40B4-BE49-F238E27FC236}">
                  <a16:creationId xmlns:a16="http://schemas.microsoft.com/office/drawing/2014/main" id="{18874CD7-6574-FB5C-87F2-35F26AC4E5D0}"/>
                </a:ext>
              </a:extLst>
            </p:cNvPr>
            <p:cNvSpPr txBox="1"/>
            <p:nvPr/>
          </p:nvSpPr>
          <p:spPr>
            <a:xfrm>
              <a:off x="5700618" y="1611250"/>
              <a:ext cx="3510494" cy="954107"/>
            </a:xfrm>
            <a:prstGeom prst="rect">
              <a:avLst/>
            </a:prstGeom>
            <a:noFill/>
          </p:spPr>
          <p:txBody>
            <a:bodyPr wrap="square" lIns="91440" tIns="45720" rIns="91440" bIns="45720" rtlCol="0" anchor="t">
              <a:spAutoFit/>
            </a:bodyPr>
            <a:lstStyle/>
            <a:p>
              <a:r>
                <a:rPr lang="en-GB" sz="1400" dirty="0"/>
                <a:t>Medical Physicist, Josh Naylor conducted </a:t>
              </a:r>
              <a:r>
                <a:rPr lang="en-GB" sz="1400" b="1" dirty="0"/>
                <a:t>quality assurance and validation </a:t>
              </a:r>
              <a:r>
                <a:rPr lang="en-GB" sz="1400" dirty="0"/>
                <a:t>to successfully gain CE marking for Vision RT’s SGRT respiratory module</a:t>
              </a:r>
            </a:p>
          </p:txBody>
        </p:sp>
        <p:sp>
          <p:nvSpPr>
            <p:cNvPr id="63" name="TextBox 62">
              <a:extLst>
                <a:ext uri="{FF2B5EF4-FFF2-40B4-BE49-F238E27FC236}">
                  <a16:creationId xmlns:a16="http://schemas.microsoft.com/office/drawing/2014/main" id="{A2663043-B2F2-048C-18FD-4FCA22A1350B}"/>
                </a:ext>
              </a:extLst>
            </p:cNvPr>
            <p:cNvSpPr txBox="1"/>
            <p:nvPr/>
          </p:nvSpPr>
          <p:spPr>
            <a:xfrm>
              <a:off x="5700619" y="3324287"/>
              <a:ext cx="3510493" cy="954107"/>
            </a:xfrm>
            <a:prstGeom prst="rect">
              <a:avLst/>
            </a:prstGeom>
            <a:noFill/>
          </p:spPr>
          <p:txBody>
            <a:bodyPr wrap="square" lIns="91440" tIns="45720" rIns="91440" bIns="45720" anchor="t">
              <a:spAutoFit/>
            </a:bodyPr>
            <a:lstStyle/>
            <a:p>
              <a:r>
                <a:rPr lang="en-GB" sz="1400" dirty="0"/>
                <a:t>This respiratory module was made possible through funding and support from the </a:t>
              </a:r>
              <a:r>
                <a:rPr lang="en-GB" sz="1400" b="1" dirty="0"/>
                <a:t>Healthcare Science Innovation Fellowship</a:t>
              </a:r>
              <a:endParaRPr lang="en-GB" sz="1400" dirty="0"/>
            </a:p>
          </p:txBody>
        </p:sp>
        <p:sp>
          <p:nvSpPr>
            <p:cNvPr id="4097" name="TextBox 4096">
              <a:extLst>
                <a:ext uri="{FF2B5EF4-FFF2-40B4-BE49-F238E27FC236}">
                  <a16:creationId xmlns:a16="http://schemas.microsoft.com/office/drawing/2014/main" id="{CBE289D2-3E23-6750-7570-FD2D41CDF53B}"/>
                </a:ext>
              </a:extLst>
            </p:cNvPr>
            <p:cNvSpPr txBox="1"/>
            <p:nvPr/>
          </p:nvSpPr>
          <p:spPr>
            <a:xfrm>
              <a:off x="5700618" y="2576313"/>
              <a:ext cx="3510494" cy="738664"/>
            </a:xfrm>
            <a:prstGeom prst="rect">
              <a:avLst/>
            </a:prstGeom>
            <a:noFill/>
          </p:spPr>
          <p:txBody>
            <a:bodyPr wrap="square">
              <a:spAutoFit/>
            </a:bodyPr>
            <a:lstStyle/>
            <a:p>
              <a:r>
                <a:rPr lang="en-GB" sz="1400" dirty="0"/>
                <a:t>Delivers highly targeted cancer treatment, preserving healthy tissue for fewer side effects and </a:t>
              </a:r>
              <a:r>
                <a:rPr lang="en-GB" sz="1400" b="1" dirty="0"/>
                <a:t>better patient outcomes</a:t>
              </a:r>
              <a:endParaRPr lang="en-GB" sz="1400" dirty="0"/>
            </a:p>
          </p:txBody>
        </p:sp>
      </p:grpSp>
      <p:pic>
        <p:nvPicPr>
          <p:cNvPr id="4105" name="Graphic 4104" descr="Lungs with solid fill">
            <a:extLst>
              <a:ext uri="{FF2B5EF4-FFF2-40B4-BE49-F238E27FC236}">
                <a16:creationId xmlns:a16="http://schemas.microsoft.com/office/drawing/2014/main" id="{AA691836-01A2-851A-58EE-DDDB3FA20C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07057" y="1682179"/>
            <a:ext cx="630047" cy="630047"/>
          </a:xfrm>
          <a:prstGeom prst="rect">
            <a:avLst/>
          </a:prstGeom>
        </p:spPr>
      </p:pic>
      <p:sp>
        <p:nvSpPr>
          <p:cNvPr id="4107" name="TextBox 4106">
            <a:extLst>
              <a:ext uri="{FF2B5EF4-FFF2-40B4-BE49-F238E27FC236}">
                <a16:creationId xmlns:a16="http://schemas.microsoft.com/office/drawing/2014/main" id="{268E9349-4918-5179-9F61-C495EC69ECE9}"/>
              </a:ext>
            </a:extLst>
          </p:cNvPr>
          <p:cNvSpPr txBox="1"/>
          <p:nvPr/>
        </p:nvSpPr>
        <p:spPr>
          <a:xfrm>
            <a:off x="6792802" y="1664260"/>
            <a:ext cx="2183649" cy="738664"/>
          </a:xfrm>
          <a:prstGeom prst="rect">
            <a:avLst/>
          </a:prstGeom>
          <a:noFill/>
        </p:spPr>
        <p:txBody>
          <a:bodyPr wrap="square">
            <a:spAutoFit/>
          </a:bodyPr>
          <a:lstStyle/>
          <a:p>
            <a:pPr algn="ctr"/>
            <a:r>
              <a:rPr lang="en-GB" sz="1400" dirty="0">
                <a:solidFill>
                  <a:schemeClr val="bg2"/>
                </a:solidFill>
              </a:rPr>
              <a:t>Lung cancer is the leading cause of cancer deaths in the UK¹</a:t>
            </a:r>
          </a:p>
        </p:txBody>
      </p:sp>
      <p:pic>
        <p:nvPicPr>
          <p:cNvPr id="4114" name="Graphic 4113" descr="Medal with solid fill">
            <a:extLst>
              <a:ext uri="{FF2B5EF4-FFF2-40B4-BE49-F238E27FC236}">
                <a16:creationId xmlns:a16="http://schemas.microsoft.com/office/drawing/2014/main" id="{DABB7BA4-133B-95DA-899D-40F80093BD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29288" y="3448117"/>
            <a:ext cx="677587" cy="677587"/>
          </a:xfrm>
          <a:prstGeom prst="rect">
            <a:avLst/>
          </a:prstGeom>
        </p:spPr>
      </p:pic>
      <p:pic>
        <p:nvPicPr>
          <p:cNvPr id="4115" name="Picture 14">
            <a:extLst>
              <a:ext uri="{FF2B5EF4-FFF2-40B4-BE49-F238E27FC236}">
                <a16:creationId xmlns:a16="http://schemas.microsoft.com/office/drawing/2014/main" id="{291120EC-406A-CA48-0B5A-82964D1DA132}"/>
              </a:ext>
            </a:extLst>
          </p:cNvPr>
          <p:cNvPicPr>
            <a:picLocks noChangeAspect="1" noChangeArrowheads="1"/>
          </p:cNvPicPr>
          <p:nvPr/>
        </p:nvPicPr>
        <p:blipFill>
          <a:blip r:embed="rId13">
            <a:clrChange>
              <a:clrFrom>
                <a:srgbClr val="E5EEF8"/>
              </a:clrFrom>
              <a:clrTo>
                <a:srgbClr val="E5EEF8">
                  <a:alpha val="0"/>
                </a:srgbClr>
              </a:clrTo>
            </a:clrChange>
            <a:extLst>
              <a:ext uri="{28A0092B-C50C-407E-A947-70E740481C1C}">
                <a14:useLocalDpi xmlns:a14="http://schemas.microsoft.com/office/drawing/2010/main" val="0"/>
              </a:ext>
            </a:extLst>
          </a:blip>
          <a:srcRect/>
          <a:stretch>
            <a:fillRect/>
          </a:stretch>
        </p:blipFill>
        <p:spPr bwMode="auto">
          <a:xfrm>
            <a:off x="9342536" y="3870196"/>
            <a:ext cx="2172749" cy="1460987"/>
          </a:xfrm>
          <a:prstGeom prst="rect">
            <a:avLst/>
          </a:prstGeom>
          <a:noFill/>
          <a:extLst>
            <a:ext uri="{909E8E84-426E-40DD-AFC4-6F175D3DCCD1}">
              <a14:hiddenFill xmlns:a14="http://schemas.microsoft.com/office/drawing/2010/main">
                <a:solidFill>
                  <a:srgbClr val="FFFFFF"/>
                </a:solidFill>
              </a14:hiddenFill>
            </a:ext>
          </a:extLst>
        </p:spPr>
      </p:pic>
      <p:pic>
        <p:nvPicPr>
          <p:cNvPr id="4117" name="Graphic 4116" descr="Gears with solid fill">
            <a:extLst>
              <a:ext uri="{FF2B5EF4-FFF2-40B4-BE49-F238E27FC236}">
                <a16:creationId xmlns:a16="http://schemas.microsoft.com/office/drawing/2014/main" id="{5F4D7D9B-E866-D96F-8D87-F362AEF362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24410" y="3448117"/>
            <a:ext cx="677587" cy="677587"/>
          </a:xfrm>
          <a:prstGeom prst="rect">
            <a:avLst/>
          </a:prstGeom>
        </p:spPr>
      </p:pic>
      <p:pic>
        <p:nvPicPr>
          <p:cNvPr id="4118" name="Picture 4117">
            <a:extLst>
              <a:ext uri="{FF2B5EF4-FFF2-40B4-BE49-F238E27FC236}">
                <a16:creationId xmlns:a16="http://schemas.microsoft.com/office/drawing/2014/main" id="{AF7F27A1-C254-E2AC-8784-7998B106F176}"/>
              </a:ext>
            </a:extLst>
          </p:cNvPr>
          <p:cNvPicPr>
            <a:picLocks noChangeAspect="1"/>
          </p:cNvPicPr>
          <p:nvPr/>
        </p:nvPicPr>
        <p:blipFill>
          <a:blip r:embed="rId16"/>
          <a:srcRect t="3193"/>
          <a:stretch/>
        </p:blipFill>
        <p:spPr>
          <a:xfrm>
            <a:off x="3011957" y="4217669"/>
            <a:ext cx="2205982" cy="1791023"/>
          </a:xfrm>
          <a:prstGeom prst="roundRect">
            <a:avLst>
              <a:gd name="adj" fmla="val 3903"/>
            </a:avLst>
          </a:prstGeom>
        </p:spPr>
      </p:pic>
      <p:sp>
        <p:nvSpPr>
          <p:cNvPr id="3" name="TextBox 2">
            <a:extLst>
              <a:ext uri="{FF2B5EF4-FFF2-40B4-BE49-F238E27FC236}">
                <a16:creationId xmlns:a16="http://schemas.microsoft.com/office/drawing/2014/main" id="{154C92BE-B8BD-E24A-6606-A8E6405B2CE3}"/>
              </a:ext>
            </a:extLst>
          </p:cNvPr>
          <p:cNvSpPr txBox="1"/>
          <p:nvPr/>
        </p:nvSpPr>
        <p:spPr>
          <a:xfrm>
            <a:off x="432000" y="6354721"/>
            <a:ext cx="10977273" cy="369332"/>
          </a:xfrm>
          <a:prstGeom prst="rect">
            <a:avLst/>
          </a:prstGeom>
          <a:noFill/>
        </p:spPr>
        <p:txBody>
          <a:bodyPr wrap="square">
            <a:spAutoFit/>
          </a:bodyPr>
          <a:lstStyle/>
          <a:p>
            <a:r>
              <a:rPr lang="en-GB" sz="900" i="1" dirty="0">
                <a:solidFill>
                  <a:schemeClr val="accent6">
                    <a:lumMod val="75000"/>
                  </a:schemeClr>
                </a:solidFill>
                <a:effectLst/>
              </a:rPr>
              <a:t>1. Lung cancer mortality statistics</a:t>
            </a:r>
            <a:r>
              <a:rPr lang="en-GB" sz="900" dirty="0">
                <a:solidFill>
                  <a:schemeClr val="accent6">
                    <a:lumMod val="75000"/>
                  </a:schemeClr>
                </a:solidFill>
                <a:effectLst/>
              </a:rPr>
              <a:t> (2024) </a:t>
            </a:r>
            <a:r>
              <a:rPr lang="en-GB" sz="900" i="1" dirty="0">
                <a:solidFill>
                  <a:schemeClr val="accent6">
                    <a:lumMod val="75000"/>
                  </a:schemeClr>
                </a:solidFill>
                <a:effectLst/>
              </a:rPr>
              <a:t>Cancer Research UK</a:t>
            </a:r>
            <a:r>
              <a:rPr lang="en-GB" sz="900" dirty="0">
                <a:solidFill>
                  <a:schemeClr val="accent6">
                    <a:lumMod val="75000"/>
                  </a:schemeClr>
                </a:solidFill>
                <a:effectLst/>
              </a:rPr>
              <a:t>. Available at: https://www.cancerresearchuk.org/health-professional/cancer-statistics/statistics-by-cancer-type/lung-cancer/mortality (Accessed: 07 February 2025). </a:t>
            </a:r>
          </a:p>
        </p:txBody>
      </p:sp>
    </p:spTree>
    <p:extLst>
      <p:ext uri="{BB962C8B-B14F-4D97-AF65-F5344CB8AC3E}">
        <p14:creationId xmlns:p14="http://schemas.microsoft.com/office/powerpoint/2010/main" val="401595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15"/>
                                        </p:tgtEl>
                                        <p:attrNameLst>
                                          <p:attrName>style.visibility</p:attrName>
                                        </p:attrNameLst>
                                      </p:cBhvr>
                                      <p:to>
                                        <p:strVal val="visible"/>
                                      </p:to>
                                    </p:set>
                                    <p:animEffect transition="in" filter="fade">
                                      <p:cBhvr>
                                        <p:cTn id="7" dur="5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8EFE7-3794-11F1-669B-C2763BE219AE}"/>
              </a:ext>
            </a:extLst>
          </p:cNvPr>
          <p:cNvSpPr>
            <a:spLocks noGrp="1"/>
          </p:cNvSpPr>
          <p:nvPr>
            <p:ph type="title"/>
          </p:nvPr>
        </p:nvSpPr>
        <p:spPr/>
        <p:txBody>
          <a:bodyPr vert="horz" lIns="0" tIns="0" rIns="0" bIns="0" rtlCol="0" anchor="ctr">
            <a:noAutofit/>
          </a:bodyPr>
          <a:lstStyle/>
          <a:p>
            <a:r>
              <a:rPr lang="en-GB" sz="2400" dirty="0">
                <a:latin typeface="Arial"/>
                <a:cs typeface="Arial"/>
              </a:rPr>
              <a:t>Further </a:t>
            </a:r>
            <a:r>
              <a:rPr lang="en-GB" dirty="0">
                <a:latin typeface="Arial"/>
                <a:cs typeface="Arial"/>
              </a:rPr>
              <a:t>s</a:t>
            </a:r>
            <a:r>
              <a:rPr lang="en-GB" sz="2400" dirty="0">
                <a:latin typeface="Arial"/>
                <a:cs typeface="Arial"/>
              </a:rPr>
              <a:t>cientific </a:t>
            </a:r>
            <a:r>
              <a:rPr lang="en-GB" dirty="0">
                <a:latin typeface="Arial"/>
                <a:cs typeface="Arial"/>
              </a:rPr>
              <a:t>advancements</a:t>
            </a:r>
            <a:r>
              <a:rPr lang="en-GB" sz="2400" dirty="0">
                <a:latin typeface="Arial"/>
                <a:cs typeface="Arial"/>
              </a:rPr>
              <a:t> to </a:t>
            </a:r>
            <a:r>
              <a:rPr lang="en-GB" dirty="0">
                <a:latin typeface="Arial"/>
                <a:cs typeface="Arial"/>
              </a:rPr>
              <a:t>enhance</a:t>
            </a:r>
            <a:r>
              <a:rPr lang="en-GB" sz="2400" dirty="0">
                <a:latin typeface="Arial"/>
                <a:cs typeface="Arial"/>
              </a:rPr>
              <a:t> </a:t>
            </a:r>
            <a:r>
              <a:rPr lang="en-GB" dirty="0">
                <a:latin typeface="Arial"/>
                <a:cs typeface="Arial"/>
              </a:rPr>
              <a:t>patient</a:t>
            </a:r>
            <a:r>
              <a:rPr lang="en-GB" sz="2400" dirty="0">
                <a:latin typeface="Arial"/>
                <a:cs typeface="Arial"/>
              </a:rPr>
              <a:t> </a:t>
            </a:r>
            <a:r>
              <a:rPr lang="en-GB" dirty="0">
                <a:latin typeface="Arial"/>
                <a:cs typeface="Arial"/>
              </a:rPr>
              <a:t>care</a:t>
            </a:r>
            <a:endParaRPr lang="en-GB" dirty="0"/>
          </a:p>
        </p:txBody>
      </p:sp>
      <p:grpSp>
        <p:nvGrpSpPr>
          <p:cNvPr id="24" name="Group 23">
            <a:extLst>
              <a:ext uri="{FF2B5EF4-FFF2-40B4-BE49-F238E27FC236}">
                <a16:creationId xmlns:a16="http://schemas.microsoft.com/office/drawing/2014/main" id="{1F07E557-7C2D-8743-9529-FA990BDC3FFD}"/>
              </a:ext>
            </a:extLst>
          </p:cNvPr>
          <p:cNvGrpSpPr/>
          <p:nvPr/>
        </p:nvGrpSpPr>
        <p:grpSpPr>
          <a:xfrm>
            <a:off x="432000" y="827734"/>
            <a:ext cx="11328000" cy="5372098"/>
            <a:chOff x="432000" y="1314723"/>
            <a:chExt cx="9582151" cy="4700291"/>
          </a:xfrm>
          <a:solidFill>
            <a:srgbClr val="D3DCE8"/>
          </a:solidFill>
        </p:grpSpPr>
        <p:sp>
          <p:nvSpPr>
            <p:cNvPr id="20" name="Rectangle: Rounded Corners 19">
              <a:extLst>
                <a:ext uri="{FF2B5EF4-FFF2-40B4-BE49-F238E27FC236}">
                  <a16:creationId xmlns:a16="http://schemas.microsoft.com/office/drawing/2014/main" id="{25336CE1-E3AE-7EA1-6411-1BDFAC4FC319}"/>
                </a:ext>
              </a:extLst>
            </p:cNvPr>
            <p:cNvSpPr/>
            <p:nvPr/>
          </p:nvSpPr>
          <p:spPr>
            <a:xfrm>
              <a:off x="432000" y="1314723"/>
              <a:ext cx="4714875" cy="2283898"/>
            </a:xfrm>
            <a:prstGeom prst="roundRect">
              <a:avLst>
                <a:gd name="adj" fmla="val 2904"/>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t"/>
            <a:lstStyle/>
            <a:p>
              <a:pPr algn="ctr"/>
              <a:r>
                <a:rPr lang="en-GB" b="1">
                  <a:solidFill>
                    <a:schemeClr val="bg2"/>
                  </a:solidFill>
                </a:rPr>
                <a:t>Europe’s first non-beating heart transplant</a:t>
              </a:r>
            </a:p>
          </p:txBody>
        </p:sp>
        <p:sp>
          <p:nvSpPr>
            <p:cNvPr id="21" name="Rectangle: Rounded Corners 20">
              <a:extLst>
                <a:ext uri="{FF2B5EF4-FFF2-40B4-BE49-F238E27FC236}">
                  <a16:creationId xmlns:a16="http://schemas.microsoft.com/office/drawing/2014/main" id="{37FD2C72-AF85-18D1-3DAC-DBD9D1687E84}"/>
                </a:ext>
              </a:extLst>
            </p:cNvPr>
            <p:cNvSpPr/>
            <p:nvPr/>
          </p:nvSpPr>
          <p:spPr>
            <a:xfrm>
              <a:off x="5299275" y="1314723"/>
              <a:ext cx="4714875" cy="2283898"/>
            </a:xfrm>
            <a:prstGeom prst="roundRect">
              <a:avLst>
                <a:gd name="adj" fmla="val 2904"/>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t"/>
            <a:lstStyle/>
            <a:p>
              <a:pPr algn="ctr"/>
              <a:r>
                <a:rPr lang="en-GB" b="1">
                  <a:solidFill>
                    <a:schemeClr val="bg2"/>
                  </a:solidFill>
                </a:rPr>
                <a:t> AI cardiac diagnostic tool</a:t>
              </a:r>
            </a:p>
          </p:txBody>
        </p:sp>
        <p:sp>
          <p:nvSpPr>
            <p:cNvPr id="22" name="Rectangle: Rounded Corners 21">
              <a:extLst>
                <a:ext uri="{FF2B5EF4-FFF2-40B4-BE49-F238E27FC236}">
                  <a16:creationId xmlns:a16="http://schemas.microsoft.com/office/drawing/2014/main" id="{32ED051C-2CEC-1CEA-A11A-67A689D3C121}"/>
                </a:ext>
              </a:extLst>
            </p:cNvPr>
            <p:cNvSpPr/>
            <p:nvPr/>
          </p:nvSpPr>
          <p:spPr>
            <a:xfrm>
              <a:off x="432000" y="3731116"/>
              <a:ext cx="4714875" cy="2283898"/>
            </a:xfrm>
            <a:prstGeom prst="roundRect">
              <a:avLst>
                <a:gd name="adj" fmla="val 2904"/>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t"/>
            <a:lstStyle/>
            <a:p>
              <a:pPr algn="ctr"/>
              <a:r>
                <a:rPr lang="en-GB" b="1" err="1">
                  <a:solidFill>
                    <a:schemeClr val="bg2"/>
                  </a:solidFill>
                </a:rPr>
                <a:t>Cranioplates</a:t>
              </a:r>
              <a:r>
                <a:rPr lang="en-GB" b="1">
                  <a:solidFill>
                    <a:schemeClr val="bg2"/>
                  </a:solidFill>
                </a:rPr>
                <a:t> following cranioplasty</a:t>
              </a:r>
            </a:p>
          </p:txBody>
        </p:sp>
        <p:sp>
          <p:nvSpPr>
            <p:cNvPr id="23" name="Rectangle: Rounded Corners 22">
              <a:extLst>
                <a:ext uri="{FF2B5EF4-FFF2-40B4-BE49-F238E27FC236}">
                  <a16:creationId xmlns:a16="http://schemas.microsoft.com/office/drawing/2014/main" id="{63A5DDBC-5BA1-6746-DC1E-63752D4EFA03}"/>
                </a:ext>
              </a:extLst>
            </p:cNvPr>
            <p:cNvSpPr/>
            <p:nvPr/>
          </p:nvSpPr>
          <p:spPr>
            <a:xfrm>
              <a:off x="5299276" y="3731116"/>
              <a:ext cx="4714875" cy="2283898"/>
            </a:xfrm>
            <a:prstGeom prst="roundRect">
              <a:avLst>
                <a:gd name="adj" fmla="val 2904"/>
              </a:avLst>
            </a:prstGeom>
            <a:grpFill/>
            <a:ln>
              <a:no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t"/>
            <a:lstStyle/>
            <a:p>
              <a:pPr algn="ctr"/>
              <a:r>
                <a:rPr lang="en-GB" b="1">
                  <a:solidFill>
                    <a:schemeClr val="bg2"/>
                  </a:solidFill>
                </a:rPr>
                <a:t>       Use of AI to predict kidney failure</a:t>
              </a:r>
            </a:p>
          </p:txBody>
        </p:sp>
      </p:grpSp>
      <p:grpSp>
        <p:nvGrpSpPr>
          <p:cNvPr id="43" name="Group 42">
            <a:extLst>
              <a:ext uri="{FF2B5EF4-FFF2-40B4-BE49-F238E27FC236}">
                <a16:creationId xmlns:a16="http://schemas.microsoft.com/office/drawing/2014/main" id="{15CFCF78-0790-121E-1177-B7345CAE5AAC}"/>
              </a:ext>
            </a:extLst>
          </p:cNvPr>
          <p:cNvGrpSpPr/>
          <p:nvPr/>
        </p:nvGrpSpPr>
        <p:grpSpPr>
          <a:xfrm>
            <a:off x="2479263" y="4986132"/>
            <a:ext cx="3349583" cy="1150387"/>
            <a:chOff x="2990770" y="4543780"/>
            <a:chExt cx="7572967" cy="2600874"/>
          </a:xfrm>
        </p:grpSpPr>
        <p:pic>
          <p:nvPicPr>
            <p:cNvPr id="40" name="Picture 39" descr="Non Patient Sample.png">
              <a:extLst>
                <a:ext uri="{FF2B5EF4-FFF2-40B4-BE49-F238E27FC236}">
                  <a16:creationId xmlns:a16="http://schemas.microsoft.com/office/drawing/2014/main" id="{F739AF96-9B7C-4FB7-EFBD-5185A50D4453}"/>
                </a:ext>
              </a:extLst>
            </p:cNvPr>
            <p:cNvPicPr>
              <a:picLocks noChangeAspect="1"/>
            </p:cNvPicPr>
            <p:nvPr/>
          </p:nvPicPr>
          <p:blipFill>
            <a:blip r:embed="rId3" cstate="screen"/>
            <a:stretch>
              <a:fillRect/>
            </a:stretch>
          </p:blipFill>
          <p:spPr>
            <a:xfrm>
              <a:off x="2990770" y="4543781"/>
              <a:ext cx="3917376" cy="2600873"/>
            </a:xfrm>
            <a:prstGeom prst="rect">
              <a:avLst/>
            </a:prstGeom>
          </p:spPr>
        </p:pic>
        <p:pic>
          <p:nvPicPr>
            <p:cNvPr id="42" name="Content Placeholder 5">
              <a:extLst>
                <a:ext uri="{FF2B5EF4-FFF2-40B4-BE49-F238E27FC236}">
                  <a16:creationId xmlns:a16="http://schemas.microsoft.com/office/drawing/2014/main" id="{50D86BA2-CE4C-1912-448E-B774C66C2BB1}"/>
                </a:ext>
              </a:extLst>
            </p:cNvPr>
            <p:cNvPicPr>
              <a:picLocks noChangeAspect="1"/>
            </p:cNvPicPr>
            <p:nvPr/>
          </p:nvPicPr>
          <p:blipFill>
            <a:blip r:embed="rId4"/>
            <a:stretch>
              <a:fillRect/>
            </a:stretch>
          </p:blipFill>
          <p:spPr>
            <a:xfrm>
              <a:off x="7183985" y="4543780"/>
              <a:ext cx="3379752" cy="2600874"/>
            </a:xfrm>
            <a:prstGeom prst="rect">
              <a:avLst/>
            </a:prstGeom>
          </p:spPr>
        </p:pic>
      </p:grpSp>
      <p:sp>
        <p:nvSpPr>
          <p:cNvPr id="46" name="TextBox 45">
            <a:extLst>
              <a:ext uri="{FF2B5EF4-FFF2-40B4-BE49-F238E27FC236}">
                <a16:creationId xmlns:a16="http://schemas.microsoft.com/office/drawing/2014/main" id="{D95F2281-75D1-98F0-E8C6-EDF69A87331A}"/>
              </a:ext>
            </a:extLst>
          </p:cNvPr>
          <p:cNvSpPr txBox="1"/>
          <p:nvPr/>
        </p:nvSpPr>
        <p:spPr>
          <a:xfrm>
            <a:off x="6360079" y="4420128"/>
            <a:ext cx="2491594" cy="1323439"/>
          </a:xfrm>
          <a:prstGeom prst="rect">
            <a:avLst/>
          </a:prstGeom>
          <a:noFill/>
        </p:spPr>
        <p:txBody>
          <a:bodyPr wrap="square" lIns="91440" tIns="45720" rIns="91440" bIns="45720" anchor="t">
            <a:spAutoFit/>
          </a:bodyPr>
          <a:lstStyle/>
          <a:p>
            <a:r>
              <a:rPr lang="en-GB" sz="1600" dirty="0">
                <a:latin typeface="Arial"/>
                <a:cs typeface="Arial"/>
              </a:rPr>
              <a:t>Using </a:t>
            </a:r>
            <a:r>
              <a:rPr lang="en-GB" sz="1600" b="1" dirty="0">
                <a:latin typeface="Arial"/>
                <a:cs typeface="Arial"/>
              </a:rPr>
              <a:t>AI technology </a:t>
            </a:r>
            <a:r>
              <a:rPr lang="en-GB" sz="1600" dirty="0">
                <a:latin typeface="Arial"/>
                <a:cs typeface="Arial"/>
              </a:rPr>
              <a:t>that could predict kidney</a:t>
            </a:r>
            <a:r>
              <a:rPr lang="en-GB" sz="1600" b="1" dirty="0">
                <a:latin typeface="Arial"/>
                <a:cs typeface="Arial"/>
              </a:rPr>
              <a:t> failure </a:t>
            </a:r>
            <a:r>
              <a:rPr lang="en-GB" sz="1600" b="1">
                <a:latin typeface="Arial"/>
                <a:cs typeface="Arial"/>
              </a:rPr>
              <a:t>6 </a:t>
            </a:r>
            <a:r>
              <a:rPr lang="en-GB" sz="1600" b="1" dirty="0">
                <a:latin typeface="Arial"/>
                <a:cs typeface="Arial"/>
              </a:rPr>
              <a:t>times faster</a:t>
            </a:r>
            <a:r>
              <a:rPr lang="en-GB" sz="1600" dirty="0">
                <a:latin typeface="Arial"/>
                <a:cs typeface="Arial"/>
              </a:rPr>
              <a:t> than human expert analysts</a:t>
            </a:r>
            <a:r>
              <a:rPr lang="en-GB" sz="1600">
                <a:latin typeface="Arial"/>
                <a:cs typeface="Arial"/>
              </a:rPr>
              <a:t>.</a:t>
            </a:r>
            <a:endParaRPr lang="en-GB" sz="1600" dirty="0">
              <a:latin typeface="Arial"/>
              <a:cs typeface="Arial"/>
            </a:endParaRPr>
          </a:p>
        </p:txBody>
      </p:sp>
      <p:pic>
        <p:nvPicPr>
          <p:cNvPr id="6" name="Picture 5">
            <a:extLst>
              <a:ext uri="{FF2B5EF4-FFF2-40B4-BE49-F238E27FC236}">
                <a16:creationId xmlns:a16="http://schemas.microsoft.com/office/drawing/2014/main" id="{7546E692-38A1-57A7-727C-145635115C91}"/>
              </a:ext>
            </a:extLst>
          </p:cNvPr>
          <p:cNvPicPr>
            <a:picLocks noChangeAspect="1"/>
          </p:cNvPicPr>
          <p:nvPr/>
        </p:nvPicPr>
        <p:blipFill>
          <a:blip r:embed="rId5"/>
          <a:stretch>
            <a:fillRect/>
          </a:stretch>
        </p:blipFill>
        <p:spPr>
          <a:xfrm>
            <a:off x="674934" y="4043308"/>
            <a:ext cx="1536226" cy="2052123"/>
          </a:xfrm>
          <a:prstGeom prst="rect">
            <a:avLst/>
          </a:prstGeom>
        </p:spPr>
      </p:pic>
      <p:sp>
        <p:nvSpPr>
          <p:cNvPr id="8" name="TextBox 7">
            <a:extLst>
              <a:ext uri="{FF2B5EF4-FFF2-40B4-BE49-F238E27FC236}">
                <a16:creationId xmlns:a16="http://schemas.microsoft.com/office/drawing/2014/main" id="{20EBBEFF-2394-00A1-D2E9-00CDAC445972}"/>
              </a:ext>
            </a:extLst>
          </p:cNvPr>
          <p:cNvSpPr txBox="1"/>
          <p:nvPr/>
        </p:nvSpPr>
        <p:spPr>
          <a:xfrm>
            <a:off x="2454093" y="3948413"/>
            <a:ext cx="3366814" cy="1077218"/>
          </a:xfrm>
          <a:prstGeom prst="rect">
            <a:avLst/>
          </a:prstGeom>
          <a:noFill/>
        </p:spPr>
        <p:txBody>
          <a:bodyPr wrap="square" lIns="91440" tIns="45720" rIns="91440" bIns="45720" anchor="t">
            <a:spAutoFit/>
          </a:bodyPr>
          <a:lstStyle/>
          <a:p>
            <a:r>
              <a:rPr lang="en-GB" sz="1600">
                <a:latin typeface="Arial"/>
                <a:cs typeface="Arial"/>
              </a:rPr>
              <a:t>Laser </a:t>
            </a:r>
            <a:r>
              <a:rPr lang="en-GB" sz="1600" err="1">
                <a:latin typeface="Arial"/>
                <a:cs typeface="Arial"/>
              </a:rPr>
              <a:t>Scintered</a:t>
            </a:r>
            <a:r>
              <a:rPr lang="en-GB" sz="1600">
                <a:latin typeface="Arial"/>
                <a:cs typeface="Arial"/>
              </a:rPr>
              <a:t> Titanium 3D Prints are developed </a:t>
            </a:r>
            <a:r>
              <a:rPr lang="en-GB" sz="1600">
                <a:ea typeface="+mn-lt"/>
                <a:cs typeface="+mn-lt"/>
              </a:rPr>
              <a:t>using CT data of the patient’s skull to </a:t>
            </a:r>
            <a:r>
              <a:rPr lang="en-GB" sz="1600" b="1">
                <a:ea typeface="+mn-lt"/>
                <a:cs typeface="+mn-lt"/>
              </a:rPr>
              <a:t>ensure a precise fit and alignment.</a:t>
            </a:r>
            <a:endParaRPr lang="en-GB" sz="1600" b="1" dirty="0">
              <a:solidFill>
                <a:schemeClr val="tx1"/>
              </a:solidFill>
            </a:endParaRPr>
          </a:p>
        </p:txBody>
      </p:sp>
      <p:pic>
        <p:nvPicPr>
          <p:cNvPr id="6146" name="Picture 2" descr="Sheffield Teaching Hospitals uses AI to predict kidney failure">
            <a:extLst>
              <a:ext uri="{FF2B5EF4-FFF2-40B4-BE49-F238E27FC236}">
                <a16:creationId xmlns:a16="http://schemas.microsoft.com/office/drawing/2014/main" id="{0C145A33-4A3D-0B50-C3EA-CC38B08AF8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5668" y="4309173"/>
            <a:ext cx="2557026" cy="1520394"/>
          </a:xfrm>
          <a:prstGeom prst="roundRect">
            <a:avLst>
              <a:gd name="adj" fmla="val 5808"/>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47040BA-2388-913D-42C1-ADB2383B1F7E}"/>
              </a:ext>
            </a:extLst>
          </p:cNvPr>
          <p:cNvSpPr txBox="1"/>
          <p:nvPr/>
        </p:nvSpPr>
        <p:spPr>
          <a:xfrm>
            <a:off x="6360078" y="1364543"/>
            <a:ext cx="3189421" cy="1815882"/>
          </a:xfrm>
          <a:prstGeom prst="rect">
            <a:avLst/>
          </a:prstGeom>
          <a:noFill/>
        </p:spPr>
        <p:txBody>
          <a:bodyPr wrap="square" lIns="91440" tIns="45720" rIns="91440" bIns="45720" anchor="t">
            <a:spAutoFit/>
          </a:bodyPr>
          <a:lstStyle/>
          <a:p>
            <a:r>
              <a:rPr lang="en-GB" sz="1600" dirty="0">
                <a:solidFill>
                  <a:srgbClr val="000000"/>
                </a:solidFill>
                <a:latin typeface="+mj-lt"/>
              </a:rPr>
              <a:t>P</a:t>
            </a:r>
            <a:r>
              <a:rPr lang="en-GB" sz="1600" b="0" i="0" dirty="0">
                <a:solidFill>
                  <a:srgbClr val="000000"/>
                </a:solidFill>
                <a:effectLst/>
                <a:latin typeface="+mj-lt"/>
              </a:rPr>
              <a:t>rovides a fast analysis of the heart’s function, spotting heart damage on MRI heart scans in seconds</a:t>
            </a:r>
            <a:r>
              <a:rPr lang="en-GB" sz="1600">
                <a:solidFill>
                  <a:srgbClr val="000000"/>
                </a:solidFill>
                <a:latin typeface="+mj-lt"/>
              </a:rPr>
              <a:t>.</a:t>
            </a:r>
            <a:endParaRPr lang="en-GB" sz="1600" b="0" i="0" dirty="0">
              <a:solidFill>
                <a:srgbClr val="000000"/>
              </a:solidFill>
              <a:effectLst/>
              <a:latin typeface="+mj-lt"/>
            </a:endParaRPr>
          </a:p>
          <a:p>
            <a:endParaRPr lang="en-GB" sz="1600" b="0" i="0" dirty="0">
              <a:solidFill>
                <a:srgbClr val="000000"/>
              </a:solidFill>
              <a:effectLst/>
              <a:latin typeface="+mj-lt"/>
            </a:endParaRPr>
          </a:p>
          <a:p>
            <a:r>
              <a:rPr lang="en-GB" sz="1600" b="1" dirty="0">
                <a:latin typeface="+mj-lt"/>
                <a:cs typeface="Arial"/>
              </a:rPr>
              <a:t>This tool won the NHS Future Award in 2023</a:t>
            </a:r>
            <a:r>
              <a:rPr lang="en-GB" sz="1600" b="1">
                <a:latin typeface="+mj-lt"/>
                <a:cs typeface="Arial"/>
              </a:rPr>
              <a:t>.</a:t>
            </a:r>
            <a:endParaRPr lang="en-GB" sz="1600" b="1" dirty="0">
              <a:latin typeface="+mj-lt"/>
              <a:cs typeface="Arial"/>
            </a:endParaRPr>
          </a:p>
        </p:txBody>
      </p:sp>
      <p:pic>
        <p:nvPicPr>
          <p:cNvPr id="6150" name="Picture 6">
            <a:extLst>
              <a:ext uri="{FF2B5EF4-FFF2-40B4-BE49-F238E27FC236}">
                <a16:creationId xmlns:a16="http://schemas.microsoft.com/office/drawing/2014/main" id="{5FEF1362-35B6-447D-8738-6D2BF2D950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9667" y="1386024"/>
            <a:ext cx="1853027" cy="1843639"/>
          </a:xfrm>
          <a:prstGeom prst="roundRect">
            <a:avLst>
              <a:gd name="adj" fmla="val 4203"/>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67D4F2F-57C2-127E-A9BD-21977F70FA67}"/>
              </a:ext>
            </a:extLst>
          </p:cNvPr>
          <p:cNvPicPr>
            <a:picLocks noChangeAspect="1"/>
          </p:cNvPicPr>
          <p:nvPr/>
        </p:nvPicPr>
        <p:blipFill>
          <a:blip r:embed="rId8"/>
          <a:stretch>
            <a:fillRect/>
          </a:stretch>
        </p:blipFill>
        <p:spPr>
          <a:xfrm>
            <a:off x="3217685" y="1282694"/>
            <a:ext cx="3016390" cy="1967403"/>
          </a:xfrm>
          <a:prstGeom prst="rect">
            <a:avLst/>
          </a:prstGeom>
        </p:spPr>
      </p:pic>
      <p:sp>
        <p:nvSpPr>
          <p:cNvPr id="12" name="TextBox 11">
            <a:extLst>
              <a:ext uri="{FF2B5EF4-FFF2-40B4-BE49-F238E27FC236}">
                <a16:creationId xmlns:a16="http://schemas.microsoft.com/office/drawing/2014/main" id="{DD9DD73E-58AC-A7DC-9DF7-A418943FB543}"/>
              </a:ext>
            </a:extLst>
          </p:cNvPr>
          <p:cNvSpPr txBox="1"/>
          <p:nvPr/>
        </p:nvSpPr>
        <p:spPr>
          <a:xfrm>
            <a:off x="572576" y="1327917"/>
            <a:ext cx="2873268" cy="1815882"/>
          </a:xfrm>
          <a:prstGeom prst="rect">
            <a:avLst/>
          </a:prstGeom>
          <a:noFill/>
        </p:spPr>
        <p:txBody>
          <a:bodyPr wrap="square" lIns="91440" tIns="45720" rIns="91440" bIns="45720" anchor="t">
            <a:spAutoFit/>
          </a:bodyPr>
          <a:lstStyle/>
          <a:p>
            <a:r>
              <a:rPr lang="en-GB" sz="1600" dirty="0">
                <a:solidFill>
                  <a:srgbClr val="000000"/>
                </a:solidFill>
                <a:latin typeface="+mj-lt"/>
              </a:rPr>
              <a:t>World leading research led to the first donation after circulatory death heart transplant, </a:t>
            </a:r>
            <a:r>
              <a:rPr lang="en-GB" sz="1600" b="1" dirty="0">
                <a:solidFill>
                  <a:srgbClr val="000000"/>
                </a:solidFill>
                <a:latin typeface="+mj-lt"/>
              </a:rPr>
              <a:t>developing novel </a:t>
            </a:r>
            <a:r>
              <a:rPr lang="en-GB" sz="1600" b="1">
                <a:solidFill>
                  <a:srgbClr val="000000"/>
                </a:solidFill>
                <a:latin typeface="+mj-lt"/>
              </a:rPr>
              <a:t>technology</a:t>
            </a:r>
            <a:r>
              <a:rPr lang="en-GB" sz="1600" dirty="0">
                <a:solidFill>
                  <a:srgbClr val="000000"/>
                </a:solidFill>
                <a:latin typeface="+mj-lt"/>
              </a:rPr>
              <a:t> to assess beat to beat heart function to </a:t>
            </a:r>
            <a:r>
              <a:rPr lang="en-GB" sz="1600" b="1" dirty="0">
                <a:solidFill>
                  <a:srgbClr val="000000"/>
                </a:solidFill>
                <a:latin typeface="+mj-lt"/>
              </a:rPr>
              <a:t>optimise donor hearts</a:t>
            </a:r>
            <a:r>
              <a:rPr lang="en-GB" sz="1600" b="1">
                <a:solidFill>
                  <a:srgbClr val="000000"/>
                </a:solidFill>
                <a:latin typeface="+mj-lt"/>
              </a:rPr>
              <a:t>.</a:t>
            </a:r>
            <a:endParaRPr lang="en-GB" sz="1600" b="1" dirty="0">
              <a:latin typeface="+mj-lt"/>
              <a:cs typeface="Arial"/>
            </a:endParaRPr>
          </a:p>
        </p:txBody>
      </p:sp>
    </p:spTree>
    <p:extLst>
      <p:ext uri="{BB962C8B-B14F-4D97-AF65-F5344CB8AC3E}">
        <p14:creationId xmlns:p14="http://schemas.microsoft.com/office/powerpoint/2010/main" val="355365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D8AE-2943-5F2C-CCAE-A8D671DD2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89D9B-D237-70FE-7DCE-2DFBA6FF1CCF}"/>
              </a:ext>
            </a:extLst>
          </p:cNvPr>
          <p:cNvSpPr>
            <a:spLocks noGrp="1"/>
          </p:cNvSpPr>
          <p:nvPr>
            <p:ph type="title"/>
          </p:nvPr>
        </p:nvSpPr>
        <p:spPr/>
        <p:txBody>
          <a:bodyPr vert="horz" lIns="0" tIns="0" rIns="0" bIns="0" rtlCol="0" anchor="ctr">
            <a:noAutofit/>
          </a:bodyPr>
          <a:lstStyle/>
          <a:p>
            <a:r>
              <a:rPr lang="en-GB" sz="2400" dirty="0">
                <a:latin typeface="Arial"/>
                <a:cs typeface="Arial"/>
              </a:rPr>
              <a:t>A set of innovations will change the way that healthcare is delivered and experienced over the next decade </a:t>
            </a:r>
          </a:p>
        </p:txBody>
      </p:sp>
      <p:sp>
        <p:nvSpPr>
          <p:cNvPr id="19" name="TextBox 18">
            <a:extLst>
              <a:ext uri="{FF2B5EF4-FFF2-40B4-BE49-F238E27FC236}">
                <a16:creationId xmlns:a16="http://schemas.microsoft.com/office/drawing/2014/main" id="{3BE01DFC-FE1F-45C2-8FA9-C71D84C633E1}"/>
              </a:ext>
            </a:extLst>
          </p:cNvPr>
          <p:cNvSpPr txBox="1"/>
          <p:nvPr/>
        </p:nvSpPr>
        <p:spPr>
          <a:xfrm>
            <a:off x="432000" y="1221078"/>
            <a:ext cx="11075256" cy="638636"/>
          </a:xfrm>
          <a:prstGeom prst="rect">
            <a:avLst/>
          </a:prstGeom>
          <a:noFill/>
        </p:spPr>
        <p:txBody>
          <a:bodyPr wrap="square" lIns="0" rIns="90000" rtlCol="0">
            <a:spAutoFit/>
          </a:bodyPr>
          <a:lstStyle>
            <a:defPPr>
              <a:defRPr lang="en-US"/>
            </a:defPPr>
            <a:lvl1pPr>
              <a:lnSpc>
                <a:spcPts val="2200"/>
              </a:lnSpc>
              <a:spcAft>
                <a:spcPts val="900"/>
              </a:spcAft>
              <a:buClr>
                <a:srgbClr val="231F20"/>
              </a:buClr>
              <a:defRPr kumimoji="0" i="0" u="none" strike="noStrike" cap="none" spc="0" normalizeH="0" baseline="0">
                <a:ln>
                  <a:noFill/>
                </a:ln>
                <a:solidFill>
                  <a:srgbClr val="231F20"/>
                </a:solidFill>
                <a:effectLst/>
                <a:uLnTx/>
                <a:uFillTx/>
                <a:latin typeface="Arial" panose="020B0604020202020204"/>
              </a:defRPr>
            </a:lvl1pPr>
          </a:lstStyle>
          <a:p>
            <a:pPr marL="0" marR="0" lvl="0" indent="0" algn="l" defTabSz="914400" rtl="0" eaLnBrk="1" fontAlgn="auto" latinLnBrk="0" hangingPunct="1">
              <a:lnSpc>
                <a:spcPts val="2200"/>
              </a:lnSpc>
              <a:spcBef>
                <a:spcPts val="0"/>
              </a:spcBef>
              <a:spcAft>
                <a:spcPts val="900"/>
              </a:spcAft>
              <a:buClr>
                <a:srgbClr val="231F20"/>
              </a:buClr>
              <a:buSzTx/>
              <a:buFontTx/>
              <a:buNone/>
              <a:tabLst/>
              <a:defRPr/>
            </a:pPr>
            <a:r>
              <a:rPr kumimoji="0" lang="en-GB" sz="1800" b="0" i="0" u="none" strike="noStrike" kern="1200" cap="none" spc="0" normalizeH="0" baseline="0" noProof="0" dirty="0">
                <a:ln>
                  <a:noFill/>
                </a:ln>
                <a:solidFill>
                  <a:srgbClr val="231F20"/>
                </a:solidFill>
                <a:effectLst/>
                <a:uLnTx/>
                <a:uFillTx/>
                <a:latin typeface="Arial" panose="020B0604020202020204"/>
                <a:ea typeface="+mn-ea"/>
                <a:cs typeface="+mn-cs"/>
              </a:rPr>
              <a:t>Some of the most well-recognised developments which will affect healthcare science include those across and MPCE have a clear role to play in many of these areas </a:t>
            </a:r>
          </a:p>
        </p:txBody>
      </p:sp>
      <p:sp>
        <p:nvSpPr>
          <p:cNvPr id="4" name="Rectangle 3">
            <a:extLst>
              <a:ext uri="{FF2B5EF4-FFF2-40B4-BE49-F238E27FC236}">
                <a16:creationId xmlns:a16="http://schemas.microsoft.com/office/drawing/2014/main" id="{3BF26ABE-2F38-7106-E8DF-85EE1247E92C}"/>
              </a:ext>
            </a:extLst>
          </p:cNvPr>
          <p:cNvSpPr/>
          <p:nvPr/>
        </p:nvSpPr>
        <p:spPr>
          <a:xfrm>
            <a:off x="741159" y="1931548"/>
            <a:ext cx="2138408" cy="910051"/>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ptos" panose="02110004020202020204"/>
                <a:ea typeface="+mn-ea"/>
                <a:cs typeface="+mn-cs"/>
              </a:rPr>
              <a:t>Robotics and engineering</a:t>
            </a:r>
          </a:p>
        </p:txBody>
      </p:sp>
      <p:sp>
        <p:nvSpPr>
          <p:cNvPr id="5" name="Rectangle 4">
            <a:extLst>
              <a:ext uri="{FF2B5EF4-FFF2-40B4-BE49-F238E27FC236}">
                <a16:creationId xmlns:a16="http://schemas.microsoft.com/office/drawing/2014/main" id="{6E818A21-84D5-9934-BBB7-1DDADD6B9402}"/>
              </a:ext>
            </a:extLst>
          </p:cNvPr>
          <p:cNvSpPr/>
          <p:nvPr/>
        </p:nvSpPr>
        <p:spPr>
          <a:xfrm>
            <a:off x="6096000" y="1931548"/>
            <a:ext cx="2138408" cy="910051"/>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ptos" panose="02110004020202020204"/>
                <a:ea typeface="+mn-ea"/>
                <a:cs typeface="+mn-cs"/>
              </a:rPr>
              <a:t>AI</a:t>
            </a:r>
          </a:p>
        </p:txBody>
      </p:sp>
      <p:sp>
        <p:nvSpPr>
          <p:cNvPr id="6" name="Rectangle 5">
            <a:extLst>
              <a:ext uri="{FF2B5EF4-FFF2-40B4-BE49-F238E27FC236}">
                <a16:creationId xmlns:a16="http://schemas.microsoft.com/office/drawing/2014/main" id="{899C0FCD-ECB1-C8E8-48AD-2C2BA6ED6CA8}"/>
              </a:ext>
            </a:extLst>
          </p:cNvPr>
          <p:cNvSpPr/>
          <p:nvPr/>
        </p:nvSpPr>
        <p:spPr>
          <a:xfrm>
            <a:off x="741159" y="2999775"/>
            <a:ext cx="2138408" cy="910051"/>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ptos" panose="02110004020202020204"/>
                <a:ea typeface="+mn-ea"/>
                <a:cs typeface="+mn-cs"/>
              </a:rPr>
              <a:t>Manufacturing</a:t>
            </a:r>
          </a:p>
        </p:txBody>
      </p:sp>
      <p:sp>
        <p:nvSpPr>
          <p:cNvPr id="7" name="Rectangle 6">
            <a:extLst>
              <a:ext uri="{FF2B5EF4-FFF2-40B4-BE49-F238E27FC236}">
                <a16:creationId xmlns:a16="http://schemas.microsoft.com/office/drawing/2014/main" id="{4D7857A4-CA4C-96D2-DDA9-68CF959C06AB}"/>
              </a:ext>
            </a:extLst>
          </p:cNvPr>
          <p:cNvSpPr/>
          <p:nvPr/>
        </p:nvSpPr>
        <p:spPr>
          <a:xfrm>
            <a:off x="6096000" y="5136228"/>
            <a:ext cx="2138408" cy="910051"/>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ptos" panose="02110004020202020204"/>
                <a:ea typeface="+mn-ea"/>
                <a:cs typeface="+mn-cs"/>
              </a:rPr>
              <a:t>Treatments</a:t>
            </a:r>
          </a:p>
        </p:txBody>
      </p:sp>
      <p:sp>
        <p:nvSpPr>
          <p:cNvPr id="8" name="Rectangle 7">
            <a:extLst>
              <a:ext uri="{FF2B5EF4-FFF2-40B4-BE49-F238E27FC236}">
                <a16:creationId xmlns:a16="http://schemas.microsoft.com/office/drawing/2014/main" id="{CE5C758E-9CC8-1158-B365-E3E939B864CF}"/>
              </a:ext>
            </a:extLst>
          </p:cNvPr>
          <p:cNvSpPr/>
          <p:nvPr/>
        </p:nvSpPr>
        <p:spPr>
          <a:xfrm>
            <a:off x="6096000" y="4068001"/>
            <a:ext cx="2138408" cy="910051"/>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ptos" panose="02110004020202020204"/>
                <a:ea typeface="+mn-ea"/>
                <a:cs typeface="+mn-cs"/>
              </a:rPr>
              <a:t>Genomics, bioinformatics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ptos" panose="02110004020202020204"/>
                <a:ea typeface="+mn-ea"/>
                <a:cs typeface="+mn-cs"/>
              </a:rPr>
              <a:t>and omics</a:t>
            </a:r>
          </a:p>
        </p:txBody>
      </p:sp>
      <p:sp>
        <p:nvSpPr>
          <p:cNvPr id="9" name="Rectangle 8">
            <a:extLst>
              <a:ext uri="{FF2B5EF4-FFF2-40B4-BE49-F238E27FC236}">
                <a16:creationId xmlns:a16="http://schemas.microsoft.com/office/drawing/2014/main" id="{E0CA4DE2-F721-6A5C-3774-36A2A7E1F5C6}"/>
              </a:ext>
            </a:extLst>
          </p:cNvPr>
          <p:cNvSpPr/>
          <p:nvPr/>
        </p:nvSpPr>
        <p:spPr>
          <a:xfrm>
            <a:off x="741159" y="4068001"/>
            <a:ext cx="2138408" cy="910051"/>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ptos" panose="02110004020202020204"/>
                <a:ea typeface="+mn-ea"/>
                <a:cs typeface="+mn-cs"/>
              </a:rPr>
              <a:t>Connectivity</a:t>
            </a:r>
          </a:p>
        </p:txBody>
      </p:sp>
      <p:sp>
        <p:nvSpPr>
          <p:cNvPr id="10" name="Rectangle 9">
            <a:extLst>
              <a:ext uri="{FF2B5EF4-FFF2-40B4-BE49-F238E27FC236}">
                <a16:creationId xmlns:a16="http://schemas.microsoft.com/office/drawing/2014/main" id="{C3DA5C0C-80C5-4BBF-BE60-68D6A617D5ED}"/>
              </a:ext>
            </a:extLst>
          </p:cNvPr>
          <p:cNvSpPr/>
          <p:nvPr/>
        </p:nvSpPr>
        <p:spPr>
          <a:xfrm>
            <a:off x="6096000" y="2999775"/>
            <a:ext cx="2138408" cy="910051"/>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ptos" panose="02110004020202020204"/>
                <a:ea typeface="+mn-ea"/>
                <a:cs typeface="+mn-cs"/>
              </a:rPr>
              <a:t>Diagnostics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ptos" panose="02110004020202020204"/>
                <a:ea typeface="+mn-ea"/>
                <a:cs typeface="+mn-cs"/>
              </a:rPr>
              <a:t>imaging</a:t>
            </a:r>
          </a:p>
        </p:txBody>
      </p:sp>
      <p:sp>
        <p:nvSpPr>
          <p:cNvPr id="11" name="TextBox 10">
            <a:extLst>
              <a:ext uri="{FF2B5EF4-FFF2-40B4-BE49-F238E27FC236}">
                <a16:creationId xmlns:a16="http://schemas.microsoft.com/office/drawing/2014/main" id="{9AD11CB7-617F-94A6-D76A-F815F09F8FF0}"/>
              </a:ext>
            </a:extLst>
          </p:cNvPr>
          <p:cNvSpPr txBox="1"/>
          <p:nvPr/>
        </p:nvSpPr>
        <p:spPr>
          <a:xfrm>
            <a:off x="8241444" y="5202770"/>
            <a:ext cx="359471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Precision medicines and ATMPs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Population interventions &amp; medicines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Digital therapeutics</a:t>
            </a:r>
          </a:p>
        </p:txBody>
      </p:sp>
      <p:sp>
        <p:nvSpPr>
          <p:cNvPr id="12" name="TextBox 11">
            <a:extLst>
              <a:ext uri="{FF2B5EF4-FFF2-40B4-BE49-F238E27FC236}">
                <a16:creationId xmlns:a16="http://schemas.microsoft.com/office/drawing/2014/main" id="{4A13E8DD-7A23-9E65-EC0C-7F8D618C337C}"/>
              </a:ext>
            </a:extLst>
          </p:cNvPr>
          <p:cNvSpPr txBox="1"/>
          <p:nvPr/>
        </p:nvSpPr>
        <p:spPr>
          <a:xfrm>
            <a:off x="2889484" y="1987608"/>
            <a:ext cx="327471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31F20"/>
                </a:solidFill>
                <a:effectLst/>
                <a:uLnTx/>
                <a:uFillTx/>
                <a:latin typeface="Arial" panose="020B0604020202020204"/>
                <a:ea typeface="+mn-ea"/>
                <a:cs typeface="+mn-cs"/>
              </a:rPr>
              <a:t>Enhanced robotic surgery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31F20"/>
                </a:solidFill>
                <a:effectLst/>
                <a:uLnTx/>
                <a:uFillTx/>
                <a:latin typeface="Arial" panose="020B0604020202020204"/>
                <a:ea typeface="+mn-ea"/>
                <a:cs typeface="+mn-cs"/>
              </a:rPr>
              <a:t>Nanobots and nanomedicine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31F20"/>
                </a:solidFill>
                <a:effectLst/>
                <a:uLnTx/>
                <a:uFillTx/>
                <a:latin typeface="Arial" panose="020B0604020202020204"/>
                <a:ea typeface="+mn-ea"/>
                <a:cs typeface="+mn-cs"/>
              </a:rPr>
              <a:t>Sensors</a:t>
            </a:r>
          </a:p>
        </p:txBody>
      </p:sp>
      <p:sp>
        <p:nvSpPr>
          <p:cNvPr id="13" name="TextBox 12">
            <a:extLst>
              <a:ext uri="{FF2B5EF4-FFF2-40B4-BE49-F238E27FC236}">
                <a16:creationId xmlns:a16="http://schemas.microsoft.com/office/drawing/2014/main" id="{14EC87A1-C87E-7E21-89A0-01065B0637B8}"/>
              </a:ext>
            </a:extLst>
          </p:cNvPr>
          <p:cNvSpPr txBox="1"/>
          <p:nvPr/>
        </p:nvSpPr>
        <p:spPr>
          <a:xfrm>
            <a:off x="2889484" y="3057105"/>
            <a:ext cx="3274718"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3D printing &amp; bioprinting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Small batch medicines/ATMPs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Distributed manufacturing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Point of Care manufacturing</a:t>
            </a:r>
          </a:p>
        </p:txBody>
      </p:sp>
      <p:sp>
        <p:nvSpPr>
          <p:cNvPr id="14" name="TextBox 13">
            <a:extLst>
              <a:ext uri="{FF2B5EF4-FFF2-40B4-BE49-F238E27FC236}">
                <a16:creationId xmlns:a16="http://schemas.microsoft.com/office/drawing/2014/main" id="{1FE44C4D-E225-92A0-1C13-FBA4A68E728D}"/>
              </a:ext>
            </a:extLst>
          </p:cNvPr>
          <p:cNvSpPr txBox="1"/>
          <p:nvPr/>
        </p:nvSpPr>
        <p:spPr>
          <a:xfrm>
            <a:off x="2889484" y="4236324"/>
            <a:ext cx="327471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Of devices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Of datasets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Of patients/telemedicine</a:t>
            </a:r>
          </a:p>
        </p:txBody>
      </p:sp>
      <p:sp>
        <p:nvSpPr>
          <p:cNvPr id="15" name="Rectangle 14">
            <a:extLst>
              <a:ext uri="{FF2B5EF4-FFF2-40B4-BE49-F238E27FC236}">
                <a16:creationId xmlns:a16="http://schemas.microsoft.com/office/drawing/2014/main" id="{7EF0A9A5-1504-B38B-B8D9-4E6AF4388958}"/>
              </a:ext>
            </a:extLst>
          </p:cNvPr>
          <p:cNvSpPr/>
          <p:nvPr/>
        </p:nvSpPr>
        <p:spPr>
          <a:xfrm>
            <a:off x="741159" y="5136228"/>
            <a:ext cx="2138408" cy="910051"/>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ptos" panose="02110004020202020204"/>
                <a:ea typeface="+mn-ea"/>
                <a:cs typeface="+mn-cs"/>
              </a:rPr>
              <a:t>Computing</a:t>
            </a:r>
          </a:p>
        </p:txBody>
      </p:sp>
      <p:sp>
        <p:nvSpPr>
          <p:cNvPr id="16" name="TextBox 15">
            <a:extLst>
              <a:ext uri="{FF2B5EF4-FFF2-40B4-BE49-F238E27FC236}">
                <a16:creationId xmlns:a16="http://schemas.microsoft.com/office/drawing/2014/main" id="{56FE936C-379D-7B32-992E-F33613B89C42}"/>
              </a:ext>
            </a:extLst>
          </p:cNvPr>
          <p:cNvSpPr txBox="1"/>
          <p:nvPr/>
        </p:nvSpPr>
        <p:spPr>
          <a:xfrm>
            <a:off x="2889484" y="5316078"/>
            <a:ext cx="3274718"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31F20"/>
                </a:solidFill>
                <a:effectLst/>
                <a:uLnTx/>
                <a:uFillTx/>
                <a:latin typeface="Arial" panose="020B0604020202020204"/>
                <a:ea typeface="+mn-ea"/>
                <a:cs typeface="+mn-cs"/>
              </a:rPr>
              <a:t>Quantum computing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31F20"/>
                </a:solidFill>
                <a:effectLst/>
                <a:uLnTx/>
                <a:uFillTx/>
                <a:latin typeface="Arial" panose="020B0604020202020204"/>
                <a:ea typeface="+mn-ea"/>
                <a:cs typeface="+mn-cs"/>
              </a:rPr>
              <a:t>Cloud computing</a:t>
            </a:r>
          </a:p>
        </p:txBody>
      </p:sp>
      <p:sp>
        <p:nvSpPr>
          <p:cNvPr id="17" name="TextBox 16">
            <a:extLst>
              <a:ext uri="{FF2B5EF4-FFF2-40B4-BE49-F238E27FC236}">
                <a16:creationId xmlns:a16="http://schemas.microsoft.com/office/drawing/2014/main" id="{3404DAE1-E696-89BB-F63D-FE69D2825E82}"/>
              </a:ext>
            </a:extLst>
          </p:cNvPr>
          <p:cNvSpPr txBox="1"/>
          <p:nvPr/>
        </p:nvSpPr>
        <p:spPr>
          <a:xfrm>
            <a:off x="8232538" y="1966380"/>
            <a:ext cx="327471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AI augmented devices &amp; scans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AI decision support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Deep learning insights</a:t>
            </a:r>
          </a:p>
        </p:txBody>
      </p:sp>
      <p:sp>
        <p:nvSpPr>
          <p:cNvPr id="18" name="TextBox 17">
            <a:extLst>
              <a:ext uri="{FF2B5EF4-FFF2-40B4-BE49-F238E27FC236}">
                <a16:creationId xmlns:a16="http://schemas.microsoft.com/office/drawing/2014/main" id="{30B57EAC-7A16-18FF-6149-5BC33B35F70D}"/>
              </a:ext>
            </a:extLst>
          </p:cNvPr>
          <p:cNvSpPr txBox="1"/>
          <p:nvPr/>
        </p:nvSpPr>
        <p:spPr>
          <a:xfrm>
            <a:off x="8241445" y="2979000"/>
            <a:ext cx="3594709"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Biomarkers, multimodality imaging &amp; diagnostics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Point of Care diagnostics &amp; wearables/monitoring </a:t>
            </a:r>
            <a:r>
              <a:rPr lang="en-GB" sz="1200" dirty="0">
                <a:solidFill>
                  <a:srgbClr val="231F20"/>
                </a:solidFill>
                <a:latin typeface="Arial" panose="020B0604020202020204"/>
              </a:rPr>
              <a:t>for prevention</a:t>
            </a:r>
            <a:endPar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Integrated polygenic risk scores</a:t>
            </a:r>
          </a:p>
        </p:txBody>
      </p:sp>
      <p:sp>
        <p:nvSpPr>
          <p:cNvPr id="3" name="TextBox 2">
            <a:extLst>
              <a:ext uri="{FF2B5EF4-FFF2-40B4-BE49-F238E27FC236}">
                <a16:creationId xmlns:a16="http://schemas.microsoft.com/office/drawing/2014/main" id="{D173B09D-290D-DA4A-47E1-92CA1AAC8FEA}"/>
              </a:ext>
            </a:extLst>
          </p:cNvPr>
          <p:cNvSpPr txBox="1"/>
          <p:nvPr/>
        </p:nvSpPr>
        <p:spPr>
          <a:xfrm>
            <a:off x="8253513" y="4183218"/>
            <a:ext cx="3274718"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Next Generation Sequencing ( DNA &amp; RNA etc), functional omics and </a:t>
            </a:r>
            <a:r>
              <a:rPr kumimoji="0" lang="en-GB" sz="1200" b="0" i="0" u="none" strike="noStrike" kern="1200" cap="none" spc="0" normalizeH="0" baseline="0" noProof="0" dirty="0" err="1">
                <a:ln>
                  <a:noFill/>
                </a:ln>
                <a:solidFill>
                  <a:srgbClr val="231F20"/>
                </a:solidFill>
                <a:effectLst/>
                <a:uLnTx/>
                <a:uFillTx/>
                <a:latin typeface="Arial" panose="020B0604020202020204"/>
                <a:ea typeface="+mn-ea"/>
                <a:cs typeface="+mn-cs"/>
              </a:rPr>
              <a:t>ctDNA</a:t>
            </a:r>
            <a:r>
              <a:rPr kumimoji="0" lang="en-GB" sz="1200" b="0" i="0" u="none" strike="noStrike" kern="1200" cap="none" spc="0" normalizeH="0" baseline="0" noProof="0" dirty="0">
                <a:ln>
                  <a:noFill/>
                </a:ln>
                <a:solidFill>
                  <a:srgbClr val="231F20"/>
                </a:solidFill>
                <a:effectLst/>
                <a:uLnTx/>
                <a:uFillTx/>
                <a:latin typeface="Arial" panose="020B0604020202020204"/>
                <a:ea typeface="+mn-ea"/>
                <a:cs typeface="+mn-cs"/>
              </a:rPr>
              <a:t> Integrated ‘omics datasets and advanced cloud-based analytics</a:t>
            </a:r>
          </a:p>
        </p:txBody>
      </p:sp>
      <p:cxnSp>
        <p:nvCxnSpPr>
          <p:cNvPr id="22" name="Straight Connector 21">
            <a:extLst>
              <a:ext uri="{FF2B5EF4-FFF2-40B4-BE49-F238E27FC236}">
                <a16:creationId xmlns:a16="http://schemas.microsoft.com/office/drawing/2014/main" id="{25D62871-1EC0-DAE6-1536-E6C8D798705C}"/>
              </a:ext>
            </a:extLst>
          </p:cNvPr>
          <p:cNvCxnSpPr>
            <a:cxnSpLocks/>
          </p:cNvCxnSpPr>
          <p:nvPr/>
        </p:nvCxnSpPr>
        <p:spPr>
          <a:xfrm>
            <a:off x="3092613" y="2928979"/>
            <a:ext cx="2793850" cy="0"/>
          </a:xfrm>
          <a:prstGeom prst="line">
            <a:avLst/>
          </a:prstGeom>
          <a:ln>
            <a:solidFill>
              <a:schemeClr val="bg2"/>
            </a:solidFill>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59AB48-8233-B033-7A4B-6F8C39DA71FB}"/>
              </a:ext>
            </a:extLst>
          </p:cNvPr>
          <p:cNvCxnSpPr>
            <a:cxnSpLocks/>
          </p:cNvCxnSpPr>
          <p:nvPr/>
        </p:nvCxnSpPr>
        <p:spPr>
          <a:xfrm>
            <a:off x="3092613" y="4098755"/>
            <a:ext cx="2793850" cy="0"/>
          </a:xfrm>
          <a:prstGeom prst="line">
            <a:avLst/>
          </a:prstGeom>
          <a:ln>
            <a:solidFill>
              <a:schemeClr val="bg2"/>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0B9D8A-D917-F5B3-AB10-F16154DFE1E8}"/>
              </a:ext>
            </a:extLst>
          </p:cNvPr>
          <p:cNvCxnSpPr>
            <a:cxnSpLocks/>
          </p:cNvCxnSpPr>
          <p:nvPr/>
        </p:nvCxnSpPr>
        <p:spPr>
          <a:xfrm>
            <a:off x="3092613" y="5136228"/>
            <a:ext cx="2793850" cy="0"/>
          </a:xfrm>
          <a:prstGeom prst="line">
            <a:avLst/>
          </a:prstGeom>
          <a:ln>
            <a:solidFill>
              <a:schemeClr val="bg2"/>
            </a:solidFill>
            <a:prstDash val="dash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96C965D-12CB-87B1-18DF-58D13C0EC5DC}"/>
              </a:ext>
            </a:extLst>
          </p:cNvPr>
          <p:cNvCxnSpPr>
            <a:cxnSpLocks/>
          </p:cNvCxnSpPr>
          <p:nvPr/>
        </p:nvCxnSpPr>
        <p:spPr>
          <a:xfrm>
            <a:off x="8493947" y="2928979"/>
            <a:ext cx="2793850" cy="0"/>
          </a:xfrm>
          <a:prstGeom prst="line">
            <a:avLst/>
          </a:prstGeom>
          <a:ln>
            <a:solidFill>
              <a:schemeClr val="bg2"/>
            </a:solidFill>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E8AD00E-2A69-D975-02C2-15E45256C63E}"/>
              </a:ext>
            </a:extLst>
          </p:cNvPr>
          <p:cNvCxnSpPr>
            <a:cxnSpLocks/>
          </p:cNvCxnSpPr>
          <p:nvPr/>
        </p:nvCxnSpPr>
        <p:spPr>
          <a:xfrm>
            <a:off x="8493947" y="4032603"/>
            <a:ext cx="2793850" cy="0"/>
          </a:xfrm>
          <a:prstGeom prst="line">
            <a:avLst/>
          </a:prstGeom>
          <a:ln>
            <a:solidFill>
              <a:schemeClr val="bg2"/>
            </a:solidFill>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D43D35-B141-7931-4B4C-FF4DC586B8A7}"/>
              </a:ext>
            </a:extLst>
          </p:cNvPr>
          <p:cNvCxnSpPr>
            <a:cxnSpLocks/>
          </p:cNvCxnSpPr>
          <p:nvPr/>
        </p:nvCxnSpPr>
        <p:spPr>
          <a:xfrm>
            <a:off x="8493947" y="5136228"/>
            <a:ext cx="2793850" cy="0"/>
          </a:xfrm>
          <a:prstGeom prst="line">
            <a:avLst/>
          </a:prstGeom>
          <a:ln>
            <a:solidFill>
              <a:schemeClr val="bg2"/>
            </a:solidFill>
            <a:prstDash val="dashDot"/>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0522D1CC-1EE2-EC29-2EF0-89BFCADC9B65}"/>
              </a:ext>
            </a:extLst>
          </p:cNvPr>
          <p:cNvSpPr/>
          <p:nvPr/>
        </p:nvSpPr>
        <p:spPr>
          <a:xfrm>
            <a:off x="432000" y="2056686"/>
            <a:ext cx="656819" cy="656819"/>
          </a:xfrm>
          <a:prstGeom prst="ellipse">
            <a:avLst/>
          </a:prstGeom>
          <a:solidFill>
            <a:schemeClr val="bg1"/>
          </a:solid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F8836F20-5C82-A746-9E8A-B3F47EAF8A6F}"/>
              </a:ext>
            </a:extLst>
          </p:cNvPr>
          <p:cNvSpPr/>
          <p:nvPr/>
        </p:nvSpPr>
        <p:spPr>
          <a:xfrm>
            <a:off x="432000" y="3132662"/>
            <a:ext cx="656819" cy="656819"/>
          </a:xfrm>
          <a:prstGeom prst="ellipse">
            <a:avLst/>
          </a:prstGeom>
          <a:solidFill>
            <a:schemeClr val="bg1"/>
          </a:solid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7A0A8F52-7DE2-78D3-5296-00B8EC335D2B}"/>
              </a:ext>
            </a:extLst>
          </p:cNvPr>
          <p:cNvSpPr/>
          <p:nvPr/>
        </p:nvSpPr>
        <p:spPr>
          <a:xfrm>
            <a:off x="432000" y="4208638"/>
            <a:ext cx="656819" cy="656819"/>
          </a:xfrm>
          <a:prstGeom prst="ellipse">
            <a:avLst/>
          </a:prstGeom>
          <a:solidFill>
            <a:schemeClr val="bg1"/>
          </a:solid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1C92885F-F7C4-4671-E964-A14B5D0A4054}"/>
              </a:ext>
            </a:extLst>
          </p:cNvPr>
          <p:cNvSpPr/>
          <p:nvPr/>
        </p:nvSpPr>
        <p:spPr>
          <a:xfrm>
            <a:off x="432000" y="5284612"/>
            <a:ext cx="656819" cy="656819"/>
          </a:xfrm>
          <a:prstGeom prst="ellipse">
            <a:avLst/>
          </a:prstGeom>
          <a:solidFill>
            <a:schemeClr val="bg1"/>
          </a:solid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1156608C-5D80-B17A-527C-8771FDAEFBC8}"/>
              </a:ext>
            </a:extLst>
          </p:cNvPr>
          <p:cNvSpPr/>
          <p:nvPr/>
        </p:nvSpPr>
        <p:spPr>
          <a:xfrm>
            <a:off x="5767591" y="2056686"/>
            <a:ext cx="656819" cy="656819"/>
          </a:xfrm>
          <a:prstGeom prst="ellipse">
            <a:avLst/>
          </a:prstGeom>
          <a:solidFill>
            <a:schemeClr val="bg1"/>
          </a:solid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CEB7D4A1-061B-50F6-912B-B0B0E4893CB4}"/>
              </a:ext>
            </a:extLst>
          </p:cNvPr>
          <p:cNvSpPr/>
          <p:nvPr/>
        </p:nvSpPr>
        <p:spPr>
          <a:xfrm>
            <a:off x="5767591" y="3132662"/>
            <a:ext cx="656819" cy="656819"/>
          </a:xfrm>
          <a:prstGeom prst="ellipse">
            <a:avLst/>
          </a:prstGeom>
          <a:solidFill>
            <a:schemeClr val="bg1"/>
          </a:solid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2D833A2F-1C08-8DD8-8706-72F2D58523DB}"/>
              </a:ext>
            </a:extLst>
          </p:cNvPr>
          <p:cNvSpPr/>
          <p:nvPr/>
        </p:nvSpPr>
        <p:spPr>
          <a:xfrm>
            <a:off x="5767591" y="4208638"/>
            <a:ext cx="656819" cy="656819"/>
          </a:xfrm>
          <a:prstGeom prst="ellipse">
            <a:avLst/>
          </a:prstGeom>
          <a:solidFill>
            <a:schemeClr val="bg1"/>
          </a:solid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F017A352-6EFC-3170-96D8-34737B0F66C4}"/>
              </a:ext>
            </a:extLst>
          </p:cNvPr>
          <p:cNvSpPr/>
          <p:nvPr/>
        </p:nvSpPr>
        <p:spPr>
          <a:xfrm>
            <a:off x="5767591" y="5284612"/>
            <a:ext cx="656819" cy="656819"/>
          </a:xfrm>
          <a:prstGeom prst="ellipse">
            <a:avLst/>
          </a:prstGeom>
          <a:solidFill>
            <a:schemeClr val="bg1"/>
          </a:solidFill>
          <a:ln w="222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pic>
        <p:nvPicPr>
          <p:cNvPr id="38" name="Graphic 37" descr="Artificial Intelligence with solid fill">
            <a:extLst>
              <a:ext uri="{FF2B5EF4-FFF2-40B4-BE49-F238E27FC236}">
                <a16:creationId xmlns:a16="http://schemas.microsoft.com/office/drawing/2014/main" id="{9537D8AF-C38B-0AC5-29E5-007D9ED31B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98023" y="2171348"/>
            <a:ext cx="426470" cy="426470"/>
          </a:xfrm>
          <a:prstGeom prst="rect">
            <a:avLst/>
          </a:prstGeom>
        </p:spPr>
      </p:pic>
      <p:pic>
        <p:nvPicPr>
          <p:cNvPr id="40" name="Graphic 39" descr="Programmer male with solid fill">
            <a:extLst>
              <a:ext uri="{FF2B5EF4-FFF2-40B4-BE49-F238E27FC236}">
                <a16:creationId xmlns:a16="http://schemas.microsoft.com/office/drawing/2014/main" id="{D39B016C-97BB-C476-A195-774819CB67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1679" y="4253404"/>
            <a:ext cx="491996" cy="491996"/>
          </a:xfrm>
          <a:prstGeom prst="rect">
            <a:avLst/>
          </a:prstGeom>
        </p:spPr>
      </p:pic>
      <p:pic>
        <p:nvPicPr>
          <p:cNvPr id="42" name="Graphic 41" descr="Connected with solid fill">
            <a:extLst>
              <a:ext uri="{FF2B5EF4-FFF2-40B4-BE49-F238E27FC236}">
                <a16:creationId xmlns:a16="http://schemas.microsoft.com/office/drawing/2014/main" id="{943DC437-E9D9-A751-149E-70E507D780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3084" y="4291049"/>
            <a:ext cx="491996" cy="491996"/>
          </a:xfrm>
          <a:prstGeom prst="rect">
            <a:avLst/>
          </a:prstGeom>
        </p:spPr>
      </p:pic>
      <p:pic>
        <p:nvPicPr>
          <p:cNvPr id="44" name="Graphic 43" descr="Gears with solid fill">
            <a:extLst>
              <a:ext uri="{FF2B5EF4-FFF2-40B4-BE49-F238E27FC236}">
                <a16:creationId xmlns:a16="http://schemas.microsoft.com/office/drawing/2014/main" id="{594EF048-ABE9-B034-C4F3-4641F33EC7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411" y="3232004"/>
            <a:ext cx="491996" cy="491996"/>
          </a:xfrm>
          <a:prstGeom prst="rect">
            <a:avLst/>
          </a:prstGeom>
        </p:spPr>
      </p:pic>
      <p:pic>
        <p:nvPicPr>
          <p:cNvPr id="46" name="Graphic 45" descr="Robot Hand with solid fill">
            <a:extLst>
              <a:ext uri="{FF2B5EF4-FFF2-40B4-BE49-F238E27FC236}">
                <a16:creationId xmlns:a16="http://schemas.microsoft.com/office/drawing/2014/main" id="{9B5EEF09-6C8F-8013-54CC-89A41E0AA5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3274" y="2127553"/>
            <a:ext cx="491996" cy="491996"/>
          </a:xfrm>
          <a:prstGeom prst="rect">
            <a:avLst/>
          </a:prstGeom>
        </p:spPr>
      </p:pic>
      <p:pic>
        <p:nvPicPr>
          <p:cNvPr id="48" name="Graphic 47" descr="Medicine with solid fill">
            <a:extLst>
              <a:ext uri="{FF2B5EF4-FFF2-40B4-BE49-F238E27FC236}">
                <a16:creationId xmlns:a16="http://schemas.microsoft.com/office/drawing/2014/main" id="{97DB2393-451B-9183-AC03-170BEDB31A3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78842" y="5386531"/>
            <a:ext cx="464833" cy="464833"/>
          </a:xfrm>
          <a:prstGeom prst="rect">
            <a:avLst/>
          </a:prstGeom>
        </p:spPr>
      </p:pic>
      <p:pic>
        <p:nvPicPr>
          <p:cNvPr id="50" name="Graphic 49" descr="Eye Scan with solid fill">
            <a:extLst>
              <a:ext uri="{FF2B5EF4-FFF2-40B4-BE49-F238E27FC236}">
                <a16:creationId xmlns:a16="http://schemas.microsoft.com/office/drawing/2014/main" id="{6B558462-3447-5E56-DDC6-473B49B837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46564" y="3220543"/>
            <a:ext cx="505022" cy="505022"/>
          </a:xfrm>
          <a:prstGeom prst="rect">
            <a:avLst/>
          </a:prstGeom>
        </p:spPr>
      </p:pic>
      <p:pic>
        <p:nvPicPr>
          <p:cNvPr id="52" name="Graphic 51" descr="Upload with solid fill">
            <a:extLst>
              <a:ext uri="{FF2B5EF4-FFF2-40B4-BE49-F238E27FC236}">
                <a16:creationId xmlns:a16="http://schemas.microsoft.com/office/drawing/2014/main" id="{BA884625-2DF3-9120-934A-92546B0EB5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8113" y="5374644"/>
            <a:ext cx="476720" cy="476720"/>
          </a:xfrm>
          <a:prstGeom prst="rect">
            <a:avLst/>
          </a:prstGeom>
        </p:spPr>
      </p:pic>
    </p:spTree>
    <p:extLst>
      <p:ext uri="{BB962C8B-B14F-4D97-AF65-F5344CB8AC3E}">
        <p14:creationId xmlns:p14="http://schemas.microsoft.com/office/powerpoint/2010/main" val="364518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32">
            <a:extLst>
              <a:ext uri="{FF2B5EF4-FFF2-40B4-BE49-F238E27FC236}">
                <a16:creationId xmlns:a16="http://schemas.microsoft.com/office/drawing/2014/main" id="{696B225F-233A-210D-1467-34F9CB846C43}"/>
              </a:ext>
            </a:extLst>
          </p:cNvPr>
          <p:cNvSpPr txBox="1">
            <a:spLocks/>
          </p:cNvSpPr>
          <p:nvPr/>
        </p:nvSpPr>
        <p:spPr>
          <a:xfrm>
            <a:off x="6940999" y="2920998"/>
            <a:ext cx="4340214" cy="576000"/>
          </a:xfrm>
          <a:prstGeom prst="rect">
            <a:avLst/>
          </a:prstGeom>
        </p:spPr>
        <p:txBody>
          <a:bodyPr vert="horz" lIns="0" tIns="0" rIns="0" bIns="0" rtlCol="0" anchor="ctr">
            <a:noAutofit/>
          </a:bodyP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r>
              <a:rPr lang="en-GB" sz="1600" dirty="0"/>
              <a:t>Focus on </a:t>
            </a:r>
            <a:r>
              <a:rPr lang="en-GB" sz="1600" b="1" dirty="0"/>
              <a:t>centre of excellence </a:t>
            </a:r>
            <a:r>
              <a:rPr lang="en-GB" sz="1600" dirty="0"/>
              <a:t>to drive innovation and best practice adoption</a:t>
            </a:r>
          </a:p>
        </p:txBody>
      </p:sp>
      <p:sp>
        <p:nvSpPr>
          <p:cNvPr id="111" name="TextBox 32">
            <a:extLst>
              <a:ext uri="{FF2B5EF4-FFF2-40B4-BE49-F238E27FC236}">
                <a16:creationId xmlns:a16="http://schemas.microsoft.com/office/drawing/2014/main" id="{02CE813C-6594-5AC4-D1BA-E099B6B7137E}"/>
              </a:ext>
            </a:extLst>
          </p:cNvPr>
          <p:cNvSpPr txBox="1">
            <a:spLocks/>
          </p:cNvSpPr>
          <p:nvPr/>
        </p:nvSpPr>
        <p:spPr>
          <a:xfrm>
            <a:off x="6940999" y="3795663"/>
            <a:ext cx="4340214" cy="576000"/>
          </a:xfrm>
          <a:prstGeom prst="rect">
            <a:avLst/>
          </a:prstGeom>
        </p:spPr>
        <p:txBody>
          <a:bodyPr vert="horz" lIns="0" tIns="0" rIns="0" bIns="0" rtlCol="0" anchor="ctr">
            <a:noAutofit/>
          </a:bodyP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r>
              <a:rPr lang="en-GB" sz="1600" dirty="0"/>
              <a:t>Specific </a:t>
            </a:r>
            <a:r>
              <a:rPr lang="en-GB" sz="1600" b="1" dirty="0"/>
              <a:t>community of practice </a:t>
            </a:r>
            <a:r>
              <a:rPr lang="en-GB" sz="1600" dirty="0"/>
              <a:t>for clinical engineering and medical physics</a:t>
            </a:r>
          </a:p>
        </p:txBody>
      </p:sp>
      <p:sp>
        <p:nvSpPr>
          <p:cNvPr id="112" name="TextBox 32">
            <a:extLst>
              <a:ext uri="{FF2B5EF4-FFF2-40B4-BE49-F238E27FC236}">
                <a16:creationId xmlns:a16="http://schemas.microsoft.com/office/drawing/2014/main" id="{FC66D89D-365C-8F48-54E0-BC8692A9A768}"/>
              </a:ext>
            </a:extLst>
          </p:cNvPr>
          <p:cNvSpPr txBox="1">
            <a:spLocks/>
          </p:cNvSpPr>
          <p:nvPr/>
        </p:nvSpPr>
        <p:spPr>
          <a:xfrm>
            <a:off x="6940999" y="4670329"/>
            <a:ext cx="4340214" cy="576000"/>
          </a:xfrm>
          <a:prstGeom prst="rect">
            <a:avLst/>
          </a:prstGeom>
        </p:spPr>
        <p:txBody>
          <a:bodyPr vert="horz" lIns="0" tIns="0" rIns="0" bIns="0" rtlCol="0" anchor="ctr">
            <a:noAutofit/>
          </a:bodyP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r>
              <a:rPr lang="en-GB" sz="1600" dirty="0"/>
              <a:t>Further </a:t>
            </a:r>
            <a:r>
              <a:rPr lang="en-GB" sz="1600" b="1" dirty="0"/>
              <a:t>support for clinical entrepreneurs </a:t>
            </a:r>
            <a:r>
              <a:rPr lang="en-GB" sz="1600" dirty="0"/>
              <a:t>and new and innovative ways of working</a:t>
            </a:r>
          </a:p>
        </p:txBody>
      </p:sp>
      <p:grpSp>
        <p:nvGrpSpPr>
          <p:cNvPr id="8" name="Group 7">
            <a:extLst>
              <a:ext uri="{FF2B5EF4-FFF2-40B4-BE49-F238E27FC236}">
                <a16:creationId xmlns:a16="http://schemas.microsoft.com/office/drawing/2014/main" id="{82EE2ABD-1CAC-C1DD-13AC-F7EC11E558B5}"/>
              </a:ext>
            </a:extLst>
          </p:cNvPr>
          <p:cNvGrpSpPr/>
          <p:nvPr/>
        </p:nvGrpSpPr>
        <p:grpSpPr>
          <a:xfrm>
            <a:off x="6163300" y="2919729"/>
            <a:ext cx="557375" cy="557376"/>
            <a:chOff x="6135383" y="2406729"/>
            <a:chExt cx="1130359" cy="1130359"/>
          </a:xfrm>
        </p:grpSpPr>
        <p:grpSp>
          <p:nvGrpSpPr>
            <p:cNvPr id="107" name="Group 106">
              <a:extLst>
                <a:ext uri="{FF2B5EF4-FFF2-40B4-BE49-F238E27FC236}">
                  <a16:creationId xmlns:a16="http://schemas.microsoft.com/office/drawing/2014/main" id="{C95D04A3-6C94-7125-319D-875C3E09DBE7}"/>
                </a:ext>
              </a:extLst>
            </p:cNvPr>
            <p:cNvGrpSpPr/>
            <p:nvPr/>
          </p:nvGrpSpPr>
          <p:grpSpPr>
            <a:xfrm>
              <a:off x="6135383" y="2406729"/>
              <a:ext cx="1130359" cy="1130359"/>
              <a:chOff x="3481955" y="2326740"/>
              <a:chExt cx="1130392" cy="1130392"/>
            </a:xfrm>
          </p:grpSpPr>
          <p:grpSp>
            <p:nvGrpSpPr>
              <p:cNvPr id="126" name="Graphic 2">
                <a:extLst>
                  <a:ext uri="{FF2B5EF4-FFF2-40B4-BE49-F238E27FC236}">
                    <a16:creationId xmlns:a16="http://schemas.microsoft.com/office/drawing/2014/main" id="{5D1211E5-CAC8-316B-FC0F-7433D566DE9B}"/>
                  </a:ext>
                </a:extLst>
              </p:cNvPr>
              <p:cNvGrpSpPr/>
              <p:nvPr/>
            </p:nvGrpSpPr>
            <p:grpSpPr>
              <a:xfrm>
                <a:off x="3867482" y="2542847"/>
                <a:ext cx="499153" cy="689284"/>
                <a:chOff x="3867938" y="2543456"/>
                <a:chExt cx="499153" cy="689284"/>
              </a:xfrm>
              <a:solidFill>
                <a:srgbClr val="F1F1F1"/>
              </a:solidFill>
            </p:grpSpPr>
            <p:sp>
              <p:nvSpPr>
                <p:cNvPr id="127" name="Free-form: Shape 126">
                  <a:extLst>
                    <a:ext uri="{FF2B5EF4-FFF2-40B4-BE49-F238E27FC236}">
                      <a16:creationId xmlns:a16="http://schemas.microsoft.com/office/drawing/2014/main" id="{78984AAF-F77A-5B5C-8902-7CCFF8B68CC5}"/>
                    </a:ext>
                  </a:extLst>
                </p:cNvPr>
                <p:cNvSpPr/>
                <p:nvPr/>
              </p:nvSpPr>
              <p:spPr>
                <a:xfrm>
                  <a:off x="3912673" y="2748877"/>
                  <a:ext cx="219885" cy="388867"/>
                </a:xfrm>
                <a:custGeom>
                  <a:avLst/>
                  <a:gdLst>
                    <a:gd name="connsiteX0" fmla="*/ 208632 w 219885"/>
                    <a:gd name="connsiteY0" fmla="*/ 388867 h 388867"/>
                    <a:gd name="connsiteX1" fmla="*/ 11156 w 219885"/>
                    <a:gd name="connsiteY1" fmla="*/ 388867 h 388867"/>
                    <a:gd name="connsiteX2" fmla="*/ 2991 w 219885"/>
                    <a:gd name="connsiteY2" fmla="*/ 385321 h 388867"/>
                    <a:gd name="connsiteX3" fmla="*/ 30 w 219885"/>
                    <a:gd name="connsiteY3" fmla="*/ 376895 h 388867"/>
                    <a:gd name="connsiteX4" fmla="*/ 26122 w 219885"/>
                    <a:gd name="connsiteY4" fmla="*/ 10378 h 388867"/>
                    <a:gd name="connsiteX5" fmla="*/ 37280 w 219885"/>
                    <a:gd name="connsiteY5" fmla="*/ 0 h 388867"/>
                    <a:gd name="connsiteX6" fmla="*/ 182605 w 219885"/>
                    <a:gd name="connsiteY6" fmla="*/ 0 h 388867"/>
                    <a:gd name="connsiteX7" fmla="*/ 193764 w 219885"/>
                    <a:gd name="connsiteY7" fmla="*/ 10378 h 388867"/>
                    <a:gd name="connsiteX8" fmla="*/ 219856 w 219885"/>
                    <a:gd name="connsiteY8" fmla="*/ 376895 h 388867"/>
                    <a:gd name="connsiteX9" fmla="*/ 216895 w 219885"/>
                    <a:gd name="connsiteY9" fmla="*/ 385321 h 388867"/>
                    <a:gd name="connsiteX10" fmla="*/ 208730 w 219885"/>
                    <a:gd name="connsiteY10" fmla="*/ 388867 h 388867"/>
                    <a:gd name="connsiteX11" fmla="*/ 23129 w 219885"/>
                    <a:gd name="connsiteY11" fmla="*/ 366517 h 388867"/>
                    <a:gd name="connsiteX12" fmla="*/ 196627 w 219885"/>
                    <a:gd name="connsiteY12" fmla="*/ 366517 h 388867"/>
                    <a:gd name="connsiteX13" fmla="*/ 172130 w 219885"/>
                    <a:gd name="connsiteY13" fmla="*/ 22383 h 388867"/>
                    <a:gd name="connsiteX14" fmla="*/ 47626 w 219885"/>
                    <a:gd name="connsiteY14" fmla="*/ 22383 h 388867"/>
                    <a:gd name="connsiteX15" fmla="*/ 23129 w 219885"/>
                    <a:gd name="connsiteY15" fmla="*/ 366517 h 38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885" h="388867">
                      <a:moveTo>
                        <a:pt x="208632" y="388867"/>
                      </a:moveTo>
                      <a:lnTo>
                        <a:pt x="11156" y="388867"/>
                      </a:lnTo>
                      <a:cubicBezTo>
                        <a:pt x="8066" y="388867"/>
                        <a:pt x="5073" y="387566"/>
                        <a:pt x="2991" y="385321"/>
                      </a:cubicBezTo>
                      <a:cubicBezTo>
                        <a:pt x="876" y="383044"/>
                        <a:pt x="-198" y="380018"/>
                        <a:pt x="30" y="376895"/>
                      </a:cubicBezTo>
                      <a:lnTo>
                        <a:pt x="26122" y="10378"/>
                      </a:lnTo>
                      <a:cubicBezTo>
                        <a:pt x="26545" y="4522"/>
                        <a:pt x="31392" y="0"/>
                        <a:pt x="37280" y="0"/>
                      </a:cubicBezTo>
                      <a:lnTo>
                        <a:pt x="182605" y="0"/>
                      </a:lnTo>
                      <a:cubicBezTo>
                        <a:pt x="188461" y="0"/>
                        <a:pt x="193341" y="4522"/>
                        <a:pt x="193764" y="10378"/>
                      </a:cubicBezTo>
                      <a:lnTo>
                        <a:pt x="219856" y="376895"/>
                      </a:lnTo>
                      <a:cubicBezTo>
                        <a:pt x="220084" y="379986"/>
                        <a:pt x="219010" y="383044"/>
                        <a:pt x="216895" y="385321"/>
                      </a:cubicBezTo>
                      <a:cubicBezTo>
                        <a:pt x="214781" y="387598"/>
                        <a:pt x="211820" y="388867"/>
                        <a:pt x="208730" y="388867"/>
                      </a:cubicBezTo>
                      <a:close/>
                      <a:moveTo>
                        <a:pt x="23129" y="366517"/>
                      </a:moveTo>
                      <a:lnTo>
                        <a:pt x="196627" y="366517"/>
                      </a:lnTo>
                      <a:lnTo>
                        <a:pt x="172130" y="22383"/>
                      </a:lnTo>
                      <a:lnTo>
                        <a:pt x="47626" y="22383"/>
                      </a:lnTo>
                      <a:lnTo>
                        <a:pt x="23129" y="366517"/>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28" name="Free-form: Shape 127">
                  <a:extLst>
                    <a:ext uri="{FF2B5EF4-FFF2-40B4-BE49-F238E27FC236}">
                      <a16:creationId xmlns:a16="http://schemas.microsoft.com/office/drawing/2014/main" id="{035B3FD1-AC4E-4E42-5A71-C75AEB1AD317}"/>
                    </a:ext>
                  </a:extLst>
                </p:cNvPr>
                <p:cNvSpPr/>
                <p:nvPr/>
              </p:nvSpPr>
              <p:spPr>
                <a:xfrm>
                  <a:off x="3867938" y="3161461"/>
                  <a:ext cx="309291" cy="71279"/>
                </a:xfrm>
                <a:custGeom>
                  <a:avLst/>
                  <a:gdLst>
                    <a:gd name="connsiteX0" fmla="*/ 298100 w 309291"/>
                    <a:gd name="connsiteY0" fmla="*/ 71280 h 71279"/>
                    <a:gd name="connsiteX1" fmla="*/ 11191 w 309291"/>
                    <a:gd name="connsiteY1" fmla="*/ 71280 h 71279"/>
                    <a:gd name="connsiteX2" fmla="*/ 0 w 309291"/>
                    <a:gd name="connsiteY2" fmla="*/ 60088 h 71279"/>
                    <a:gd name="connsiteX3" fmla="*/ 0 w 309291"/>
                    <a:gd name="connsiteY3" fmla="*/ 11191 h 71279"/>
                    <a:gd name="connsiteX4" fmla="*/ 11191 w 309291"/>
                    <a:gd name="connsiteY4" fmla="*/ 0 h 71279"/>
                    <a:gd name="connsiteX5" fmla="*/ 298100 w 309291"/>
                    <a:gd name="connsiteY5" fmla="*/ 0 h 71279"/>
                    <a:gd name="connsiteX6" fmla="*/ 309291 w 309291"/>
                    <a:gd name="connsiteY6" fmla="*/ 11191 h 71279"/>
                    <a:gd name="connsiteX7" fmla="*/ 309291 w 309291"/>
                    <a:gd name="connsiteY7" fmla="*/ 60088 h 71279"/>
                    <a:gd name="connsiteX8" fmla="*/ 298100 w 309291"/>
                    <a:gd name="connsiteY8" fmla="*/ 71280 h 71279"/>
                    <a:gd name="connsiteX9" fmla="*/ 22350 w 309291"/>
                    <a:gd name="connsiteY9" fmla="*/ 48930 h 71279"/>
                    <a:gd name="connsiteX10" fmla="*/ 286908 w 309291"/>
                    <a:gd name="connsiteY10" fmla="*/ 48930 h 71279"/>
                    <a:gd name="connsiteX11" fmla="*/ 286908 w 309291"/>
                    <a:gd name="connsiteY11" fmla="*/ 22383 h 71279"/>
                    <a:gd name="connsiteX12" fmla="*/ 22350 w 309291"/>
                    <a:gd name="connsiteY12" fmla="*/ 22383 h 71279"/>
                    <a:gd name="connsiteX13" fmla="*/ 22350 w 309291"/>
                    <a:gd name="connsiteY13" fmla="*/ 48930 h 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291" h="71279">
                      <a:moveTo>
                        <a:pt x="298100" y="71280"/>
                      </a:moveTo>
                      <a:lnTo>
                        <a:pt x="11191" y="71280"/>
                      </a:lnTo>
                      <a:cubicBezTo>
                        <a:pt x="5010" y="71280"/>
                        <a:pt x="0" y="66270"/>
                        <a:pt x="0" y="60088"/>
                      </a:cubicBezTo>
                      <a:lnTo>
                        <a:pt x="0" y="11191"/>
                      </a:lnTo>
                      <a:cubicBezTo>
                        <a:pt x="0" y="5010"/>
                        <a:pt x="5010" y="0"/>
                        <a:pt x="11191" y="0"/>
                      </a:cubicBezTo>
                      <a:lnTo>
                        <a:pt x="298100" y="0"/>
                      </a:lnTo>
                      <a:cubicBezTo>
                        <a:pt x="304281" y="0"/>
                        <a:pt x="309291" y="5010"/>
                        <a:pt x="309291" y="11191"/>
                      </a:cubicBezTo>
                      <a:lnTo>
                        <a:pt x="309291" y="60088"/>
                      </a:lnTo>
                      <a:cubicBezTo>
                        <a:pt x="309291" y="66270"/>
                        <a:pt x="304281" y="71280"/>
                        <a:pt x="298100" y="71280"/>
                      </a:cubicBezTo>
                      <a:close/>
                      <a:moveTo>
                        <a:pt x="22350" y="48930"/>
                      </a:moveTo>
                      <a:lnTo>
                        <a:pt x="286908" y="48930"/>
                      </a:lnTo>
                      <a:lnTo>
                        <a:pt x="286908" y="22383"/>
                      </a:lnTo>
                      <a:lnTo>
                        <a:pt x="22350" y="22383"/>
                      </a:lnTo>
                      <a:lnTo>
                        <a:pt x="22350" y="48930"/>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29" name="Free-form: Shape 128">
                  <a:extLst>
                    <a:ext uri="{FF2B5EF4-FFF2-40B4-BE49-F238E27FC236}">
                      <a16:creationId xmlns:a16="http://schemas.microsoft.com/office/drawing/2014/main" id="{92BA0753-8E5D-A319-58AD-1CB10F8E2EB4}"/>
                    </a:ext>
                  </a:extLst>
                </p:cNvPr>
                <p:cNvSpPr/>
                <p:nvPr/>
              </p:nvSpPr>
              <p:spPr>
                <a:xfrm>
                  <a:off x="3887718" y="2543456"/>
                  <a:ext cx="269666" cy="138956"/>
                </a:xfrm>
                <a:custGeom>
                  <a:avLst/>
                  <a:gdLst>
                    <a:gd name="connsiteX0" fmla="*/ 53972 w 269666"/>
                    <a:gd name="connsiteY0" fmla="*/ 138957 h 138956"/>
                    <a:gd name="connsiteX1" fmla="*/ 45416 w 269666"/>
                    <a:gd name="connsiteY1" fmla="*/ 134793 h 138956"/>
                    <a:gd name="connsiteX2" fmla="*/ 12655 w 269666"/>
                    <a:gd name="connsiteY2" fmla="*/ 93931 h 138956"/>
                    <a:gd name="connsiteX3" fmla="*/ 0 w 269666"/>
                    <a:gd name="connsiteY3" fmla="*/ 57722 h 138956"/>
                    <a:gd name="connsiteX4" fmla="*/ 0 w 269666"/>
                    <a:gd name="connsiteY4" fmla="*/ 12826 h 138956"/>
                    <a:gd name="connsiteX5" fmla="*/ 10768 w 269666"/>
                    <a:gd name="connsiteY5" fmla="*/ 1668 h 138956"/>
                    <a:gd name="connsiteX6" fmla="*/ 53712 w 269666"/>
                    <a:gd name="connsiteY6" fmla="*/ 41 h 138956"/>
                    <a:gd name="connsiteX7" fmla="*/ 61878 w 269666"/>
                    <a:gd name="connsiteY7" fmla="*/ 3164 h 138956"/>
                    <a:gd name="connsiteX8" fmla="*/ 65294 w 269666"/>
                    <a:gd name="connsiteY8" fmla="*/ 11232 h 138956"/>
                    <a:gd name="connsiteX9" fmla="*/ 65294 w 269666"/>
                    <a:gd name="connsiteY9" fmla="*/ 48645 h 138956"/>
                    <a:gd name="connsiteX10" fmla="*/ 89466 w 269666"/>
                    <a:gd name="connsiteY10" fmla="*/ 48645 h 138956"/>
                    <a:gd name="connsiteX11" fmla="*/ 89466 w 269666"/>
                    <a:gd name="connsiteY11" fmla="*/ 11232 h 138956"/>
                    <a:gd name="connsiteX12" fmla="*/ 100657 w 269666"/>
                    <a:gd name="connsiteY12" fmla="*/ 41 h 138956"/>
                    <a:gd name="connsiteX13" fmla="*/ 169009 w 269666"/>
                    <a:gd name="connsiteY13" fmla="*/ 41 h 138956"/>
                    <a:gd name="connsiteX14" fmla="*/ 180200 w 269666"/>
                    <a:gd name="connsiteY14" fmla="*/ 11232 h 138956"/>
                    <a:gd name="connsiteX15" fmla="*/ 180200 w 269666"/>
                    <a:gd name="connsiteY15" fmla="*/ 48645 h 138956"/>
                    <a:gd name="connsiteX16" fmla="*/ 204373 w 269666"/>
                    <a:gd name="connsiteY16" fmla="*/ 48645 h 138956"/>
                    <a:gd name="connsiteX17" fmla="*/ 204373 w 269666"/>
                    <a:gd name="connsiteY17" fmla="*/ 11232 h 138956"/>
                    <a:gd name="connsiteX18" fmla="*/ 207788 w 269666"/>
                    <a:gd name="connsiteY18" fmla="*/ 3164 h 138956"/>
                    <a:gd name="connsiteX19" fmla="*/ 215954 w 269666"/>
                    <a:gd name="connsiteY19" fmla="*/ 41 h 138956"/>
                    <a:gd name="connsiteX20" fmla="*/ 258898 w 269666"/>
                    <a:gd name="connsiteY20" fmla="*/ 1668 h 138956"/>
                    <a:gd name="connsiteX21" fmla="*/ 269666 w 269666"/>
                    <a:gd name="connsiteY21" fmla="*/ 12826 h 138956"/>
                    <a:gd name="connsiteX22" fmla="*/ 269666 w 269666"/>
                    <a:gd name="connsiteY22" fmla="*/ 57722 h 138956"/>
                    <a:gd name="connsiteX23" fmla="*/ 257011 w 269666"/>
                    <a:gd name="connsiteY23" fmla="*/ 93931 h 138956"/>
                    <a:gd name="connsiteX24" fmla="*/ 224250 w 269666"/>
                    <a:gd name="connsiteY24" fmla="*/ 134793 h 138956"/>
                    <a:gd name="connsiteX25" fmla="*/ 215694 w 269666"/>
                    <a:gd name="connsiteY25" fmla="*/ 138957 h 138956"/>
                    <a:gd name="connsiteX26" fmla="*/ 53940 w 269666"/>
                    <a:gd name="connsiteY26" fmla="*/ 138957 h 138956"/>
                    <a:gd name="connsiteX27" fmla="*/ 210131 w 269666"/>
                    <a:gd name="connsiteY27" fmla="*/ 116672 h 138956"/>
                    <a:gd name="connsiteX28" fmla="*/ 239606 w 269666"/>
                    <a:gd name="connsiteY28" fmla="*/ 79942 h 138956"/>
                    <a:gd name="connsiteX29" fmla="*/ 247349 w 269666"/>
                    <a:gd name="connsiteY29" fmla="*/ 57722 h 138956"/>
                    <a:gd name="connsiteX30" fmla="*/ 247349 w 269666"/>
                    <a:gd name="connsiteY30" fmla="*/ 23595 h 138956"/>
                    <a:gd name="connsiteX31" fmla="*/ 226755 w 269666"/>
                    <a:gd name="connsiteY31" fmla="*/ 22814 h 138956"/>
                    <a:gd name="connsiteX32" fmla="*/ 226755 w 269666"/>
                    <a:gd name="connsiteY32" fmla="*/ 59804 h 138956"/>
                    <a:gd name="connsiteX33" fmla="*/ 215564 w 269666"/>
                    <a:gd name="connsiteY33" fmla="*/ 70995 h 138956"/>
                    <a:gd name="connsiteX34" fmla="*/ 169041 w 269666"/>
                    <a:gd name="connsiteY34" fmla="*/ 70995 h 138956"/>
                    <a:gd name="connsiteX35" fmla="*/ 157850 w 269666"/>
                    <a:gd name="connsiteY35" fmla="*/ 59804 h 138956"/>
                    <a:gd name="connsiteX36" fmla="*/ 157850 w 269666"/>
                    <a:gd name="connsiteY36" fmla="*/ 22391 h 138956"/>
                    <a:gd name="connsiteX37" fmla="*/ 111849 w 269666"/>
                    <a:gd name="connsiteY37" fmla="*/ 22391 h 138956"/>
                    <a:gd name="connsiteX38" fmla="*/ 111849 w 269666"/>
                    <a:gd name="connsiteY38" fmla="*/ 59804 h 138956"/>
                    <a:gd name="connsiteX39" fmla="*/ 100657 w 269666"/>
                    <a:gd name="connsiteY39" fmla="*/ 70995 h 138956"/>
                    <a:gd name="connsiteX40" fmla="*/ 54135 w 269666"/>
                    <a:gd name="connsiteY40" fmla="*/ 70995 h 138956"/>
                    <a:gd name="connsiteX41" fmla="*/ 42944 w 269666"/>
                    <a:gd name="connsiteY41" fmla="*/ 59804 h 138956"/>
                    <a:gd name="connsiteX42" fmla="*/ 42944 w 269666"/>
                    <a:gd name="connsiteY42" fmla="*/ 22814 h 138956"/>
                    <a:gd name="connsiteX43" fmla="*/ 22350 w 269666"/>
                    <a:gd name="connsiteY43" fmla="*/ 23595 h 138956"/>
                    <a:gd name="connsiteX44" fmla="*/ 22350 w 269666"/>
                    <a:gd name="connsiteY44" fmla="*/ 57722 h 138956"/>
                    <a:gd name="connsiteX45" fmla="*/ 30093 w 269666"/>
                    <a:gd name="connsiteY45" fmla="*/ 79942 h 138956"/>
                    <a:gd name="connsiteX46" fmla="*/ 59568 w 269666"/>
                    <a:gd name="connsiteY46" fmla="*/ 116672 h 138956"/>
                    <a:gd name="connsiteX47" fmla="*/ 210163 w 269666"/>
                    <a:gd name="connsiteY47" fmla="*/ 116672 h 1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9666" h="138956">
                      <a:moveTo>
                        <a:pt x="53972" y="138957"/>
                      </a:moveTo>
                      <a:cubicBezTo>
                        <a:pt x="50654" y="138892"/>
                        <a:pt x="47498" y="137363"/>
                        <a:pt x="45416" y="134793"/>
                      </a:cubicBezTo>
                      <a:lnTo>
                        <a:pt x="12655" y="93931"/>
                      </a:lnTo>
                      <a:cubicBezTo>
                        <a:pt x="4490" y="83748"/>
                        <a:pt x="0" y="70898"/>
                        <a:pt x="0" y="57722"/>
                      </a:cubicBezTo>
                      <a:lnTo>
                        <a:pt x="0" y="12826"/>
                      </a:lnTo>
                      <a:cubicBezTo>
                        <a:pt x="0" y="6808"/>
                        <a:pt x="4750" y="1895"/>
                        <a:pt x="10768" y="1668"/>
                      </a:cubicBezTo>
                      <a:lnTo>
                        <a:pt x="53712" y="41"/>
                      </a:lnTo>
                      <a:cubicBezTo>
                        <a:pt x="56575" y="-252"/>
                        <a:pt x="59698" y="1049"/>
                        <a:pt x="61878" y="3164"/>
                      </a:cubicBezTo>
                      <a:cubicBezTo>
                        <a:pt x="64058" y="5279"/>
                        <a:pt x="65294" y="8174"/>
                        <a:pt x="65294" y="11232"/>
                      </a:cubicBezTo>
                      <a:lnTo>
                        <a:pt x="65294" y="48645"/>
                      </a:lnTo>
                      <a:lnTo>
                        <a:pt x="89466" y="48645"/>
                      </a:lnTo>
                      <a:lnTo>
                        <a:pt x="89466" y="11232"/>
                      </a:lnTo>
                      <a:cubicBezTo>
                        <a:pt x="89466" y="5051"/>
                        <a:pt x="94476" y="41"/>
                        <a:pt x="100657" y="41"/>
                      </a:cubicBezTo>
                      <a:lnTo>
                        <a:pt x="169009" y="41"/>
                      </a:lnTo>
                      <a:cubicBezTo>
                        <a:pt x="175190" y="41"/>
                        <a:pt x="180200" y="5051"/>
                        <a:pt x="180200" y="11232"/>
                      </a:cubicBezTo>
                      <a:lnTo>
                        <a:pt x="180200" y="48645"/>
                      </a:lnTo>
                      <a:lnTo>
                        <a:pt x="204373" y="48645"/>
                      </a:lnTo>
                      <a:lnTo>
                        <a:pt x="204373" y="11232"/>
                      </a:lnTo>
                      <a:cubicBezTo>
                        <a:pt x="204373" y="8207"/>
                        <a:pt x="205609" y="5279"/>
                        <a:pt x="207788" y="3164"/>
                      </a:cubicBezTo>
                      <a:cubicBezTo>
                        <a:pt x="209968" y="1049"/>
                        <a:pt x="212831" y="-252"/>
                        <a:pt x="215954" y="41"/>
                      </a:cubicBezTo>
                      <a:lnTo>
                        <a:pt x="258898" y="1668"/>
                      </a:lnTo>
                      <a:cubicBezTo>
                        <a:pt x="264916" y="1895"/>
                        <a:pt x="269666" y="6840"/>
                        <a:pt x="269666" y="12826"/>
                      </a:cubicBezTo>
                      <a:lnTo>
                        <a:pt x="269666" y="57722"/>
                      </a:lnTo>
                      <a:cubicBezTo>
                        <a:pt x="269666" y="70898"/>
                        <a:pt x="265177" y="83781"/>
                        <a:pt x="257011" y="93931"/>
                      </a:cubicBezTo>
                      <a:lnTo>
                        <a:pt x="224250" y="134793"/>
                      </a:lnTo>
                      <a:cubicBezTo>
                        <a:pt x="222168" y="137395"/>
                        <a:pt x="219012" y="138924"/>
                        <a:pt x="215694" y="138957"/>
                      </a:cubicBezTo>
                      <a:lnTo>
                        <a:pt x="53940" y="138957"/>
                      </a:lnTo>
                      <a:close/>
                      <a:moveTo>
                        <a:pt x="210131" y="116672"/>
                      </a:moveTo>
                      <a:lnTo>
                        <a:pt x="239606" y="79942"/>
                      </a:lnTo>
                      <a:cubicBezTo>
                        <a:pt x="244583" y="73728"/>
                        <a:pt x="247349" y="65823"/>
                        <a:pt x="247349" y="57722"/>
                      </a:cubicBezTo>
                      <a:lnTo>
                        <a:pt x="247349" y="23595"/>
                      </a:lnTo>
                      <a:lnTo>
                        <a:pt x="226755" y="22814"/>
                      </a:lnTo>
                      <a:lnTo>
                        <a:pt x="226755" y="59804"/>
                      </a:lnTo>
                      <a:cubicBezTo>
                        <a:pt x="226755" y="65985"/>
                        <a:pt x="221745" y="70995"/>
                        <a:pt x="215564" y="70995"/>
                      </a:cubicBezTo>
                      <a:lnTo>
                        <a:pt x="169041" y="70995"/>
                      </a:lnTo>
                      <a:cubicBezTo>
                        <a:pt x="162860" y="70995"/>
                        <a:pt x="157850" y="65985"/>
                        <a:pt x="157850" y="59804"/>
                      </a:cubicBezTo>
                      <a:lnTo>
                        <a:pt x="157850" y="22391"/>
                      </a:lnTo>
                      <a:lnTo>
                        <a:pt x="111849" y="22391"/>
                      </a:lnTo>
                      <a:lnTo>
                        <a:pt x="111849" y="59804"/>
                      </a:lnTo>
                      <a:cubicBezTo>
                        <a:pt x="111849" y="65985"/>
                        <a:pt x="106838" y="70995"/>
                        <a:pt x="100657" y="70995"/>
                      </a:cubicBezTo>
                      <a:lnTo>
                        <a:pt x="54135" y="70995"/>
                      </a:lnTo>
                      <a:cubicBezTo>
                        <a:pt x="47954" y="70995"/>
                        <a:pt x="42944" y="65985"/>
                        <a:pt x="42944" y="59804"/>
                      </a:cubicBezTo>
                      <a:lnTo>
                        <a:pt x="42944" y="22814"/>
                      </a:lnTo>
                      <a:lnTo>
                        <a:pt x="22350" y="23595"/>
                      </a:lnTo>
                      <a:lnTo>
                        <a:pt x="22350" y="57722"/>
                      </a:lnTo>
                      <a:cubicBezTo>
                        <a:pt x="22350" y="65823"/>
                        <a:pt x="25116" y="73728"/>
                        <a:pt x="30093" y="79942"/>
                      </a:cubicBezTo>
                      <a:lnTo>
                        <a:pt x="59568" y="116672"/>
                      </a:lnTo>
                      <a:lnTo>
                        <a:pt x="210163" y="116672"/>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30" name="Free-form: Shape 129">
                  <a:extLst>
                    <a:ext uri="{FF2B5EF4-FFF2-40B4-BE49-F238E27FC236}">
                      <a16:creationId xmlns:a16="http://schemas.microsoft.com/office/drawing/2014/main" id="{E0C2ADE8-493D-8527-5FB3-CEEC59ADFF24}"/>
                    </a:ext>
                  </a:extLst>
                </p:cNvPr>
                <p:cNvSpPr/>
                <p:nvPr/>
              </p:nvSpPr>
              <p:spPr>
                <a:xfrm>
                  <a:off x="3908864" y="2707333"/>
                  <a:ext cx="227438" cy="22382"/>
                </a:xfrm>
                <a:custGeom>
                  <a:avLst/>
                  <a:gdLst>
                    <a:gd name="connsiteX0" fmla="*/ 216247 w 227438"/>
                    <a:gd name="connsiteY0" fmla="*/ 22383 h 22382"/>
                    <a:gd name="connsiteX1" fmla="*/ 11191 w 227438"/>
                    <a:gd name="connsiteY1" fmla="*/ 22383 h 22382"/>
                    <a:gd name="connsiteX2" fmla="*/ 0 w 227438"/>
                    <a:gd name="connsiteY2" fmla="*/ 11191 h 22382"/>
                    <a:gd name="connsiteX3" fmla="*/ 11191 w 227438"/>
                    <a:gd name="connsiteY3" fmla="*/ 0 h 22382"/>
                    <a:gd name="connsiteX4" fmla="*/ 216247 w 227438"/>
                    <a:gd name="connsiteY4" fmla="*/ 0 h 22382"/>
                    <a:gd name="connsiteX5" fmla="*/ 227438 w 227438"/>
                    <a:gd name="connsiteY5" fmla="*/ 11191 h 22382"/>
                    <a:gd name="connsiteX6" fmla="*/ 216247 w 227438"/>
                    <a:gd name="connsiteY6" fmla="*/ 22383 h 2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438" h="22382">
                      <a:moveTo>
                        <a:pt x="216247" y="22383"/>
                      </a:moveTo>
                      <a:lnTo>
                        <a:pt x="11191" y="22383"/>
                      </a:lnTo>
                      <a:cubicBezTo>
                        <a:pt x="5010" y="22383"/>
                        <a:pt x="0" y="17373"/>
                        <a:pt x="0" y="11191"/>
                      </a:cubicBezTo>
                      <a:cubicBezTo>
                        <a:pt x="0" y="5010"/>
                        <a:pt x="5010" y="0"/>
                        <a:pt x="11191" y="0"/>
                      </a:cubicBezTo>
                      <a:lnTo>
                        <a:pt x="216247" y="0"/>
                      </a:lnTo>
                      <a:cubicBezTo>
                        <a:pt x="222428" y="0"/>
                        <a:pt x="227438" y="5010"/>
                        <a:pt x="227438" y="11191"/>
                      </a:cubicBezTo>
                      <a:cubicBezTo>
                        <a:pt x="227438" y="17373"/>
                        <a:pt x="222428" y="22383"/>
                        <a:pt x="216247" y="22383"/>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31" name="Free-form: Shape 130">
                  <a:extLst>
                    <a:ext uri="{FF2B5EF4-FFF2-40B4-BE49-F238E27FC236}">
                      <a16:creationId xmlns:a16="http://schemas.microsoft.com/office/drawing/2014/main" id="{9D06E081-A5AB-9097-E860-D250712117D1}"/>
                    </a:ext>
                  </a:extLst>
                </p:cNvPr>
                <p:cNvSpPr/>
                <p:nvPr/>
              </p:nvSpPr>
              <p:spPr>
                <a:xfrm>
                  <a:off x="4183378" y="2974917"/>
                  <a:ext cx="150888" cy="148350"/>
                </a:xfrm>
                <a:custGeom>
                  <a:avLst/>
                  <a:gdLst>
                    <a:gd name="connsiteX0" fmla="*/ 11192 w 150888"/>
                    <a:gd name="connsiteY0" fmla="*/ 148351 h 148350"/>
                    <a:gd name="connsiteX1" fmla="*/ 0 w 150888"/>
                    <a:gd name="connsiteY1" fmla="*/ 137159 h 148350"/>
                    <a:gd name="connsiteX2" fmla="*/ 0 w 150888"/>
                    <a:gd name="connsiteY2" fmla="*/ 11191 h 148350"/>
                    <a:gd name="connsiteX3" fmla="*/ 11192 w 150888"/>
                    <a:gd name="connsiteY3" fmla="*/ 0 h 148350"/>
                    <a:gd name="connsiteX4" fmla="*/ 139697 w 150888"/>
                    <a:gd name="connsiteY4" fmla="*/ 0 h 148350"/>
                    <a:gd name="connsiteX5" fmla="*/ 150888 w 150888"/>
                    <a:gd name="connsiteY5" fmla="*/ 11191 h 148350"/>
                    <a:gd name="connsiteX6" fmla="*/ 38909 w 150888"/>
                    <a:gd name="connsiteY6" fmla="*/ 148090 h 148350"/>
                    <a:gd name="connsiteX7" fmla="*/ 11224 w 150888"/>
                    <a:gd name="connsiteY7" fmla="*/ 148318 h 148350"/>
                    <a:gd name="connsiteX8" fmla="*/ 22383 w 150888"/>
                    <a:gd name="connsiteY8" fmla="*/ 126000 h 148350"/>
                    <a:gd name="connsiteX9" fmla="*/ 36697 w 150888"/>
                    <a:gd name="connsiteY9" fmla="*/ 126000 h 148350"/>
                    <a:gd name="connsiteX10" fmla="*/ 128017 w 150888"/>
                    <a:gd name="connsiteY10" fmla="*/ 22415 h 148350"/>
                    <a:gd name="connsiteX11" fmla="*/ 22415 w 150888"/>
                    <a:gd name="connsiteY11" fmla="*/ 22415 h 148350"/>
                    <a:gd name="connsiteX12" fmla="*/ 22415 w 150888"/>
                    <a:gd name="connsiteY12" fmla="*/ 126000 h 14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888" h="148350">
                      <a:moveTo>
                        <a:pt x="11192" y="148351"/>
                      </a:moveTo>
                      <a:cubicBezTo>
                        <a:pt x="5010" y="148351"/>
                        <a:pt x="0" y="143340"/>
                        <a:pt x="0" y="137159"/>
                      </a:cubicBezTo>
                      <a:lnTo>
                        <a:pt x="0" y="11191"/>
                      </a:lnTo>
                      <a:cubicBezTo>
                        <a:pt x="0" y="5010"/>
                        <a:pt x="5010" y="0"/>
                        <a:pt x="11192" y="0"/>
                      </a:cubicBezTo>
                      <a:lnTo>
                        <a:pt x="139697" y="0"/>
                      </a:lnTo>
                      <a:cubicBezTo>
                        <a:pt x="145878" y="0"/>
                        <a:pt x="150888" y="5010"/>
                        <a:pt x="150888" y="11191"/>
                      </a:cubicBezTo>
                      <a:cubicBezTo>
                        <a:pt x="150888" y="77461"/>
                        <a:pt x="103780" y="135045"/>
                        <a:pt x="38909" y="148090"/>
                      </a:cubicBezTo>
                      <a:lnTo>
                        <a:pt x="11224" y="148318"/>
                      </a:lnTo>
                      <a:close/>
                      <a:moveTo>
                        <a:pt x="22383" y="126000"/>
                      </a:moveTo>
                      <a:lnTo>
                        <a:pt x="36697" y="126000"/>
                      </a:lnTo>
                      <a:cubicBezTo>
                        <a:pt x="85464" y="115980"/>
                        <a:pt x="123137" y="73264"/>
                        <a:pt x="128017" y="22415"/>
                      </a:cubicBezTo>
                      <a:lnTo>
                        <a:pt x="22415" y="22415"/>
                      </a:lnTo>
                      <a:lnTo>
                        <a:pt x="22415" y="126000"/>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32" name="Free-form: Shape 131">
                  <a:extLst>
                    <a:ext uri="{FF2B5EF4-FFF2-40B4-BE49-F238E27FC236}">
                      <a16:creationId xmlns:a16="http://schemas.microsoft.com/office/drawing/2014/main" id="{22B68CA7-CE5D-09C0-6E8D-ED06035D9FCD}"/>
                    </a:ext>
                  </a:extLst>
                </p:cNvPr>
                <p:cNvSpPr/>
                <p:nvPr/>
              </p:nvSpPr>
              <p:spPr>
                <a:xfrm>
                  <a:off x="4216236" y="2812284"/>
                  <a:ext cx="150855" cy="150888"/>
                </a:xfrm>
                <a:custGeom>
                  <a:avLst/>
                  <a:gdLst>
                    <a:gd name="connsiteX0" fmla="*/ 139697 w 150855"/>
                    <a:gd name="connsiteY0" fmla="*/ 150888 h 150888"/>
                    <a:gd name="connsiteX1" fmla="*/ 11192 w 150855"/>
                    <a:gd name="connsiteY1" fmla="*/ 150888 h 150888"/>
                    <a:gd name="connsiteX2" fmla="*/ 0 w 150855"/>
                    <a:gd name="connsiteY2" fmla="*/ 139697 h 150888"/>
                    <a:gd name="connsiteX3" fmla="*/ 0 w 150855"/>
                    <a:gd name="connsiteY3" fmla="*/ 11191 h 150888"/>
                    <a:gd name="connsiteX4" fmla="*/ 11192 w 150855"/>
                    <a:gd name="connsiteY4" fmla="*/ 0 h 150888"/>
                    <a:gd name="connsiteX5" fmla="*/ 150856 w 150855"/>
                    <a:gd name="connsiteY5" fmla="*/ 139664 h 150888"/>
                    <a:gd name="connsiteX6" fmla="*/ 139664 w 150855"/>
                    <a:gd name="connsiteY6" fmla="*/ 150856 h 150888"/>
                    <a:gd name="connsiteX7" fmla="*/ 22383 w 150855"/>
                    <a:gd name="connsiteY7" fmla="*/ 128538 h 150888"/>
                    <a:gd name="connsiteX8" fmla="*/ 127985 w 150855"/>
                    <a:gd name="connsiteY8" fmla="*/ 128538 h 150888"/>
                    <a:gd name="connsiteX9" fmla="*/ 22383 w 150855"/>
                    <a:gd name="connsiteY9" fmla="*/ 22936 h 150888"/>
                    <a:gd name="connsiteX10" fmla="*/ 22383 w 150855"/>
                    <a:gd name="connsiteY10" fmla="*/ 128538 h 15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855" h="150888">
                      <a:moveTo>
                        <a:pt x="139697" y="150888"/>
                      </a:moveTo>
                      <a:lnTo>
                        <a:pt x="11192" y="150888"/>
                      </a:lnTo>
                      <a:cubicBezTo>
                        <a:pt x="5010" y="150888"/>
                        <a:pt x="0" y="145878"/>
                        <a:pt x="0" y="139697"/>
                      </a:cubicBezTo>
                      <a:lnTo>
                        <a:pt x="0" y="11191"/>
                      </a:lnTo>
                      <a:cubicBezTo>
                        <a:pt x="0" y="5010"/>
                        <a:pt x="5010" y="0"/>
                        <a:pt x="11192" y="0"/>
                      </a:cubicBezTo>
                      <a:cubicBezTo>
                        <a:pt x="88197" y="0"/>
                        <a:pt x="150856" y="62659"/>
                        <a:pt x="150856" y="139664"/>
                      </a:cubicBezTo>
                      <a:cubicBezTo>
                        <a:pt x="150856" y="145846"/>
                        <a:pt x="145846" y="150856"/>
                        <a:pt x="139664" y="150856"/>
                      </a:cubicBezTo>
                      <a:close/>
                      <a:moveTo>
                        <a:pt x="22383" y="128538"/>
                      </a:moveTo>
                      <a:lnTo>
                        <a:pt x="127985" y="128538"/>
                      </a:lnTo>
                      <a:cubicBezTo>
                        <a:pt x="122682" y="72744"/>
                        <a:pt x="78144" y="28239"/>
                        <a:pt x="22383" y="22936"/>
                      </a:cubicBezTo>
                      <a:lnTo>
                        <a:pt x="22383" y="128538"/>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33" name="Free-form: Shape 132">
                  <a:extLst>
                    <a:ext uri="{FF2B5EF4-FFF2-40B4-BE49-F238E27FC236}">
                      <a16:creationId xmlns:a16="http://schemas.microsoft.com/office/drawing/2014/main" id="{03C99924-D631-4F49-2CFD-E19F9AA0E45A}"/>
                    </a:ext>
                  </a:extLst>
                </p:cNvPr>
                <p:cNvSpPr/>
                <p:nvPr/>
              </p:nvSpPr>
              <p:spPr>
                <a:xfrm>
                  <a:off x="4096548" y="2846444"/>
                  <a:ext cx="109180" cy="150888"/>
                </a:xfrm>
                <a:custGeom>
                  <a:avLst/>
                  <a:gdLst>
                    <a:gd name="connsiteX0" fmla="*/ 98022 w 109180"/>
                    <a:gd name="connsiteY0" fmla="*/ 150856 h 150888"/>
                    <a:gd name="connsiteX1" fmla="*/ 17925 w 109180"/>
                    <a:gd name="connsiteY1" fmla="*/ 150856 h 150888"/>
                    <a:gd name="connsiteX2" fmla="*/ 6766 w 109180"/>
                    <a:gd name="connsiteY2" fmla="*/ 140478 h 150888"/>
                    <a:gd name="connsiteX3" fmla="*/ 32 w 109180"/>
                    <a:gd name="connsiteY3" fmla="*/ 45969 h 150888"/>
                    <a:gd name="connsiteX4" fmla="*/ 3611 w 109180"/>
                    <a:gd name="connsiteY4" fmla="*/ 36925 h 150888"/>
                    <a:gd name="connsiteX5" fmla="*/ 97989 w 109180"/>
                    <a:gd name="connsiteY5" fmla="*/ 0 h 150888"/>
                    <a:gd name="connsiteX6" fmla="*/ 109180 w 109180"/>
                    <a:gd name="connsiteY6" fmla="*/ 11191 h 150888"/>
                    <a:gd name="connsiteX7" fmla="*/ 109180 w 109180"/>
                    <a:gd name="connsiteY7" fmla="*/ 139697 h 150888"/>
                    <a:gd name="connsiteX8" fmla="*/ 97989 w 109180"/>
                    <a:gd name="connsiteY8" fmla="*/ 150888 h 150888"/>
                    <a:gd name="connsiteX9" fmla="*/ 28336 w 109180"/>
                    <a:gd name="connsiteY9" fmla="*/ 128505 h 150888"/>
                    <a:gd name="connsiteX10" fmla="*/ 86830 w 109180"/>
                    <a:gd name="connsiteY10" fmla="*/ 128505 h 150888"/>
                    <a:gd name="connsiteX11" fmla="*/ 86830 w 109180"/>
                    <a:gd name="connsiteY11" fmla="*/ 22903 h 150888"/>
                    <a:gd name="connsiteX12" fmla="*/ 22740 w 109180"/>
                    <a:gd name="connsiteY12" fmla="*/ 49906 h 150888"/>
                    <a:gd name="connsiteX13" fmla="*/ 28336 w 109180"/>
                    <a:gd name="connsiteY13" fmla="*/ 128505 h 15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80" h="150888">
                      <a:moveTo>
                        <a:pt x="98022" y="150856"/>
                      </a:moveTo>
                      <a:lnTo>
                        <a:pt x="17925" y="150856"/>
                      </a:lnTo>
                      <a:cubicBezTo>
                        <a:pt x="12069" y="150856"/>
                        <a:pt x="7189" y="146334"/>
                        <a:pt x="6766" y="140478"/>
                      </a:cubicBezTo>
                      <a:lnTo>
                        <a:pt x="32" y="45969"/>
                      </a:lnTo>
                      <a:cubicBezTo>
                        <a:pt x="-228" y="42553"/>
                        <a:pt x="1106" y="39235"/>
                        <a:pt x="3611" y="36925"/>
                      </a:cubicBezTo>
                      <a:cubicBezTo>
                        <a:pt x="29539" y="13111"/>
                        <a:pt x="63049" y="0"/>
                        <a:pt x="97989" y="0"/>
                      </a:cubicBezTo>
                      <a:cubicBezTo>
                        <a:pt x="104170" y="0"/>
                        <a:pt x="109180" y="5010"/>
                        <a:pt x="109180" y="11191"/>
                      </a:cubicBezTo>
                      <a:lnTo>
                        <a:pt x="109180" y="139697"/>
                      </a:lnTo>
                      <a:cubicBezTo>
                        <a:pt x="109180" y="145878"/>
                        <a:pt x="104170" y="150888"/>
                        <a:pt x="97989" y="150888"/>
                      </a:cubicBezTo>
                      <a:close/>
                      <a:moveTo>
                        <a:pt x="28336" y="128505"/>
                      </a:moveTo>
                      <a:lnTo>
                        <a:pt x="86830" y="128505"/>
                      </a:lnTo>
                      <a:lnTo>
                        <a:pt x="86830" y="22903"/>
                      </a:lnTo>
                      <a:cubicBezTo>
                        <a:pt x="63309" y="25148"/>
                        <a:pt x="41024" y="34518"/>
                        <a:pt x="22740" y="49906"/>
                      </a:cubicBezTo>
                      <a:lnTo>
                        <a:pt x="28336" y="128505"/>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34" name="Free-form: Shape 133">
                  <a:extLst>
                    <a:ext uri="{FF2B5EF4-FFF2-40B4-BE49-F238E27FC236}">
                      <a16:creationId xmlns:a16="http://schemas.microsoft.com/office/drawing/2014/main" id="{11F5F732-E756-8336-DC7A-5DE2A31EB34D}"/>
                    </a:ext>
                  </a:extLst>
                </p:cNvPr>
                <p:cNvSpPr/>
                <p:nvPr/>
              </p:nvSpPr>
              <p:spPr>
                <a:xfrm>
                  <a:off x="4103316" y="2974949"/>
                  <a:ext cx="127937" cy="150888"/>
                </a:xfrm>
                <a:custGeom>
                  <a:avLst/>
                  <a:gdLst>
                    <a:gd name="connsiteX0" fmla="*/ 91253 w 127937"/>
                    <a:gd name="connsiteY0" fmla="*/ 150856 h 150888"/>
                    <a:gd name="connsiteX1" fmla="*/ 12393 w 127937"/>
                    <a:gd name="connsiteY1" fmla="*/ 126423 h 150888"/>
                    <a:gd name="connsiteX2" fmla="*/ 7578 w 127937"/>
                    <a:gd name="connsiteY2" fmla="*/ 117997 h 150888"/>
                    <a:gd name="connsiteX3" fmla="*/ 30 w 127937"/>
                    <a:gd name="connsiteY3" fmla="*/ 11972 h 150888"/>
                    <a:gd name="connsiteX4" fmla="*/ 2991 w 127937"/>
                    <a:gd name="connsiteY4" fmla="*/ 3546 h 150888"/>
                    <a:gd name="connsiteX5" fmla="*/ 11157 w 127937"/>
                    <a:gd name="connsiteY5" fmla="*/ 0 h 150888"/>
                    <a:gd name="connsiteX6" fmla="*/ 91253 w 127937"/>
                    <a:gd name="connsiteY6" fmla="*/ 0 h 150888"/>
                    <a:gd name="connsiteX7" fmla="*/ 102444 w 127937"/>
                    <a:gd name="connsiteY7" fmla="*/ 11191 h 150888"/>
                    <a:gd name="connsiteX8" fmla="*/ 102444 w 127937"/>
                    <a:gd name="connsiteY8" fmla="*/ 125968 h 150888"/>
                    <a:gd name="connsiteX9" fmla="*/ 116759 w 127937"/>
                    <a:gd name="connsiteY9" fmla="*/ 125968 h 150888"/>
                    <a:gd name="connsiteX10" fmla="*/ 127885 w 127937"/>
                    <a:gd name="connsiteY10" fmla="*/ 136053 h 150888"/>
                    <a:gd name="connsiteX11" fmla="*/ 118971 w 127937"/>
                    <a:gd name="connsiteY11" fmla="*/ 148123 h 150888"/>
                    <a:gd name="connsiteX12" fmla="*/ 91285 w 127937"/>
                    <a:gd name="connsiteY12" fmla="*/ 150888 h 150888"/>
                    <a:gd name="connsiteX13" fmla="*/ 29440 w 127937"/>
                    <a:gd name="connsiteY13" fmla="*/ 110872 h 150888"/>
                    <a:gd name="connsiteX14" fmla="*/ 80061 w 127937"/>
                    <a:gd name="connsiteY14" fmla="*/ 127952 h 150888"/>
                    <a:gd name="connsiteX15" fmla="*/ 80061 w 127937"/>
                    <a:gd name="connsiteY15" fmla="*/ 22350 h 150888"/>
                    <a:gd name="connsiteX16" fmla="*/ 23128 w 127937"/>
                    <a:gd name="connsiteY16" fmla="*/ 22350 h 150888"/>
                    <a:gd name="connsiteX17" fmla="*/ 29440 w 127937"/>
                    <a:gd name="connsiteY17" fmla="*/ 110872 h 15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937" h="150888">
                      <a:moveTo>
                        <a:pt x="91253" y="150856"/>
                      </a:moveTo>
                      <a:cubicBezTo>
                        <a:pt x="62981" y="150856"/>
                        <a:pt x="35686" y="142397"/>
                        <a:pt x="12393" y="126423"/>
                      </a:cubicBezTo>
                      <a:cubicBezTo>
                        <a:pt x="9595" y="124504"/>
                        <a:pt x="7806" y="121381"/>
                        <a:pt x="7578" y="117997"/>
                      </a:cubicBezTo>
                      <a:lnTo>
                        <a:pt x="30" y="11972"/>
                      </a:lnTo>
                      <a:cubicBezTo>
                        <a:pt x="-198" y="8882"/>
                        <a:pt x="876" y="5823"/>
                        <a:pt x="2991" y="3546"/>
                      </a:cubicBezTo>
                      <a:cubicBezTo>
                        <a:pt x="5105" y="1269"/>
                        <a:pt x="8066" y="0"/>
                        <a:pt x="11157" y="0"/>
                      </a:cubicBezTo>
                      <a:lnTo>
                        <a:pt x="91253" y="0"/>
                      </a:lnTo>
                      <a:cubicBezTo>
                        <a:pt x="97434" y="0"/>
                        <a:pt x="102444" y="5010"/>
                        <a:pt x="102444" y="11191"/>
                      </a:cubicBezTo>
                      <a:lnTo>
                        <a:pt x="102444" y="125968"/>
                      </a:lnTo>
                      <a:lnTo>
                        <a:pt x="116759" y="125968"/>
                      </a:lnTo>
                      <a:cubicBezTo>
                        <a:pt x="122484" y="125968"/>
                        <a:pt x="127299" y="130327"/>
                        <a:pt x="127885" y="136053"/>
                      </a:cubicBezTo>
                      <a:cubicBezTo>
                        <a:pt x="128438" y="141779"/>
                        <a:pt x="124599" y="146984"/>
                        <a:pt x="118971" y="148123"/>
                      </a:cubicBezTo>
                      <a:cubicBezTo>
                        <a:pt x="109796" y="149945"/>
                        <a:pt x="100492" y="150888"/>
                        <a:pt x="91285" y="150888"/>
                      </a:cubicBezTo>
                      <a:close/>
                      <a:moveTo>
                        <a:pt x="29440" y="110872"/>
                      </a:moveTo>
                      <a:cubicBezTo>
                        <a:pt x="44828" y="120437"/>
                        <a:pt x="62103" y="126261"/>
                        <a:pt x="80061" y="127952"/>
                      </a:cubicBezTo>
                      <a:lnTo>
                        <a:pt x="80061" y="22350"/>
                      </a:lnTo>
                      <a:lnTo>
                        <a:pt x="23128" y="22350"/>
                      </a:lnTo>
                      <a:lnTo>
                        <a:pt x="29440" y="110872"/>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124" name="Free-form: Shape 123">
                <a:extLst>
                  <a:ext uri="{FF2B5EF4-FFF2-40B4-BE49-F238E27FC236}">
                    <a16:creationId xmlns:a16="http://schemas.microsoft.com/office/drawing/2014/main" id="{A92AFD9F-7B04-22A0-B271-A74E0E3B0172}"/>
                  </a:ext>
                </a:extLst>
              </p:cNvPr>
              <p:cNvSpPr/>
              <p:nvPr/>
            </p:nvSpPr>
            <p:spPr>
              <a:xfrm rot="18900000">
                <a:off x="3481955" y="2326740"/>
                <a:ext cx="1130392" cy="1130392"/>
              </a:xfrm>
              <a:custGeom>
                <a:avLst/>
                <a:gdLst>
                  <a:gd name="connsiteX0" fmla="*/ 1130392 w 1130392"/>
                  <a:gd name="connsiteY0" fmla="*/ 565196 h 1130392"/>
                  <a:gd name="connsiteX1" fmla="*/ 565196 w 1130392"/>
                  <a:gd name="connsiteY1" fmla="*/ 1130393 h 1130392"/>
                  <a:gd name="connsiteX2" fmla="*/ 0 w 1130392"/>
                  <a:gd name="connsiteY2" fmla="*/ 565196 h 1130392"/>
                  <a:gd name="connsiteX3" fmla="*/ 565196 w 1130392"/>
                  <a:gd name="connsiteY3" fmla="*/ 0 h 1130392"/>
                  <a:gd name="connsiteX4" fmla="*/ 1130392 w 1130392"/>
                  <a:gd name="connsiteY4" fmla="*/ 565196 h 113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92" h="1130392">
                    <a:moveTo>
                      <a:pt x="1130392" y="565196"/>
                    </a:moveTo>
                    <a:cubicBezTo>
                      <a:pt x="1130392" y="877346"/>
                      <a:pt x="877345" y="1130393"/>
                      <a:pt x="565196" y="1130393"/>
                    </a:cubicBezTo>
                    <a:cubicBezTo>
                      <a:pt x="253047" y="1130393"/>
                      <a:pt x="0" y="877346"/>
                      <a:pt x="0" y="565196"/>
                    </a:cubicBezTo>
                    <a:cubicBezTo>
                      <a:pt x="0" y="253047"/>
                      <a:pt x="253047" y="0"/>
                      <a:pt x="565196" y="0"/>
                    </a:cubicBezTo>
                    <a:cubicBezTo>
                      <a:pt x="877346" y="0"/>
                      <a:pt x="1130392" y="253047"/>
                      <a:pt x="1130392" y="565196"/>
                    </a:cubicBezTo>
                    <a:close/>
                  </a:path>
                </a:pathLst>
              </a:custGeom>
              <a:solidFill>
                <a:schemeClr val="accent5">
                  <a:lumMod val="75000"/>
                </a:schemeClr>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dirty="0"/>
              </a:p>
            </p:txBody>
          </p:sp>
        </p:grpSp>
        <p:pic>
          <p:nvPicPr>
            <p:cNvPr id="175" name="Graphic 174" descr="Scientific Thought with solid fill">
              <a:extLst>
                <a:ext uri="{FF2B5EF4-FFF2-40B4-BE49-F238E27FC236}">
                  <a16:creationId xmlns:a16="http://schemas.microsoft.com/office/drawing/2014/main" id="{C5C5EEA8-DB67-61B4-F257-6BAD20C565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5713" y="2639345"/>
              <a:ext cx="698585" cy="698585"/>
            </a:xfrm>
            <a:prstGeom prst="rect">
              <a:avLst/>
            </a:prstGeom>
          </p:spPr>
        </p:pic>
      </p:grpSp>
      <p:grpSp>
        <p:nvGrpSpPr>
          <p:cNvPr id="7" name="Group 6">
            <a:extLst>
              <a:ext uri="{FF2B5EF4-FFF2-40B4-BE49-F238E27FC236}">
                <a16:creationId xmlns:a16="http://schemas.microsoft.com/office/drawing/2014/main" id="{CD14E450-553A-36E3-BA8A-846AA22022BB}"/>
              </a:ext>
            </a:extLst>
          </p:cNvPr>
          <p:cNvGrpSpPr/>
          <p:nvPr/>
        </p:nvGrpSpPr>
        <p:grpSpPr>
          <a:xfrm>
            <a:off x="6163300" y="4664132"/>
            <a:ext cx="557375" cy="557375"/>
            <a:chOff x="7495639" y="3495172"/>
            <a:chExt cx="1130359" cy="1130359"/>
          </a:xfrm>
        </p:grpSpPr>
        <p:grpSp>
          <p:nvGrpSpPr>
            <p:cNvPr id="140" name="Graphic 2">
              <a:extLst>
                <a:ext uri="{FF2B5EF4-FFF2-40B4-BE49-F238E27FC236}">
                  <a16:creationId xmlns:a16="http://schemas.microsoft.com/office/drawing/2014/main" id="{E9917C24-F955-7B04-AFC6-FABD6B9395F3}"/>
                </a:ext>
              </a:extLst>
            </p:cNvPr>
            <p:cNvGrpSpPr/>
            <p:nvPr/>
          </p:nvGrpSpPr>
          <p:grpSpPr>
            <a:xfrm>
              <a:off x="7704852" y="3691775"/>
              <a:ext cx="687435" cy="685613"/>
              <a:chOff x="5053245" y="3612434"/>
              <a:chExt cx="687455" cy="685633"/>
            </a:xfrm>
            <a:solidFill>
              <a:srgbClr val="F1F1F1"/>
            </a:solidFill>
          </p:grpSpPr>
          <p:sp>
            <p:nvSpPr>
              <p:cNvPr id="141" name="Free-form: Shape 140">
                <a:extLst>
                  <a:ext uri="{FF2B5EF4-FFF2-40B4-BE49-F238E27FC236}">
                    <a16:creationId xmlns:a16="http://schemas.microsoft.com/office/drawing/2014/main" id="{C4648232-55B1-94A0-37EB-9ECEBF932F02}"/>
                  </a:ext>
                </a:extLst>
              </p:cNvPr>
              <p:cNvSpPr/>
              <p:nvPr/>
            </p:nvSpPr>
            <p:spPr>
              <a:xfrm>
                <a:off x="5116099" y="3880311"/>
                <a:ext cx="100722" cy="365768"/>
              </a:xfrm>
              <a:custGeom>
                <a:avLst/>
                <a:gdLst>
                  <a:gd name="connsiteX0" fmla="*/ 100722 w 100722"/>
                  <a:gd name="connsiteY0" fmla="*/ 365769 h 365768"/>
                  <a:gd name="connsiteX1" fmla="*/ 0 w 100722"/>
                  <a:gd name="connsiteY1" fmla="*/ 365769 h 365768"/>
                  <a:gd name="connsiteX2" fmla="*/ 0 w 100722"/>
                  <a:gd name="connsiteY2" fmla="*/ 0 h 365768"/>
                  <a:gd name="connsiteX3" fmla="*/ 100722 w 100722"/>
                  <a:gd name="connsiteY3" fmla="*/ 0 h 365768"/>
                  <a:gd name="connsiteX4" fmla="*/ 100722 w 100722"/>
                  <a:gd name="connsiteY4" fmla="*/ 365769 h 365768"/>
                  <a:gd name="connsiteX5" fmla="*/ 23879 w 100722"/>
                  <a:gd name="connsiteY5" fmla="*/ 343191 h 365768"/>
                  <a:gd name="connsiteX6" fmla="*/ 76810 w 100722"/>
                  <a:gd name="connsiteY6" fmla="*/ 343191 h 365768"/>
                  <a:gd name="connsiteX7" fmla="*/ 76810 w 100722"/>
                  <a:gd name="connsiteY7" fmla="*/ 22545 h 365768"/>
                  <a:gd name="connsiteX8" fmla="*/ 23879 w 100722"/>
                  <a:gd name="connsiteY8" fmla="*/ 22545 h 365768"/>
                  <a:gd name="connsiteX9" fmla="*/ 23879 w 100722"/>
                  <a:gd name="connsiteY9" fmla="*/ 343191 h 36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22" h="365768">
                    <a:moveTo>
                      <a:pt x="100722" y="365769"/>
                    </a:moveTo>
                    <a:lnTo>
                      <a:pt x="0" y="365769"/>
                    </a:lnTo>
                    <a:lnTo>
                      <a:pt x="0" y="0"/>
                    </a:lnTo>
                    <a:lnTo>
                      <a:pt x="100722" y="0"/>
                    </a:lnTo>
                    <a:lnTo>
                      <a:pt x="100722" y="365769"/>
                    </a:lnTo>
                    <a:close/>
                    <a:moveTo>
                      <a:pt x="23879" y="343191"/>
                    </a:moveTo>
                    <a:lnTo>
                      <a:pt x="76810" y="343191"/>
                    </a:lnTo>
                    <a:lnTo>
                      <a:pt x="76810" y="22545"/>
                    </a:lnTo>
                    <a:lnTo>
                      <a:pt x="23879" y="22545"/>
                    </a:lnTo>
                    <a:lnTo>
                      <a:pt x="23879" y="343191"/>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42" name="Free-form: Shape 141">
                <a:extLst>
                  <a:ext uri="{FF2B5EF4-FFF2-40B4-BE49-F238E27FC236}">
                    <a16:creationId xmlns:a16="http://schemas.microsoft.com/office/drawing/2014/main" id="{0262DC11-997A-DCE8-A811-3194AAF701E2}"/>
                  </a:ext>
                </a:extLst>
              </p:cNvPr>
              <p:cNvSpPr/>
              <p:nvPr/>
            </p:nvSpPr>
            <p:spPr>
              <a:xfrm>
                <a:off x="5558125" y="3948695"/>
                <a:ext cx="100722" cy="297384"/>
              </a:xfrm>
              <a:custGeom>
                <a:avLst/>
                <a:gdLst>
                  <a:gd name="connsiteX0" fmla="*/ 100722 w 100722"/>
                  <a:gd name="connsiteY0" fmla="*/ 297384 h 297384"/>
                  <a:gd name="connsiteX1" fmla="*/ 0 w 100722"/>
                  <a:gd name="connsiteY1" fmla="*/ 297384 h 297384"/>
                  <a:gd name="connsiteX2" fmla="*/ 0 w 100722"/>
                  <a:gd name="connsiteY2" fmla="*/ 0 h 297384"/>
                  <a:gd name="connsiteX3" fmla="*/ 100722 w 100722"/>
                  <a:gd name="connsiteY3" fmla="*/ 0 h 297384"/>
                  <a:gd name="connsiteX4" fmla="*/ 100722 w 100722"/>
                  <a:gd name="connsiteY4" fmla="*/ 297384 h 297384"/>
                  <a:gd name="connsiteX5" fmla="*/ 23879 w 100722"/>
                  <a:gd name="connsiteY5" fmla="*/ 279036 h 297384"/>
                  <a:gd name="connsiteX6" fmla="*/ 76810 w 100722"/>
                  <a:gd name="connsiteY6" fmla="*/ 279036 h 297384"/>
                  <a:gd name="connsiteX7" fmla="*/ 76810 w 100722"/>
                  <a:gd name="connsiteY7" fmla="*/ 18349 h 297384"/>
                  <a:gd name="connsiteX8" fmla="*/ 23879 w 100722"/>
                  <a:gd name="connsiteY8" fmla="*/ 18349 h 297384"/>
                  <a:gd name="connsiteX9" fmla="*/ 23879 w 100722"/>
                  <a:gd name="connsiteY9" fmla="*/ 279036 h 29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22" h="297384">
                    <a:moveTo>
                      <a:pt x="100722" y="297384"/>
                    </a:moveTo>
                    <a:lnTo>
                      <a:pt x="0" y="297384"/>
                    </a:lnTo>
                    <a:lnTo>
                      <a:pt x="0" y="0"/>
                    </a:lnTo>
                    <a:lnTo>
                      <a:pt x="100722" y="0"/>
                    </a:lnTo>
                    <a:lnTo>
                      <a:pt x="100722" y="297384"/>
                    </a:lnTo>
                    <a:close/>
                    <a:moveTo>
                      <a:pt x="23879" y="279036"/>
                    </a:moveTo>
                    <a:lnTo>
                      <a:pt x="76810" y="279036"/>
                    </a:lnTo>
                    <a:lnTo>
                      <a:pt x="76810" y="18349"/>
                    </a:lnTo>
                    <a:lnTo>
                      <a:pt x="23879" y="18349"/>
                    </a:lnTo>
                    <a:lnTo>
                      <a:pt x="23879" y="279036"/>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43" name="Free-form: Shape 142">
                <a:extLst>
                  <a:ext uri="{FF2B5EF4-FFF2-40B4-BE49-F238E27FC236}">
                    <a16:creationId xmlns:a16="http://schemas.microsoft.com/office/drawing/2014/main" id="{1D127BD3-4375-7E43-C512-46347B7E3215}"/>
                  </a:ext>
                </a:extLst>
              </p:cNvPr>
              <p:cNvSpPr/>
              <p:nvPr/>
            </p:nvSpPr>
            <p:spPr>
              <a:xfrm>
                <a:off x="5409222" y="3814431"/>
                <a:ext cx="100722" cy="431647"/>
              </a:xfrm>
              <a:custGeom>
                <a:avLst/>
                <a:gdLst>
                  <a:gd name="connsiteX0" fmla="*/ 100722 w 100722"/>
                  <a:gd name="connsiteY0" fmla="*/ 431648 h 431647"/>
                  <a:gd name="connsiteX1" fmla="*/ 0 w 100722"/>
                  <a:gd name="connsiteY1" fmla="*/ 431648 h 431647"/>
                  <a:gd name="connsiteX2" fmla="*/ 0 w 100722"/>
                  <a:gd name="connsiteY2" fmla="*/ 0 h 431647"/>
                  <a:gd name="connsiteX3" fmla="*/ 100722 w 100722"/>
                  <a:gd name="connsiteY3" fmla="*/ 0 h 431647"/>
                  <a:gd name="connsiteX4" fmla="*/ 100722 w 100722"/>
                  <a:gd name="connsiteY4" fmla="*/ 431648 h 431647"/>
                  <a:gd name="connsiteX5" fmla="*/ 23879 w 100722"/>
                  <a:gd name="connsiteY5" fmla="*/ 409070 h 431647"/>
                  <a:gd name="connsiteX6" fmla="*/ 76810 w 100722"/>
                  <a:gd name="connsiteY6" fmla="*/ 409070 h 431647"/>
                  <a:gd name="connsiteX7" fmla="*/ 76810 w 100722"/>
                  <a:gd name="connsiteY7" fmla="*/ 22578 h 431647"/>
                  <a:gd name="connsiteX8" fmla="*/ 23879 w 100722"/>
                  <a:gd name="connsiteY8" fmla="*/ 22578 h 431647"/>
                  <a:gd name="connsiteX9" fmla="*/ 23879 w 100722"/>
                  <a:gd name="connsiteY9" fmla="*/ 409070 h 43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22" h="431647">
                    <a:moveTo>
                      <a:pt x="100722" y="431648"/>
                    </a:moveTo>
                    <a:lnTo>
                      <a:pt x="0" y="431648"/>
                    </a:lnTo>
                    <a:lnTo>
                      <a:pt x="0" y="0"/>
                    </a:lnTo>
                    <a:lnTo>
                      <a:pt x="100722" y="0"/>
                    </a:lnTo>
                    <a:lnTo>
                      <a:pt x="100722" y="431648"/>
                    </a:lnTo>
                    <a:close/>
                    <a:moveTo>
                      <a:pt x="23879" y="409070"/>
                    </a:moveTo>
                    <a:lnTo>
                      <a:pt x="76810" y="409070"/>
                    </a:lnTo>
                    <a:lnTo>
                      <a:pt x="76810" y="22578"/>
                    </a:lnTo>
                    <a:lnTo>
                      <a:pt x="23879" y="22578"/>
                    </a:lnTo>
                    <a:lnTo>
                      <a:pt x="23879" y="409070"/>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44" name="Free-form: Shape 143">
                <a:extLst>
                  <a:ext uri="{FF2B5EF4-FFF2-40B4-BE49-F238E27FC236}">
                    <a16:creationId xmlns:a16="http://schemas.microsoft.com/office/drawing/2014/main" id="{7067F6A6-7044-45F5-872A-5F18C296A63B}"/>
                  </a:ext>
                </a:extLst>
              </p:cNvPr>
              <p:cNvSpPr/>
              <p:nvPr/>
            </p:nvSpPr>
            <p:spPr>
              <a:xfrm>
                <a:off x="5266922" y="3745104"/>
                <a:ext cx="100754" cy="500975"/>
              </a:xfrm>
              <a:custGeom>
                <a:avLst/>
                <a:gdLst>
                  <a:gd name="connsiteX0" fmla="*/ 100755 w 100754"/>
                  <a:gd name="connsiteY0" fmla="*/ 500976 h 500975"/>
                  <a:gd name="connsiteX1" fmla="*/ 0 w 100754"/>
                  <a:gd name="connsiteY1" fmla="*/ 500976 h 500975"/>
                  <a:gd name="connsiteX2" fmla="*/ 0 w 100754"/>
                  <a:gd name="connsiteY2" fmla="*/ 0 h 500975"/>
                  <a:gd name="connsiteX3" fmla="*/ 100755 w 100754"/>
                  <a:gd name="connsiteY3" fmla="*/ 0 h 500975"/>
                  <a:gd name="connsiteX4" fmla="*/ 100755 w 100754"/>
                  <a:gd name="connsiteY4" fmla="*/ 500976 h 500975"/>
                  <a:gd name="connsiteX5" fmla="*/ 23912 w 100754"/>
                  <a:gd name="connsiteY5" fmla="*/ 478398 h 500975"/>
                  <a:gd name="connsiteX6" fmla="*/ 76876 w 100754"/>
                  <a:gd name="connsiteY6" fmla="*/ 478398 h 500975"/>
                  <a:gd name="connsiteX7" fmla="*/ 76876 w 100754"/>
                  <a:gd name="connsiteY7" fmla="*/ 22545 h 500975"/>
                  <a:gd name="connsiteX8" fmla="*/ 23912 w 100754"/>
                  <a:gd name="connsiteY8" fmla="*/ 22545 h 500975"/>
                  <a:gd name="connsiteX9" fmla="*/ 23912 w 100754"/>
                  <a:gd name="connsiteY9" fmla="*/ 478398 h 50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54" h="500975">
                    <a:moveTo>
                      <a:pt x="100755" y="500976"/>
                    </a:moveTo>
                    <a:lnTo>
                      <a:pt x="0" y="500976"/>
                    </a:lnTo>
                    <a:lnTo>
                      <a:pt x="0" y="0"/>
                    </a:lnTo>
                    <a:lnTo>
                      <a:pt x="100755" y="0"/>
                    </a:lnTo>
                    <a:lnTo>
                      <a:pt x="100755" y="500976"/>
                    </a:lnTo>
                    <a:close/>
                    <a:moveTo>
                      <a:pt x="23912" y="478398"/>
                    </a:moveTo>
                    <a:lnTo>
                      <a:pt x="76876" y="478398"/>
                    </a:lnTo>
                    <a:lnTo>
                      <a:pt x="76876" y="22545"/>
                    </a:lnTo>
                    <a:lnTo>
                      <a:pt x="23912" y="22545"/>
                    </a:lnTo>
                    <a:lnTo>
                      <a:pt x="23912" y="478398"/>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nvGrpSpPr>
              <p:cNvPr id="145" name="Graphic 2">
                <a:extLst>
                  <a:ext uri="{FF2B5EF4-FFF2-40B4-BE49-F238E27FC236}">
                    <a16:creationId xmlns:a16="http://schemas.microsoft.com/office/drawing/2014/main" id="{B8584B56-3D72-655C-DAB1-616B7A333345}"/>
                  </a:ext>
                </a:extLst>
              </p:cNvPr>
              <p:cNvGrpSpPr/>
              <p:nvPr/>
            </p:nvGrpSpPr>
            <p:grpSpPr>
              <a:xfrm>
                <a:off x="5154515" y="3612434"/>
                <a:ext cx="442277" cy="203754"/>
                <a:chOff x="5154515" y="3612434"/>
                <a:chExt cx="442277" cy="203754"/>
              </a:xfrm>
              <a:solidFill>
                <a:srgbClr val="F1F1F1"/>
              </a:solidFill>
            </p:grpSpPr>
            <p:sp>
              <p:nvSpPr>
                <p:cNvPr id="147" name="Free-form: Shape 146">
                  <a:extLst>
                    <a:ext uri="{FF2B5EF4-FFF2-40B4-BE49-F238E27FC236}">
                      <a16:creationId xmlns:a16="http://schemas.microsoft.com/office/drawing/2014/main" id="{F03B89C1-077C-B4B8-9C57-1D684D275527}"/>
                    </a:ext>
                  </a:extLst>
                </p:cNvPr>
                <p:cNvSpPr/>
                <p:nvPr/>
              </p:nvSpPr>
              <p:spPr>
                <a:xfrm>
                  <a:off x="5154515" y="3612434"/>
                  <a:ext cx="439391" cy="203754"/>
                </a:xfrm>
                <a:custGeom>
                  <a:avLst/>
                  <a:gdLst>
                    <a:gd name="connsiteX0" fmla="*/ 11946 w 439391"/>
                    <a:gd name="connsiteY0" fmla="*/ 203754 h 203754"/>
                    <a:gd name="connsiteX1" fmla="*/ 3649 w 439391"/>
                    <a:gd name="connsiteY1" fmla="*/ 200566 h 203754"/>
                    <a:gd name="connsiteX2" fmla="*/ 3357 w 439391"/>
                    <a:gd name="connsiteY2" fmla="*/ 184592 h 203754"/>
                    <a:gd name="connsiteX3" fmla="*/ 154180 w 439391"/>
                    <a:gd name="connsiteY3" fmla="*/ 37250 h 203754"/>
                    <a:gd name="connsiteX4" fmla="*/ 169210 w 439391"/>
                    <a:gd name="connsiteY4" fmla="*/ 35591 h 203754"/>
                    <a:gd name="connsiteX5" fmla="*/ 303278 w 439391"/>
                    <a:gd name="connsiteY5" fmla="*/ 116436 h 203754"/>
                    <a:gd name="connsiteX6" fmla="*/ 399283 w 439391"/>
                    <a:gd name="connsiteY6" fmla="*/ 22578 h 203754"/>
                    <a:gd name="connsiteX7" fmla="*/ 373387 w 439391"/>
                    <a:gd name="connsiteY7" fmla="*/ 22578 h 203754"/>
                    <a:gd name="connsiteX8" fmla="*/ 361448 w 439391"/>
                    <a:gd name="connsiteY8" fmla="*/ 11289 h 203754"/>
                    <a:gd name="connsiteX9" fmla="*/ 373387 w 439391"/>
                    <a:gd name="connsiteY9" fmla="*/ 0 h 203754"/>
                    <a:gd name="connsiteX10" fmla="*/ 427457 w 439391"/>
                    <a:gd name="connsiteY10" fmla="*/ 0 h 203754"/>
                    <a:gd name="connsiteX11" fmla="*/ 438453 w 439391"/>
                    <a:gd name="connsiteY11" fmla="*/ 6864 h 203754"/>
                    <a:gd name="connsiteX12" fmla="*/ 436046 w 439391"/>
                    <a:gd name="connsiteY12" fmla="*/ 19129 h 203754"/>
                    <a:gd name="connsiteX13" fmla="*/ 313657 w 439391"/>
                    <a:gd name="connsiteY13" fmla="*/ 138721 h 203754"/>
                    <a:gd name="connsiteX14" fmla="*/ 298626 w 439391"/>
                    <a:gd name="connsiteY14" fmla="*/ 140380 h 203754"/>
                    <a:gd name="connsiteX15" fmla="*/ 164558 w 439391"/>
                    <a:gd name="connsiteY15" fmla="*/ 59535 h 203754"/>
                    <a:gd name="connsiteX16" fmla="*/ 20502 w 439391"/>
                    <a:gd name="connsiteY16" fmla="*/ 200241 h 203754"/>
                    <a:gd name="connsiteX17" fmla="*/ 11913 w 439391"/>
                    <a:gd name="connsiteY17" fmla="*/ 203689 h 20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391" h="203754">
                      <a:moveTo>
                        <a:pt x="11946" y="203754"/>
                      </a:moveTo>
                      <a:cubicBezTo>
                        <a:pt x="8952" y="203754"/>
                        <a:pt x="5959" y="202681"/>
                        <a:pt x="3649" y="200566"/>
                      </a:cubicBezTo>
                      <a:cubicBezTo>
                        <a:pt x="-1100" y="196239"/>
                        <a:pt x="-1230" y="189082"/>
                        <a:pt x="3357" y="184592"/>
                      </a:cubicBezTo>
                      <a:lnTo>
                        <a:pt x="154180" y="37250"/>
                      </a:lnTo>
                      <a:cubicBezTo>
                        <a:pt x="158149" y="33411"/>
                        <a:pt x="164395" y="32696"/>
                        <a:pt x="169210" y="35591"/>
                      </a:cubicBezTo>
                      <a:lnTo>
                        <a:pt x="303278" y="116436"/>
                      </a:lnTo>
                      <a:lnTo>
                        <a:pt x="399283" y="22578"/>
                      </a:lnTo>
                      <a:lnTo>
                        <a:pt x="373387" y="22578"/>
                      </a:lnTo>
                      <a:cubicBezTo>
                        <a:pt x="366783" y="22578"/>
                        <a:pt x="361448" y="17535"/>
                        <a:pt x="361448" y="11289"/>
                      </a:cubicBezTo>
                      <a:cubicBezTo>
                        <a:pt x="361448" y="5043"/>
                        <a:pt x="366783" y="0"/>
                        <a:pt x="373387" y="0"/>
                      </a:cubicBezTo>
                      <a:lnTo>
                        <a:pt x="427457" y="0"/>
                      </a:lnTo>
                      <a:cubicBezTo>
                        <a:pt x="432239" y="0"/>
                        <a:pt x="436567" y="2700"/>
                        <a:pt x="438453" y="6864"/>
                      </a:cubicBezTo>
                      <a:cubicBezTo>
                        <a:pt x="440307" y="11029"/>
                        <a:pt x="439364" y="15844"/>
                        <a:pt x="436046" y="19129"/>
                      </a:cubicBezTo>
                      <a:lnTo>
                        <a:pt x="313657" y="138721"/>
                      </a:lnTo>
                      <a:cubicBezTo>
                        <a:pt x="309720" y="142560"/>
                        <a:pt x="303441" y="143275"/>
                        <a:pt x="298626" y="140380"/>
                      </a:cubicBezTo>
                      <a:lnTo>
                        <a:pt x="164558" y="59535"/>
                      </a:lnTo>
                      <a:lnTo>
                        <a:pt x="20502" y="200241"/>
                      </a:lnTo>
                      <a:cubicBezTo>
                        <a:pt x="18159" y="202518"/>
                        <a:pt x="15036" y="203689"/>
                        <a:pt x="11913" y="203689"/>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48" name="Free-form: Shape 147">
                  <a:extLst>
                    <a:ext uri="{FF2B5EF4-FFF2-40B4-BE49-F238E27FC236}">
                      <a16:creationId xmlns:a16="http://schemas.microsoft.com/office/drawing/2014/main" id="{B89909F3-7254-01CE-3EA3-77519C30BBD1}"/>
                    </a:ext>
                  </a:extLst>
                </p:cNvPr>
                <p:cNvSpPr/>
                <p:nvPr/>
              </p:nvSpPr>
              <p:spPr>
                <a:xfrm>
                  <a:off x="5570047" y="3612521"/>
                  <a:ext cx="26745" cy="69793"/>
                </a:xfrm>
                <a:custGeom>
                  <a:avLst/>
                  <a:gdLst>
                    <a:gd name="connsiteX0" fmla="*/ 14756 w 26745"/>
                    <a:gd name="connsiteY0" fmla="*/ 69794 h 69793"/>
                    <a:gd name="connsiteX1" fmla="*/ 2848 w 26745"/>
                    <a:gd name="connsiteY1" fmla="*/ 59155 h 69793"/>
                    <a:gd name="connsiteX2" fmla="*/ 18 w 26745"/>
                    <a:gd name="connsiteY2" fmla="*/ 11917 h 69793"/>
                    <a:gd name="connsiteX3" fmla="*/ 11275 w 26745"/>
                    <a:gd name="connsiteY3" fmla="*/ 10 h 69793"/>
                    <a:gd name="connsiteX4" fmla="*/ 23865 w 26745"/>
                    <a:gd name="connsiteY4" fmla="*/ 10649 h 69793"/>
                    <a:gd name="connsiteX5" fmla="*/ 26728 w 26745"/>
                    <a:gd name="connsiteY5" fmla="*/ 57887 h 69793"/>
                    <a:gd name="connsiteX6" fmla="*/ 15471 w 26745"/>
                    <a:gd name="connsiteY6" fmla="*/ 69794 h 69793"/>
                    <a:gd name="connsiteX7" fmla="*/ 14788 w 26745"/>
                    <a:gd name="connsiteY7" fmla="*/ 69794 h 6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5" h="69793">
                      <a:moveTo>
                        <a:pt x="14756" y="69794"/>
                      </a:moveTo>
                      <a:cubicBezTo>
                        <a:pt x="8477" y="69794"/>
                        <a:pt x="3206" y="65141"/>
                        <a:pt x="2848" y="59155"/>
                      </a:cubicBezTo>
                      <a:lnTo>
                        <a:pt x="18" y="11917"/>
                      </a:lnTo>
                      <a:cubicBezTo>
                        <a:pt x="-340" y="5704"/>
                        <a:pt x="4670" y="368"/>
                        <a:pt x="11275" y="10"/>
                      </a:cubicBezTo>
                      <a:cubicBezTo>
                        <a:pt x="17716" y="-250"/>
                        <a:pt x="23475" y="4402"/>
                        <a:pt x="23865" y="10649"/>
                      </a:cubicBezTo>
                      <a:lnTo>
                        <a:pt x="26728" y="57887"/>
                      </a:lnTo>
                      <a:cubicBezTo>
                        <a:pt x="27086" y="64100"/>
                        <a:pt x="22076" y="69436"/>
                        <a:pt x="15471" y="69794"/>
                      </a:cubicBezTo>
                      <a:cubicBezTo>
                        <a:pt x="15244" y="69794"/>
                        <a:pt x="15016" y="69794"/>
                        <a:pt x="14788" y="69794"/>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146" name="Free-form: Shape 145">
                <a:extLst>
                  <a:ext uri="{FF2B5EF4-FFF2-40B4-BE49-F238E27FC236}">
                    <a16:creationId xmlns:a16="http://schemas.microsoft.com/office/drawing/2014/main" id="{26C4484D-49C0-0743-9F02-ED555678B867}"/>
                  </a:ext>
                </a:extLst>
              </p:cNvPr>
              <p:cNvSpPr/>
              <p:nvPr/>
            </p:nvSpPr>
            <p:spPr>
              <a:xfrm>
                <a:off x="5053245" y="3726885"/>
                <a:ext cx="687455" cy="571182"/>
              </a:xfrm>
              <a:custGeom>
                <a:avLst/>
                <a:gdLst>
                  <a:gd name="connsiteX0" fmla="*/ 676166 w 687455"/>
                  <a:gd name="connsiteY0" fmla="*/ 548604 h 571182"/>
                  <a:gd name="connsiteX1" fmla="*/ 22578 w 687455"/>
                  <a:gd name="connsiteY1" fmla="*/ 548604 h 571182"/>
                  <a:gd name="connsiteX2" fmla="*/ 22578 w 687455"/>
                  <a:gd name="connsiteY2" fmla="*/ 11289 h 571182"/>
                  <a:gd name="connsiteX3" fmla="*/ 11289 w 687455"/>
                  <a:gd name="connsiteY3" fmla="*/ 0 h 571182"/>
                  <a:gd name="connsiteX4" fmla="*/ 0 w 687455"/>
                  <a:gd name="connsiteY4" fmla="*/ 11289 h 571182"/>
                  <a:gd name="connsiteX5" fmla="*/ 0 w 687455"/>
                  <a:gd name="connsiteY5" fmla="*/ 559893 h 571182"/>
                  <a:gd name="connsiteX6" fmla="*/ 11289 w 687455"/>
                  <a:gd name="connsiteY6" fmla="*/ 571182 h 571182"/>
                  <a:gd name="connsiteX7" fmla="*/ 676166 w 687455"/>
                  <a:gd name="connsiteY7" fmla="*/ 571182 h 571182"/>
                  <a:gd name="connsiteX8" fmla="*/ 687455 w 687455"/>
                  <a:gd name="connsiteY8" fmla="*/ 559893 h 571182"/>
                  <a:gd name="connsiteX9" fmla="*/ 676166 w 687455"/>
                  <a:gd name="connsiteY9" fmla="*/ 548604 h 57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455" h="571182">
                    <a:moveTo>
                      <a:pt x="676166" y="548604"/>
                    </a:moveTo>
                    <a:lnTo>
                      <a:pt x="22578" y="548604"/>
                    </a:lnTo>
                    <a:lnTo>
                      <a:pt x="22578" y="11289"/>
                    </a:lnTo>
                    <a:cubicBezTo>
                      <a:pt x="22578" y="5043"/>
                      <a:pt x="17535" y="0"/>
                      <a:pt x="11289" y="0"/>
                    </a:cubicBezTo>
                    <a:cubicBezTo>
                      <a:pt x="5043" y="0"/>
                      <a:pt x="0" y="5043"/>
                      <a:pt x="0" y="11289"/>
                    </a:cubicBezTo>
                    <a:lnTo>
                      <a:pt x="0" y="559893"/>
                    </a:lnTo>
                    <a:cubicBezTo>
                      <a:pt x="0" y="566140"/>
                      <a:pt x="5043" y="571182"/>
                      <a:pt x="11289" y="571182"/>
                    </a:cubicBezTo>
                    <a:lnTo>
                      <a:pt x="676166" y="571182"/>
                    </a:lnTo>
                    <a:cubicBezTo>
                      <a:pt x="682412" y="571182"/>
                      <a:pt x="687455" y="566140"/>
                      <a:pt x="687455" y="559893"/>
                    </a:cubicBezTo>
                    <a:cubicBezTo>
                      <a:pt x="687455" y="553647"/>
                      <a:pt x="682412" y="548604"/>
                      <a:pt x="676166" y="548604"/>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105" name="Free-form: Shape 104">
              <a:extLst>
                <a:ext uri="{FF2B5EF4-FFF2-40B4-BE49-F238E27FC236}">
                  <a16:creationId xmlns:a16="http://schemas.microsoft.com/office/drawing/2014/main" id="{528E17DB-E025-6417-0B32-849A21099005}"/>
                </a:ext>
              </a:extLst>
            </p:cNvPr>
            <p:cNvSpPr/>
            <p:nvPr/>
          </p:nvSpPr>
          <p:spPr>
            <a:xfrm rot="18900000">
              <a:off x="7495639" y="3495172"/>
              <a:ext cx="1130359" cy="1130359"/>
            </a:xfrm>
            <a:custGeom>
              <a:avLst/>
              <a:gdLst>
                <a:gd name="connsiteX0" fmla="*/ 1130392 w 1130392"/>
                <a:gd name="connsiteY0" fmla="*/ 565196 h 1130392"/>
                <a:gd name="connsiteX1" fmla="*/ 565196 w 1130392"/>
                <a:gd name="connsiteY1" fmla="*/ 1130393 h 1130392"/>
                <a:gd name="connsiteX2" fmla="*/ 0 w 1130392"/>
                <a:gd name="connsiteY2" fmla="*/ 565196 h 1130392"/>
                <a:gd name="connsiteX3" fmla="*/ 565196 w 1130392"/>
                <a:gd name="connsiteY3" fmla="*/ 0 h 1130392"/>
                <a:gd name="connsiteX4" fmla="*/ 1130392 w 1130392"/>
                <a:gd name="connsiteY4" fmla="*/ 565196 h 113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92" h="1130392">
                  <a:moveTo>
                    <a:pt x="1130392" y="565196"/>
                  </a:moveTo>
                  <a:cubicBezTo>
                    <a:pt x="1130392" y="877346"/>
                    <a:pt x="877345" y="1130393"/>
                    <a:pt x="565196" y="1130393"/>
                  </a:cubicBezTo>
                  <a:cubicBezTo>
                    <a:pt x="253047" y="1130393"/>
                    <a:pt x="0" y="877346"/>
                    <a:pt x="0" y="565196"/>
                  </a:cubicBezTo>
                  <a:cubicBezTo>
                    <a:pt x="0" y="253047"/>
                    <a:pt x="253047" y="0"/>
                    <a:pt x="565196" y="0"/>
                  </a:cubicBezTo>
                  <a:cubicBezTo>
                    <a:pt x="877346" y="0"/>
                    <a:pt x="1130392" y="253047"/>
                    <a:pt x="1130392" y="565196"/>
                  </a:cubicBezTo>
                  <a:close/>
                </a:path>
              </a:pathLst>
            </a:custGeom>
            <a:solidFill>
              <a:schemeClr val="accent5">
                <a:lumMod val="75000"/>
              </a:schemeClr>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dirty="0"/>
            </a:p>
          </p:txBody>
        </p:sp>
        <p:pic>
          <p:nvPicPr>
            <p:cNvPr id="181" name="Graphic 180" descr="Microscope with solid fill">
              <a:extLst>
                <a:ext uri="{FF2B5EF4-FFF2-40B4-BE49-F238E27FC236}">
                  <a16:creationId xmlns:a16="http://schemas.microsoft.com/office/drawing/2014/main" id="{EFAF7EDA-DBB4-2E75-D845-03D19C3910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33130" y="3569807"/>
              <a:ext cx="822458" cy="822458"/>
            </a:xfrm>
            <a:prstGeom prst="rect">
              <a:avLst/>
            </a:prstGeom>
          </p:spPr>
        </p:pic>
      </p:grpSp>
      <p:grpSp>
        <p:nvGrpSpPr>
          <p:cNvPr id="6" name="Group 5">
            <a:extLst>
              <a:ext uri="{FF2B5EF4-FFF2-40B4-BE49-F238E27FC236}">
                <a16:creationId xmlns:a16="http://schemas.microsoft.com/office/drawing/2014/main" id="{A29B45DF-CBCF-21CE-F58D-2661319E9BDC}"/>
              </a:ext>
            </a:extLst>
          </p:cNvPr>
          <p:cNvGrpSpPr/>
          <p:nvPr/>
        </p:nvGrpSpPr>
        <p:grpSpPr>
          <a:xfrm>
            <a:off x="6163300" y="3791932"/>
            <a:ext cx="557374" cy="557374"/>
            <a:chOff x="4779072" y="3475433"/>
            <a:chExt cx="1130359" cy="1130359"/>
          </a:xfrm>
        </p:grpSpPr>
        <p:grpSp>
          <p:nvGrpSpPr>
            <p:cNvPr id="153" name="Graphic 2">
              <a:extLst>
                <a:ext uri="{FF2B5EF4-FFF2-40B4-BE49-F238E27FC236}">
                  <a16:creationId xmlns:a16="http://schemas.microsoft.com/office/drawing/2014/main" id="{99256B0E-8E6A-E50C-F466-262D7EF81AA0}"/>
                </a:ext>
              </a:extLst>
            </p:cNvPr>
            <p:cNvGrpSpPr/>
            <p:nvPr/>
          </p:nvGrpSpPr>
          <p:grpSpPr>
            <a:xfrm>
              <a:off x="5060144" y="3694832"/>
              <a:ext cx="675626" cy="675625"/>
              <a:chOff x="2407140" y="3615492"/>
              <a:chExt cx="675645" cy="675645"/>
            </a:xfrm>
            <a:solidFill>
              <a:srgbClr val="F1F1F1"/>
            </a:solidFill>
          </p:grpSpPr>
          <p:sp>
            <p:nvSpPr>
              <p:cNvPr id="154" name="Free-form: Shape 153">
                <a:extLst>
                  <a:ext uri="{FF2B5EF4-FFF2-40B4-BE49-F238E27FC236}">
                    <a16:creationId xmlns:a16="http://schemas.microsoft.com/office/drawing/2014/main" id="{7E7BEAB2-16C0-5B84-58E9-3377D2CC0D03}"/>
                  </a:ext>
                </a:extLst>
              </p:cNvPr>
              <p:cNvSpPr/>
              <p:nvPr/>
            </p:nvSpPr>
            <p:spPr>
              <a:xfrm>
                <a:off x="2474235" y="3767441"/>
                <a:ext cx="463209" cy="460322"/>
              </a:xfrm>
              <a:custGeom>
                <a:avLst/>
                <a:gdLst>
                  <a:gd name="connsiteX0" fmla="*/ 141117 w 463209"/>
                  <a:gd name="connsiteY0" fmla="*/ 460225 h 460322"/>
                  <a:gd name="connsiteX1" fmla="*/ 134448 w 463209"/>
                  <a:gd name="connsiteY1" fmla="*/ 456906 h 460322"/>
                  <a:gd name="connsiteX2" fmla="*/ 3209 w 463209"/>
                  <a:gd name="connsiteY2" fmla="*/ 322285 h 460322"/>
                  <a:gd name="connsiteX3" fmla="*/ 3405 w 463209"/>
                  <a:gd name="connsiteY3" fmla="*/ 306246 h 460322"/>
                  <a:gd name="connsiteX4" fmla="*/ 38508 w 463209"/>
                  <a:gd name="connsiteY4" fmla="*/ 272021 h 460322"/>
                  <a:gd name="connsiteX5" fmla="*/ 55457 w 463209"/>
                  <a:gd name="connsiteY5" fmla="*/ 235064 h 460322"/>
                  <a:gd name="connsiteX6" fmla="*/ 110341 w 463209"/>
                  <a:gd name="connsiteY6" fmla="*/ 58930 h 460322"/>
                  <a:gd name="connsiteX7" fmla="*/ 404179 w 463209"/>
                  <a:gd name="connsiteY7" fmla="*/ 62639 h 460322"/>
                  <a:gd name="connsiteX8" fmla="*/ 463194 w 463209"/>
                  <a:gd name="connsiteY8" fmla="*/ 210306 h 460322"/>
                  <a:gd name="connsiteX9" fmla="*/ 400503 w 463209"/>
                  <a:gd name="connsiteY9" fmla="*/ 356444 h 460322"/>
                  <a:gd name="connsiteX10" fmla="*/ 400503 w 463209"/>
                  <a:gd name="connsiteY10" fmla="*/ 356444 h 460322"/>
                  <a:gd name="connsiteX11" fmla="*/ 223035 w 463209"/>
                  <a:gd name="connsiteY11" fmla="*/ 406870 h 460322"/>
                  <a:gd name="connsiteX12" fmla="*/ 185622 w 463209"/>
                  <a:gd name="connsiteY12" fmla="*/ 422877 h 460322"/>
                  <a:gd name="connsiteX13" fmla="*/ 150519 w 463209"/>
                  <a:gd name="connsiteY13" fmla="*/ 457101 h 460322"/>
                  <a:gd name="connsiteX14" fmla="*/ 142451 w 463209"/>
                  <a:gd name="connsiteY14" fmla="*/ 460322 h 460322"/>
                  <a:gd name="connsiteX15" fmla="*/ 141149 w 463209"/>
                  <a:gd name="connsiteY15" fmla="*/ 460225 h 460322"/>
                  <a:gd name="connsiteX16" fmla="*/ 27349 w 463209"/>
                  <a:gd name="connsiteY16" fmla="*/ 314574 h 460322"/>
                  <a:gd name="connsiteX17" fmla="*/ 142776 w 463209"/>
                  <a:gd name="connsiteY17" fmla="*/ 432962 h 460322"/>
                  <a:gd name="connsiteX18" fmla="*/ 169778 w 463209"/>
                  <a:gd name="connsiteY18" fmla="*/ 406643 h 460322"/>
                  <a:gd name="connsiteX19" fmla="*/ 222319 w 463209"/>
                  <a:gd name="connsiteY19" fmla="*/ 384228 h 460322"/>
                  <a:gd name="connsiteX20" fmla="*/ 384659 w 463209"/>
                  <a:gd name="connsiteY20" fmla="*/ 340243 h 460322"/>
                  <a:gd name="connsiteX21" fmla="*/ 440518 w 463209"/>
                  <a:gd name="connsiteY21" fmla="*/ 210046 h 460322"/>
                  <a:gd name="connsiteX22" fmla="*/ 387945 w 463209"/>
                  <a:gd name="connsiteY22" fmla="*/ 78482 h 460322"/>
                  <a:gd name="connsiteX23" fmla="*/ 126184 w 463209"/>
                  <a:gd name="connsiteY23" fmla="*/ 75164 h 460322"/>
                  <a:gd name="connsiteX24" fmla="*/ 78100 w 463209"/>
                  <a:gd name="connsiteY24" fmla="*/ 236332 h 460322"/>
                  <a:gd name="connsiteX25" fmla="*/ 54351 w 463209"/>
                  <a:gd name="connsiteY25" fmla="*/ 288288 h 460322"/>
                  <a:gd name="connsiteX26" fmla="*/ 27349 w 463209"/>
                  <a:gd name="connsiteY26" fmla="*/ 314607 h 46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209" h="460322">
                    <a:moveTo>
                      <a:pt x="141117" y="460225"/>
                    </a:moveTo>
                    <a:cubicBezTo>
                      <a:pt x="138612" y="459899"/>
                      <a:pt x="136270" y="458728"/>
                      <a:pt x="134448" y="456906"/>
                    </a:cubicBezTo>
                    <a:lnTo>
                      <a:pt x="3209" y="322285"/>
                    </a:lnTo>
                    <a:cubicBezTo>
                      <a:pt x="-1150" y="317795"/>
                      <a:pt x="-1052" y="310605"/>
                      <a:pt x="3405" y="306246"/>
                    </a:cubicBezTo>
                    <a:lnTo>
                      <a:pt x="38508" y="272021"/>
                    </a:lnTo>
                    <a:cubicBezTo>
                      <a:pt x="48658" y="262131"/>
                      <a:pt x="54677" y="248988"/>
                      <a:pt x="55457" y="235064"/>
                    </a:cubicBezTo>
                    <a:cubicBezTo>
                      <a:pt x="58125" y="186654"/>
                      <a:pt x="68828" y="99401"/>
                      <a:pt x="110341" y="58930"/>
                    </a:cubicBezTo>
                    <a:cubicBezTo>
                      <a:pt x="192389" y="-21069"/>
                      <a:pt x="324180" y="-19410"/>
                      <a:pt x="404179" y="62639"/>
                    </a:cubicBezTo>
                    <a:cubicBezTo>
                      <a:pt x="442926" y="102361"/>
                      <a:pt x="463877" y="154805"/>
                      <a:pt x="463194" y="210306"/>
                    </a:cubicBezTo>
                    <a:cubicBezTo>
                      <a:pt x="462510" y="265807"/>
                      <a:pt x="440225" y="317698"/>
                      <a:pt x="400503" y="356444"/>
                    </a:cubicBezTo>
                    <a:lnTo>
                      <a:pt x="400503" y="356444"/>
                    </a:lnTo>
                    <a:cubicBezTo>
                      <a:pt x="358958" y="396948"/>
                      <a:pt x="271477" y="405407"/>
                      <a:pt x="223035" y="406870"/>
                    </a:cubicBezTo>
                    <a:cubicBezTo>
                      <a:pt x="209078" y="407293"/>
                      <a:pt x="195772" y="412987"/>
                      <a:pt x="185622" y="422877"/>
                    </a:cubicBezTo>
                    <a:lnTo>
                      <a:pt x="150519" y="457101"/>
                    </a:lnTo>
                    <a:cubicBezTo>
                      <a:pt x="148372" y="459184"/>
                      <a:pt x="145476" y="460355"/>
                      <a:pt x="142451" y="460322"/>
                    </a:cubicBezTo>
                    <a:cubicBezTo>
                      <a:pt x="142028" y="460322"/>
                      <a:pt x="141572" y="460290"/>
                      <a:pt x="141149" y="460225"/>
                    </a:cubicBezTo>
                    <a:close/>
                    <a:moveTo>
                      <a:pt x="27349" y="314574"/>
                    </a:moveTo>
                    <a:lnTo>
                      <a:pt x="142776" y="432962"/>
                    </a:lnTo>
                    <a:lnTo>
                      <a:pt x="169778" y="406643"/>
                    </a:lnTo>
                    <a:cubicBezTo>
                      <a:pt x="183995" y="392784"/>
                      <a:pt x="202669" y="384813"/>
                      <a:pt x="222319" y="384228"/>
                    </a:cubicBezTo>
                    <a:cubicBezTo>
                      <a:pt x="258691" y="383154"/>
                      <a:pt x="347246" y="376680"/>
                      <a:pt x="384659" y="340243"/>
                    </a:cubicBezTo>
                    <a:cubicBezTo>
                      <a:pt x="420055" y="305725"/>
                      <a:pt x="439900" y="259496"/>
                      <a:pt x="440518" y="210046"/>
                    </a:cubicBezTo>
                    <a:cubicBezTo>
                      <a:pt x="441136" y="160596"/>
                      <a:pt x="422462" y="113878"/>
                      <a:pt x="387945" y="78482"/>
                    </a:cubicBezTo>
                    <a:cubicBezTo>
                      <a:pt x="316697" y="5413"/>
                      <a:pt x="199286" y="3917"/>
                      <a:pt x="126184" y="75164"/>
                    </a:cubicBezTo>
                    <a:cubicBezTo>
                      <a:pt x="88804" y="111601"/>
                      <a:pt x="80118" y="199993"/>
                      <a:pt x="78100" y="236332"/>
                    </a:cubicBezTo>
                    <a:cubicBezTo>
                      <a:pt x="77027" y="255950"/>
                      <a:pt x="68601" y="274396"/>
                      <a:pt x="54351" y="288288"/>
                    </a:cubicBezTo>
                    <a:lnTo>
                      <a:pt x="27349" y="314607"/>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55" name="Free-form: Shape 154">
                <a:extLst>
                  <a:ext uri="{FF2B5EF4-FFF2-40B4-BE49-F238E27FC236}">
                    <a16:creationId xmlns:a16="http://schemas.microsoft.com/office/drawing/2014/main" id="{B5F03D84-7CB4-190D-E3CE-0BD81C8F0456}"/>
                  </a:ext>
                </a:extLst>
              </p:cNvPr>
              <p:cNvSpPr/>
              <p:nvPr/>
            </p:nvSpPr>
            <p:spPr>
              <a:xfrm>
                <a:off x="2445378" y="4120546"/>
                <a:ext cx="131866" cy="134702"/>
              </a:xfrm>
              <a:custGeom>
                <a:avLst/>
                <a:gdLst>
                  <a:gd name="connsiteX0" fmla="*/ 119059 w 131866"/>
                  <a:gd name="connsiteY0" fmla="*/ 134610 h 134702"/>
                  <a:gd name="connsiteX1" fmla="*/ 112423 w 131866"/>
                  <a:gd name="connsiteY1" fmla="*/ 131292 h 134702"/>
                  <a:gd name="connsiteX2" fmla="*/ 3209 w 131866"/>
                  <a:gd name="connsiteY2" fmla="*/ 19248 h 134702"/>
                  <a:gd name="connsiteX3" fmla="*/ 3405 w 131866"/>
                  <a:gd name="connsiteY3" fmla="*/ 3210 h 134702"/>
                  <a:gd name="connsiteX4" fmla="*/ 19443 w 131866"/>
                  <a:gd name="connsiteY4" fmla="*/ 3405 h 134702"/>
                  <a:gd name="connsiteX5" fmla="*/ 128657 w 131866"/>
                  <a:gd name="connsiteY5" fmla="*/ 115448 h 134702"/>
                  <a:gd name="connsiteX6" fmla="*/ 128462 w 131866"/>
                  <a:gd name="connsiteY6" fmla="*/ 131487 h 134702"/>
                  <a:gd name="connsiteX7" fmla="*/ 119059 w 131866"/>
                  <a:gd name="connsiteY7" fmla="*/ 134610 h 13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866" h="134702">
                    <a:moveTo>
                      <a:pt x="119059" y="134610"/>
                    </a:moveTo>
                    <a:cubicBezTo>
                      <a:pt x="116619" y="134285"/>
                      <a:pt x="114277" y="133179"/>
                      <a:pt x="112423" y="131292"/>
                    </a:cubicBezTo>
                    <a:lnTo>
                      <a:pt x="3209" y="19248"/>
                    </a:lnTo>
                    <a:cubicBezTo>
                      <a:pt x="-1150" y="14759"/>
                      <a:pt x="-1052" y="7569"/>
                      <a:pt x="3405" y="3210"/>
                    </a:cubicBezTo>
                    <a:cubicBezTo>
                      <a:pt x="7927" y="-1150"/>
                      <a:pt x="15084" y="-1052"/>
                      <a:pt x="19443" y="3405"/>
                    </a:cubicBezTo>
                    <a:lnTo>
                      <a:pt x="128657" y="115448"/>
                    </a:lnTo>
                    <a:cubicBezTo>
                      <a:pt x="133016" y="119938"/>
                      <a:pt x="132919" y="127128"/>
                      <a:pt x="128462" y="131487"/>
                    </a:cubicBezTo>
                    <a:cubicBezTo>
                      <a:pt x="125859" y="133992"/>
                      <a:pt x="122378" y="135033"/>
                      <a:pt x="119059" y="134610"/>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56" name="Free-form: Shape 155">
                <a:extLst>
                  <a:ext uri="{FF2B5EF4-FFF2-40B4-BE49-F238E27FC236}">
                    <a16:creationId xmlns:a16="http://schemas.microsoft.com/office/drawing/2014/main" id="{B347B3A0-082D-1EBF-77E9-9184E9AECE42}"/>
                  </a:ext>
                </a:extLst>
              </p:cNvPr>
              <p:cNvSpPr/>
              <p:nvPr/>
            </p:nvSpPr>
            <p:spPr>
              <a:xfrm>
                <a:off x="2432300" y="4185352"/>
                <a:ext cx="79943" cy="81414"/>
              </a:xfrm>
              <a:custGeom>
                <a:avLst/>
                <a:gdLst>
                  <a:gd name="connsiteX0" fmla="*/ 67137 w 79943"/>
                  <a:gd name="connsiteY0" fmla="*/ 81321 h 81414"/>
                  <a:gd name="connsiteX1" fmla="*/ 60500 w 79943"/>
                  <a:gd name="connsiteY1" fmla="*/ 78003 h 81414"/>
                  <a:gd name="connsiteX2" fmla="*/ 3209 w 79943"/>
                  <a:gd name="connsiteY2" fmla="*/ 19248 h 81414"/>
                  <a:gd name="connsiteX3" fmla="*/ 3405 w 79943"/>
                  <a:gd name="connsiteY3" fmla="*/ 3209 h 81414"/>
                  <a:gd name="connsiteX4" fmla="*/ 19444 w 79943"/>
                  <a:gd name="connsiteY4" fmla="*/ 3405 h 81414"/>
                  <a:gd name="connsiteX5" fmla="*/ 76734 w 79943"/>
                  <a:gd name="connsiteY5" fmla="*/ 62159 h 81414"/>
                  <a:gd name="connsiteX6" fmla="*/ 76539 w 79943"/>
                  <a:gd name="connsiteY6" fmla="*/ 78198 h 81414"/>
                  <a:gd name="connsiteX7" fmla="*/ 67137 w 79943"/>
                  <a:gd name="connsiteY7" fmla="*/ 81321 h 8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43" h="81414">
                    <a:moveTo>
                      <a:pt x="67137" y="81321"/>
                    </a:moveTo>
                    <a:cubicBezTo>
                      <a:pt x="64697" y="80996"/>
                      <a:pt x="62355" y="79890"/>
                      <a:pt x="60500" y="78003"/>
                    </a:cubicBezTo>
                    <a:lnTo>
                      <a:pt x="3209" y="19248"/>
                    </a:lnTo>
                    <a:cubicBezTo>
                      <a:pt x="-1150" y="14759"/>
                      <a:pt x="-1052" y="7569"/>
                      <a:pt x="3405" y="3209"/>
                    </a:cubicBezTo>
                    <a:cubicBezTo>
                      <a:pt x="7894" y="-1150"/>
                      <a:pt x="15084" y="-1052"/>
                      <a:pt x="19444" y="3405"/>
                    </a:cubicBezTo>
                    <a:lnTo>
                      <a:pt x="76734" y="62159"/>
                    </a:lnTo>
                    <a:cubicBezTo>
                      <a:pt x="81093" y="66649"/>
                      <a:pt x="80996" y="73839"/>
                      <a:pt x="76539" y="78198"/>
                    </a:cubicBezTo>
                    <a:cubicBezTo>
                      <a:pt x="73969" y="80736"/>
                      <a:pt x="70455" y="81744"/>
                      <a:pt x="67137" y="81321"/>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nvGrpSpPr>
              <p:cNvPr id="157" name="Graphic 2">
                <a:extLst>
                  <a:ext uri="{FF2B5EF4-FFF2-40B4-BE49-F238E27FC236}">
                    <a16:creationId xmlns:a16="http://schemas.microsoft.com/office/drawing/2014/main" id="{C81E054A-B0E3-5289-F216-1A73261A3B64}"/>
                  </a:ext>
                </a:extLst>
              </p:cNvPr>
              <p:cNvGrpSpPr/>
              <p:nvPr/>
            </p:nvGrpSpPr>
            <p:grpSpPr>
              <a:xfrm>
                <a:off x="2407140" y="3615492"/>
                <a:ext cx="675645" cy="675645"/>
                <a:chOff x="2407140" y="3615492"/>
                <a:chExt cx="675645" cy="675645"/>
              </a:xfrm>
              <a:solidFill>
                <a:srgbClr val="F1F1F1"/>
              </a:solidFill>
            </p:grpSpPr>
            <p:sp>
              <p:nvSpPr>
                <p:cNvPr id="160" name="Free-form: Shape 159">
                  <a:extLst>
                    <a:ext uri="{FF2B5EF4-FFF2-40B4-BE49-F238E27FC236}">
                      <a16:creationId xmlns:a16="http://schemas.microsoft.com/office/drawing/2014/main" id="{A4960D62-AD95-400D-0E6F-4FF928EE9C87}"/>
                    </a:ext>
                  </a:extLst>
                </p:cNvPr>
                <p:cNvSpPr/>
                <p:nvPr/>
              </p:nvSpPr>
              <p:spPr>
                <a:xfrm>
                  <a:off x="2502885" y="3711237"/>
                  <a:ext cx="92458" cy="90669"/>
                </a:xfrm>
                <a:custGeom>
                  <a:avLst/>
                  <a:gdLst>
                    <a:gd name="connsiteX0" fmla="*/ 92459 w 92458"/>
                    <a:gd name="connsiteY0" fmla="*/ 76941 h 90669"/>
                    <a:gd name="connsiteX1" fmla="*/ 18739 w 92458"/>
                    <a:gd name="connsiteY1" fmla="*/ 3221 h 90669"/>
                    <a:gd name="connsiteX2" fmla="*/ 3221 w 92458"/>
                    <a:gd name="connsiteY2" fmla="*/ 3221 h 90669"/>
                    <a:gd name="connsiteX3" fmla="*/ 3221 w 92458"/>
                    <a:gd name="connsiteY3" fmla="*/ 18739 h 90669"/>
                    <a:gd name="connsiteX4" fmla="*/ 75151 w 92458"/>
                    <a:gd name="connsiteY4" fmla="*/ 90670 h 90669"/>
                    <a:gd name="connsiteX5" fmla="*/ 92459 w 92458"/>
                    <a:gd name="connsiteY5" fmla="*/ 76941 h 9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58" h="90669">
                      <a:moveTo>
                        <a:pt x="92459" y="76941"/>
                      </a:moveTo>
                      <a:lnTo>
                        <a:pt x="18739" y="3221"/>
                      </a:lnTo>
                      <a:cubicBezTo>
                        <a:pt x="14445" y="-1074"/>
                        <a:pt x="7515" y="-1074"/>
                        <a:pt x="3221" y="3221"/>
                      </a:cubicBezTo>
                      <a:cubicBezTo>
                        <a:pt x="-1074" y="7515"/>
                        <a:pt x="-1074" y="14445"/>
                        <a:pt x="3221" y="18739"/>
                      </a:cubicBezTo>
                      <a:lnTo>
                        <a:pt x="75151" y="90670"/>
                      </a:lnTo>
                      <a:cubicBezTo>
                        <a:pt x="80747" y="85790"/>
                        <a:pt x="86505" y="81202"/>
                        <a:pt x="92459" y="76941"/>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61" name="Free-form: Shape 160">
                  <a:extLst>
                    <a:ext uri="{FF2B5EF4-FFF2-40B4-BE49-F238E27FC236}">
                      <a16:creationId xmlns:a16="http://schemas.microsoft.com/office/drawing/2014/main" id="{4A7ED673-21D7-3407-6BC3-DE9743CC6A71}"/>
                    </a:ext>
                  </a:extLst>
                </p:cNvPr>
                <p:cNvSpPr/>
                <p:nvPr/>
              </p:nvSpPr>
              <p:spPr>
                <a:xfrm>
                  <a:off x="2881081" y="3711237"/>
                  <a:ext cx="105992" cy="105634"/>
                </a:xfrm>
                <a:custGeom>
                  <a:avLst/>
                  <a:gdLst>
                    <a:gd name="connsiteX0" fmla="*/ 11484 w 105992"/>
                    <a:gd name="connsiteY0" fmla="*/ 100885 h 105634"/>
                    <a:gd name="connsiteX1" fmla="*/ 13566 w 105992"/>
                    <a:gd name="connsiteY1" fmla="*/ 103000 h 105634"/>
                    <a:gd name="connsiteX2" fmla="*/ 15909 w 105992"/>
                    <a:gd name="connsiteY2" fmla="*/ 105635 h 105634"/>
                    <a:gd name="connsiteX3" fmla="*/ 102772 w 105992"/>
                    <a:gd name="connsiteY3" fmla="*/ 18739 h 105634"/>
                    <a:gd name="connsiteX4" fmla="*/ 102772 w 105992"/>
                    <a:gd name="connsiteY4" fmla="*/ 3221 h 105634"/>
                    <a:gd name="connsiteX5" fmla="*/ 87254 w 105992"/>
                    <a:gd name="connsiteY5" fmla="*/ 3221 h 105634"/>
                    <a:gd name="connsiteX6" fmla="*/ 0 w 105992"/>
                    <a:gd name="connsiteY6" fmla="*/ 90474 h 105634"/>
                    <a:gd name="connsiteX7" fmla="*/ 11484 w 105992"/>
                    <a:gd name="connsiteY7" fmla="*/ 100852 h 1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92" h="105634">
                      <a:moveTo>
                        <a:pt x="11484" y="100885"/>
                      </a:moveTo>
                      <a:lnTo>
                        <a:pt x="13566" y="103000"/>
                      </a:lnTo>
                      <a:cubicBezTo>
                        <a:pt x="14380" y="103845"/>
                        <a:pt x="15095" y="104789"/>
                        <a:pt x="15909" y="105635"/>
                      </a:cubicBezTo>
                      <a:lnTo>
                        <a:pt x="102772" y="18739"/>
                      </a:lnTo>
                      <a:cubicBezTo>
                        <a:pt x="107066" y="14445"/>
                        <a:pt x="107066" y="7515"/>
                        <a:pt x="102772" y="3221"/>
                      </a:cubicBezTo>
                      <a:cubicBezTo>
                        <a:pt x="98477" y="-1074"/>
                        <a:pt x="91548" y="-1074"/>
                        <a:pt x="87254" y="3221"/>
                      </a:cubicBezTo>
                      <a:lnTo>
                        <a:pt x="0" y="90474"/>
                      </a:lnTo>
                      <a:cubicBezTo>
                        <a:pt x="3871" y="93858"/>
                        <a:pt x="7808" y="97176"/>
                        <a:pt x="11484" y="100852"/>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62" name="Free-form: Shape 161">
                  <a:extLst>
                    <a:ext uri="{FF2B5EF4-FFF2-40B4-BE49-F238E27FC236}">
                      <a16:creationId xmlns:a16="http://schemas.microsoft.com/office/drawing/2014/main" id="{AF3E0EF4-6FA3-6955-3679-A84415470226}"/>
                    </a:ext>
                  </a:extLst>
                </p:cNvPr>
                <p:cNvSpPr/>
                <p:nvPr/>
              </p:nvSpPr>
              <p:spPr>
                <a:xfrm>
                  <a:off x="2957534" y="3942384"/>
                  <a:ext cx="125252" cy="21927"/>
                </a:xfrm>
                <a:custGeom>
                  <a:avLst/>
                  <a:gdLst>
                    <a:gd name="connsiteX0" fmla="*/ 2050 w 125252"/>
                    <a:gd name="connsiteY0" fmla="*/ 21927 h 21927"/>
                    <a:gd name="connsiteX1" fmla="*/ 114288 w 125252"/>
                    <a:gd name="connsiteY1" fmla="*/ 21927 h 21927"/>
                    <a:gd name="connsiteX2" fmla="*/ 125252 w 125252"/>
                    <a:gd name="connsiteY2" fmla="*/ 10964 h 21927"/>
                    <a:gd name="connsiteX3" fmla="*/ 114288 w 125252"/>
                    <a:gd name="connsiteY3" fmla="*/ 0 h 21927"/>
                    <a:gd name="connsiteX4" fmla="*/ 0 w 125252"/>
                    <a:gd name="connsiteY4" fmla="*/ 0 h 21927"/>
                    <a:gd name="connsiteX5" fmla="*/ 2050 w 125252"/>
                    <a:gd name="connsiteY5" fmla="*/ 21927 h 2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52" h="21927">
                      <a:moveTo>
                        <a:pt x="2050" y="21927"/>
                      </a:moveTo>
                      <a:lnTo>
                        <a:pt x="114288" y="21927"/>
                      </a:lnTo>
                      <a:cubicBezTo>
                        <a:pt x="120340" y="21927"/>
                        <a:pt x="125252" y="17015"/>
                        <a:pt x="125252" y="10964"/>
                      </a:cubicBezTo>
                      <a:cubicBezTo>
                        <a:pt x="125252" y="4913"/>
                        <a:pt x="120340" y="0"/>
                        <a:pt x="114288" y="0"/>
                      </a:cubicBezTo>
                      <a:lnTo>
                        <a:pt x="0" y="0"/>
                      </a:lnTo>
                      <a:cubicBezTo>
                        <a:pt x="1041" y="7255"/>
                        <a:pt x="1724" y="14542"/>
                        <a:pt x="2050" y="21927"/>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63" name="Free-form: Shape 162">
                  <a:extLst>
                    <a:ext uri="{FF2B5EF4-FFF2-40B4-BE49-F238E27FC236}">
                      <a16:creationId xmlns:a16="http://schemas.microsoft.com/office/drawing/2014/main" id="{A5F3C8F9-035E-5AC3-0C42-C40EFCF8F05C}"/>
                    </a:ext>
                  </a:extLst>
                </p:cNvPr>
                <p:cNvSpPr/>
                <p:nvPr/>
              </p:nvSpPr>
              <p:spPr>
                <a:xfrm>
                  <a:off x="2734032" y="3615492"/>
                  <a:ext cx="21927" cy="131075"/>
                </a:xfrm>
                <a:custGeom>
                  <a:avLst/>
                  <a:gdLst>
                    <a:gd name="connsiteX0" fmla="*/ 0 w 21927"/>
                    <a:gd name="connsiteY0" fmla="*/ 129644 h 131075"/>
                    <a:gd name="connsiteX1" fmla="*/ 21927 w 21927"/>
                    <a:gd name="connsiteY1" fmla="*/ 131076 h 131075"/>
                    <a:gd name="connsiteX2" fmla="*/ 21927 w 21927"/>
                    <a:gd name="connsiteY2" fmla="*/ 10964 h 131075"/>
                    <a:gd name="connsiteX3" fmla="*/ 10964 w 21927"/>
                    <a:gd name="connsiteY3" fmla="*/ 0 h 131075"/>
                    <a:gd name="connsiteX4" fmla="*/ 0 w 21927"/>
                    <a:gd name="connsiteY4" fmla="*/ 10964 h 131075"/>
                    <a:gd name="connsiteX5" fmla="*/ 0 w 21927"/>
                    <a:gd name="connsiteY5" fmla="*/ 129612 h 1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7" h="131075">
                      <a:moveTo>
                        <a:pt x="0" y="129644"/>
                      </a:moveTo>
                      <a:cubicBezTo>
                        <a:pt x="7320" y="129774"/>
                        <a:pt x="14640" y="130262"/>
                        <a:pt x="21927" y="131076"/>
                      </a:cubicBezTo>
                      <a:lnTo>
                        <a:pt x="21927" y="10964"/>
                      </a:lnTo>
                      <a:cubicBezTo>
                        <a:pt x="21927" y="4913"/>
                        <a:pt x="17015" y="0"/>
                        <a:pt x="10964" y="0"/>
                      </a:cubicBezTo>
                      <a:cubicBezTo>
                        <a:pt x="4913" y="0"/>
                        <a:pt x="0" y="4913"/>
                        <a:pt x="0" y="10964"/>
                      </a:cubicBezTo>
                      <a:lnTo>
                        <a:pt x="0" y="129612"/>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64" name="Free-form: Shape 163">
                  <a:extLst>
                    <a:ext uri="{FF2B5EF4-FFF2-40B4-BE49-F238E27FC236}">
                      <a16:creationId xmlns:a16="http://schemas.microsoft.com/office/drawing/2014/main" id="{306A400C-3526-1583-636C-6E3349F913B8}"/>
                    </a:ext>
                  </a:extLst>
                </p:cNvPr>
                <p:cNvSpPr/>
                <p:nvPr/>
              </p:nvSpPr>
              <p:spPr>
                <a:xfrm>
                  <a:off x="2734032" y="4192302"/>
                  <a:ext cx="21927" cy="98835"/>
                </a:xfrm>
                <a:custGeom>
                  <a:avLst/>
                  <a:gdLst>
                    <a:gd name="connsiteX0" fmla="*/ 21927 w 21927"/>
                    <a:gd name="connsiteY0" fmla="*/ 33 h 98835"/>
                    <a:gd name="connsiteX1" fmla="*/ 0 w 21927"/>
                    <a:gd name="connsiteY1" fmla="*/ 2407 h 98835"/>
                    <a:gd name="connsiteX2" fmla="*/ 0 w 21927"/>
                    <a:gd name="connsiteY2" fmla="*/ 87872 h 98835"/>
                    <a:gd name="connsiteX3" fmla="*/ 3221 w 21927"/>
                    <a:gd name="connsiteY3" fmla="*/ 95615 h 98835"/>
                    <a:gd name="connsiteX4" fmla="*/ 10964 w 21927"/>
                    <a:gd name="connsiteY4" fmla="*/ 98835 h 98835"/>
                    <a:gd name="connsiteX5" fmla="*/ 21927 w 21927"/>
                    <a:gd name="connsiteY5" fmla="*/ 87872 h 98835"/>
                    <a:gd name="connsiteX6" fmla="*/ 21927 w 21927"/>
                    <a:gd name="connsiteY6" fmla="*/ 0 h 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7" h="98835">
                      <a:moveTo>
                        <a:pt x="21927" y="33"/>
                      </a:moveTo>
                      <a:cubicBezTo>
                        <a:pt x="14510" y="1009"/>
                        <a:pt x="7255" y="1789"/>
                        <a:pt x="0" y="2407"/>
                      </a:cubicBezTo>
                      <a:lnTo>
                        <a:pt x="0" y="87872"/>
                      </a:lnTo>
                      <a:cubicBezTo>
                        <a:pt x="0" y="90897"/>
                        <a:pt x="1236" y="93630"/>
                        <a:pt x="3221" y="95615"/>
                      </a:cubicBezTo>
                      <a:cubicBezTo>
                        <a:pt x="5205" y="97599"/>
                        <a:pt x="7938" y="98835"/>
                        <a:pt x="10964" y="98835"/>
                      </a:cubicBezTo>
                      <a:cubicBezTo>
                        <a:pt x="17015" y="98835"/>
                        <a:pt x="21927" y="93923"/>
                        <a:pt x="21927" y="87872"/>
                      </a:cubicBezTo>
                      <a:lnTo>
                        <a:pt x="21927" y="0"/>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65" name="Free-form: Shape 164">
                  <a:extLst>
                    <a:ext uri="{FF2B5EF4-FFF2-40B4-BE49-F238E27FC236}">
                      <a16:creationId xmlns:a16="http://schemas.microsoft.com/office/drawing/2014/main" id="{C144E601-3023-16C6-6182-5577A426EC9B}"/>
                    </a:ext>
                  </a:extLst>
                </p:cNvPr>
                <p:cNvSpPr/>
                <p:nvPr/>
              </p:nvSpPr>
              <p:spPr>
                <a:xfrm>
                  <a:off x="2407140" y="3942384"/>
                  <a:ext cx="106155" cy="21927"/>
                </a:xfrm>
                <a:custGeom>
                  <a:avLst/>
                  <a:gdLst>
                    <a:gd name="connsiteX0" fmla="*/ 106155 w 106155"/>
                    <a:gd name="connsiteY0" fmla="*/ 0 h 21927"/>
                    <a:gd name="connsiteX1" fmla="*/ 10964 w 106155"/>
                    <a:gd name="connsiteY1" fmla="*/ 0 h 21927"/>
                    <a:gd name="connsiteX2" fmla="*/ 0 w 106155"/>
                    <a:gd name="connsiteY2" fmla="*/ 10964 h 21927"/>
                    <a:gd name="connsiteX3" fmla="*/ 3221 w 106155"/>
                    <a:gd name="connsiteY3" fmla="*/ 18706 h 21927"/>
                    <a:gd name="connsiteX4" fmla="*/ 10964 w 106155"/>
                    <a:gd name="connsiteY4" fmla="*/ 21927 h 21927"/>
                    <a:gd name="connsiteX5" fmla="*/ 103130 w 106155"/>
                    <a:gd name="connsiteY5" fmla="*/ 21927 h 21927"/>
                    <a:gd name="connsiteX6" fmla="*/ 106123 w 106155"/>
                    <a:gd name="connsiteY6" fmla="*/ 0 h 2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55" h="21927">
                      <a:moveTo>
                        <a:pt x="106155" y="0"/>
                      </a:moveTo>
                      <a:lnTo>
                        <a:pt x="10964" y="0"/>
                      </a:lnTo>
                      <a:cubicBezTo>
                        <a:pt x="4913" y="0"/>
                        <a:pt x="0" y="4913"/>
                        <a:pt x="0" y="10964"/>
                      </a:cubicBezTo>
                      <a:cubicBezTo>
                        <a:pt x="0" y="13989"/>
                        <a:pt x="1236" y="16722"/>
                        <a:pt x="3221" y="18706"/>
                      </a:cubicBezTo>
                      <a:cubicBezTo>
                        <a:pt x="5205" y="20691"/>
                        <a:pt x="7938" y="21927"/>
                        <a:pt x="10964" y="21927"/>
                      </a:cubicBezTo>
                      <a:lnTo>
                        <a:pt x="103130" y="21927"/>
                      </a:lnTo>
                      <a:cubicBezTo>
                        <a:pt x="103976" y="14672"/>
                        <a:pt x="104952" y="7385"/>
                        <a:pt x="106123" y="0"/>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66" name="Free-form: Shape 165">
                  <a:extLst>
                    <a:ext uri="{FF2B5EF4-FFF2-40B4-BE49-F238E27FC236}">
                      <a16:creationId xmlns:a16="http://schemas.microsoft.com/office/drawing/2014/main" id="{0EE5A0EA-8A2B-FB38-180D-036E3B3D57E2}"/>
                    </a:ext>
                  </a:extLst>
                </p:cNvPr>
                <p:cNvSpPr/>
                <p:nvPr/>
              </p:nvSpPr>
              <p:spPr>
                <a:xfrm>
                  <a:off x="2902911" y="4109538"/>
                  <a:ext cx="84162" cy="85919"/>
                </a:xfrm>
                <a:custGeom>
                  <a:avLst/>
                  <a:gdLst>
                    <a:gd name="connsiteX0" fmla="*/ 80942 w 84162"/>
                    <a:gd name="connsiteY0" fmla="*/ 67181 h 85919"/>
                    <a:gd name="connsiteX1" fmla="*/ 13761 w 84162"/>
                    <a:gd name="connsiteY1" fmla="*/ 0 h 85919"/>
                    <a:gd name="connsiteX2" fmla="*/ 0 w 84162"/>
                    <a:gd name="connsiteY2" fmla="*/ 17275 h 85919"/>
                    <a:gd name="connsiteX3" fmla="*/ 65424 w 84162"/>
                    <a:gd name="connsiteY3" fmla="*/ 82699 h 85919"/>
                    <a:gd name="connsiteX4" fmla="*/ 80942 w 84162"/>
                    <a:gd name="connsiteY4" fmla="*/ 82699 h 85919"/>
                    <a:gd name="connsiteX5" fmla="*/ 80942 w 84162"/>
                    <a:gd name="connsiteY5" fmla="*/ 67181 h 8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62" h="85919">
                      <a:moveTo>
                        <a:pt x="80942" y="67181"/>
                      </a:moveTo>
                      <a:lnTo>
                        <a:pt x="13761" y="0"/>
                      </a:lnTo>
                      <a:cubicBezTo>
                        <a:pt x="9467" y="5954"/>
                        <a:pt x="4913" y="11712"/>
                        <a:pt x="0" y="17275"/>
                      </a:cubicBezTo>
                      <a:lnTo>
                        <a:pt x="65424" y="82699"/>
                      </a:lnTo>
                      <a:cubicBezTo>
                        <a:pt x="69718" y="86993"/>
                        <a:pt x="76648" y="86993"/>
                        <a:pt x="80942" y="82699"/>
                      </a:cubicBezTo>
                      <a:cubicBezTo>
                        <a:pt x="85236" y="78404"/>
                        <a:pt x="85236" y="71475"/>
                        <a:pt x="80942" y="67181"/>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158" name="Free-form: Shape 157">
                <a:extLst>
                  <a:ext uri="{FF2B5EF4-FFF2-40B4-BE49-F238E27FC236}">
                    <a16:creationId xmlns:a16="http://schemas.microsoft.com/office/drawing/2014/main" id="{9F0DF226-27A6-A757-1AD3-B1CD81714F1C}"/>
                  </a:ext>
                </a:extLst>
              </p:cNvPr>
              <p:cNvSpPr/>
              <p:nvPr/>
            </p:nvSpPr>
            <p:spPr>
              <a:xfrm>
                <a:off x="2541046" y="3996649"/>
                <a:ext cx="160648" cy="160648"/>
              </a:xfrm>
              <a:custGeom>
                <a:avLst/>
                <a:gdLst>
                  <a:gd name="connsiteX0" fmla="*/ 3318 w 160648"/>
                  <a:gd name="connsiteY0" fmla="*/ 157330 h 160648"/>
                  <a:gd name="connsiteX1" fmla="*/ 3318 w 160648"/>
                  <a:gd name="connsiteY1" fmla="*/ 141323 h 160648"/>
                  <a:gd name="connsiteX2" fmla="*/ 141323 w 160648"/>
                  <a:gd name="connsiteY2" fmla="*/ 3318 h 160648"/>
                  <a:gd name="connsiteX3" fmla="*/ 157330 w 160648"/>
                  <a:gd name="connsiteY3" fmla="*/ 3318 h 160648"/>
                  <a:gd name="connsiteX4" fmla="*/ 157330 w 160648"/>
                  <a:gd name="connsiteY4" fmla="*/ 19325 h 160648"/>
                  <a:gd name="connsiteX5" fmla="*/ 19325 w 160648"/>
                  <a:gd name="connsiteY5" fmla="*/ 157330 h 160648"/>
                  <a:gd name="connsiteX6" fmla="*/ 3318 w 160648"/>
                  <a:gd name="connsiteY6" fmla="*/ 157330 h 16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48" h="160648">
                    <a:moveTo>
                      <a:pt x="3318" y="157330"/>
                    </a:moveTo>
                    <a:cubicBezTo>
                      <a:pt x="-1106" y="152905"/>
                      <a:pt x="-1106" y="145748"/>
                      <a:pt x="3318" y="141323"/>
                    </a:cubicBezTo>
                    <a:lnTo>
                      <a:pt x="141323" y="3318"/>
                    </a:lnTo>
                    <a:cubicBezTo>
                      <a:pt x="145748" y="-1106"/>
                      <a:pt x="152905" y="-1106"/>
                      <a:pt x="157330" y="3318"/>
                    </a:cubicBezTo>
                    <a:cubicBezTo>
                      <a:pt x="161754" y="7743"/>
                      <a:pt x="161754" y="14900"/>
                      <a:pt x="157330" y="19325"/>
                    </a:cubicBezTo>
                    <a:lnTo>
                      <a:pt x="19325" y="157330"/>
                    </a:lnTo>
                    <a:cubicBezTo>
                      <a:pt x="14900" y="161754"/>
                      <a:pt x="7743" y="161754"/>
                      <a:pt x="3318" y="157330"/>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59" name="Free-form: Shape 158">
                <a:extLst>
                  <a:ext uri="{FF2B5EF4-FFF2-40B4-BE49-F238E27FC236}">
                    <a16:creationId xmlns:a16="http://schemas.microsoft.com/office/drawing/2014/main" id="{0C4CC16E-70F1-F854-D58F-BC81076E756C}"/>
                  </a:ext>
                </a:extLst>
              </p:cNvPr>
              <p:cNvSpPr/>
              <p:nvPr/>
            </p:nvSpPr>
            <p:spPr>
              <a:xfrm>
                <a:off x="2709053" y="3889979"/>
                <a:ext cx="99278" cy="99278"/>
              </a:xfrm>
              <a:custGeom>
                <a:avLst/>
                <a:gdLst>
                  <a:gd name="connsiteX0" fmla="*/ 8094 w 99278"/>
                  <a:gd name="connsiteY0" fmla="*/ 91184 h 99278"/>
                  <a:gd name="connsiteX1" fmla="*/ 4809 w 99278"/>
                  <a:gd name="connsiteY1" fmla="*/ 83929 h 99278"/>
                  <a:gd name="connsiteX2" fmla="*/ 26 w 99278"/>
                  <a:gd name="connsiteY2" fmla="*/ 12096 h 99278"/>
                  <a:gd name="connsiteX3" fmla="*/ 10567 w 99278"/>
                  <a:gd name="connsiteY3" fmla="*/ 26 h 99278"/>
                  <a:gd name="connsiteX4" fmla="*/ 22637 w 99278"/>
                  <a:gd name="connsiteY4" fmla="*/ 10567 h 99278"/>
                  <a:gd name="connsiteX5" fmla="*/ 26768 w 99278"/>
                  <a:gd name="connsiteY5" fmla="*/ 72510 h 99278"/>
                  <a:gd name="connsiteX6" fmla="*/ 88711 w 99278"/>
                  <a:gd name="connsiteY6" fmla="*/ 76642 h 99278"/>
                  <a:gd name="connsiteX7" fmla="*/ 99252 w 99278"/>
                  <a:gd name="connsiteY7" fmla="*/ 88711 h 99278"/>
                  <a:gd name="connsiteX8" fmla="*/ 87182 w 99278"/>
                  <a:gd name="connsiteY8" fmla="*/ 99252 h 99278"/>
                  <a:gd name="connsiteX9" fmla="*/ 15349 w 99278"/>
                  <a:gd name="connsiteY9" fmla="*/ 94470 h 99278"/>
                  <a:gd name="connsiteX10" fmla="*/ 8094 w 99278"/>
                  <a:gd name="connsiteY10" fmla="*/ 91184 h 9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278" h="99278">
                    <a:moveTo>
                      <a:pt x="8094" y="91184"/>
                    </a:moveTo>
                    <a:cubicBezTo>
                      <a:pt x="6208" y="89297"/>
                      <a:pt x="5004" y="86759"/>
                      <a:pt x="4809" y="83929"/>
                    </a:cubicBezTo>
                    <a:lnTo>
                      <a:pt x="26" y="12096"/>
                    </a:lnTo>
                    <a:cubicBezTo>
                      <a:pt x="-397" y="5850"/>
                      <a:pt x="4321" y="449"/>
                      <a:pt x="10567" y="26"/>
                    </a:cubicBezTo>
                    <a:cubicBezTo>
                      <a:pt x="16846" y="-397"/>
                      <a:pt x="22214" y="4321"/>
                      <a:pt x="22637" y="10567"/>
                    </a:cubicBezTo>
                    <a:lnTo>
                      <a:pt x="26768" y="72510"/>
                    </a:lnTo>
                    <a:lnTo>
                      <a:pt x="88711" y="76642"/>
                    </a:lnTo>
                    <a:cubicBezTo>
                      <a:pt x="94925" y="77032"/>
                      <a:pt x="99675" y="82400"/>
                      <a:pt x="99252" y="88711"/>
                    </a:cubicBezTo>
                    <a:cubicBezTo>
                      <a:pt x="98829" y="94958"/>
                      <a:pt x="93429" y="99675"/>
                      <a:pt x="87182" y="99252"/>
                    </a:cubicBezTo>
                    <a:lnTo>
                      <a:pt x="15349" y="94470"/>
                    </a:lnTo>
                    <a:cubicBezTo>
                      <a:pt x="12519" y="94275"/>
                      <a:pt x="9981" y="93071"/>
                      <a:pt x="8094" y="91184"/>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151" name="Free-form: Shape 150">
              <a:extLst>
                <a:ext uri="{FF2B5EF4-FFF2-40B4-BE49-F238E27FC236}">
                  <a16:creationId xmlns:a16="http://schemas.microsoft.com/office/drawing/2014/main" id="{8E1E9400-77F3-FE6A-7AB9-914245193DA7}"/>
                </a:ext>
              </a:extLst>
            </p:cNvPr>
            <p:cNvSpPr/>
            <p:nvPr/>
          </p:nvSpPr>
          <p:spPr>
            <a:xfrm rot="18900000">
              <a:off x="4779072" y="3475433"/>
              <a:ext cx="1130359" cy="1130359"/>
            </a:xfrm>
            <a:custGeom>
              <a:avLst/>
              <a:gdLst>
                <a:gd name="connsiteX0" fmla="*/ 1130392 w 1130392"/>
                <a:gd name="connsiteY0" fmla="*/ 565196 h 1130392"/>
                <a:gd name="connsiteX1" fmla="*/ 565196 w 1130392"/>
                <a:gd name="connsiteY1" fmla="*/ 1130393 h 1130392"/>
                <a:gd name="connsiteX2" fmla="*/ 0 w 1130392"/>
                <a:gd name="connsiteY2" fmla="*/ 565196 h 1130392"/>
                <a:gd name="connsiteX3" fmla="*/ 565196 w 1130392"/>
                <a:gd name="connsiteY3" fmla="*/ 0 h 1130392"/>
                <a:gd name="connsiteX4" fmla="*/ 1130392 w 1130392"/>
                <a:gd name="connsiteY4" fmla="*/ 565196 h 113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92" h="1130392">
                  <a:moveTo>
                    <a:pt x="1130392" y="565196"/>
                  </a:moveTo>
                  <a:cubicBezTo>
                    <a:pt x="1130392" y="877346"/>
                    <a:pt x="877345" y="1130393"/>
                    <a:pt x="565196" y="1130393"/>
                  </a:cubicBezTo>
                  <a:cubicBezTo>
                    <a:pt x="253047" y="1130393"/>
                    <a:pt x="0" y="877346"/>
                    <a:pt x="0" y="565196"/>
                  </a:cubicBezTo>
                  <a:cubicBezTo>
                    <a:pt x="0" y="253047"/>
                    <a:pt x="253047" y="0"/>
                    <a:pt x="565196" y="0"/>
                  </a:cubicBezTo>
                  <a:cubicBezTo>
                    <a:pt x="877345" y="0"/>
                    <a:pt x="1130392" y="253047"/>
                    <a:pt x="1130392" y="565196"/>
                  </a:cubicBezTo>
                  <a:close/>
                </a:path>
              </a:pathLst>
            </a:custGeom>
            <a:solidFill>
              <a:schemeClr val="accent5">
                <a:lumMod val="75000"/>
              </a:schemeClr>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pic>
          <p:nvPicPr>
            <p:cNvPr id="187" name="Graphic 186" descr="Lights On with solid fill">
              <a:extLst>
                <a:ext uri="{FF2B5EF4-FFF2-40B4-BE49-F238E27FC236}">
                  <a16:creationId xmlns:a16="http://schemas.microsoft.com/office/drawing/2014/main" id="{944305CC-3DA9-1BBF-8D92-8F7455C6CA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1351" y="3515238"/>
              <a:ext cx="538075" cy="538075"/>
            </a:xfrm>
            <a:prstGeom prst="rect">
              <a:avLst/>
            </a:prstGeom>
          </p:spPr>
        </p:pic>
        <p:pic>
          <p:nvPicPr>
            <p:cNvPr id="189" name="Graphic 188" descr="Users with solid fill">
              <a:extLst>
                <a:ext uri="{FF2B5EF4-FFF2-40B4-BE49-F238E27FC236}">
                  <a16:creationId xmlns:a16="http://schemas.microsoft.com/office/drawing/2014/main" id="{182FA4D0-B09B-6AC4-5B59-CF7E8AF8A2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23278" y="3863047"/>
              <a:ext cx="682723" cy="682723"/>
            </a:xfrm>
            <a:prstGeom prst="rect">
              <a:avLst/>
            </a:prstGeom>
          </p:spPr>
        </p:pic>
      </p:grpSp>
      <p:sp>
        <p:nvSpPr>
          <p:cNvPr id="109" name="TextBox 32">
            <a:extLst>
              <a:ext uri="{FF2B5EF4-FFF2-40B4-BE49-F238E27FC236}">
                <a16:creationId xmlns:a16="http://schemas.microsoft.com/office/drawing/2014/main" id="{3F3CD570-AE9C-71C5-C4EB-3F52A24CD8FC}"/>
              </a:ext>
            </a:extLst>
          </p:cNvPr>
          <p:cNvSpPr txBox="1">
            <a:spLocks/>
          </p:cNvSpPr>
          <p:nvPr/>
        </p:nvSpPr>
        <p:spPr>
          <a:xfrm>
            <a:off x="6940999" y="2046333"/>
            <a:ext cx="4340214" cy="576000"/>
          </a:xfrm>
          <a:prstGeom prst="rect">
            <a:avLst/>
          </a:prstGeom>
        </p:spPr>
        <p:txBody>
          <a:bodyPr vert="horz" lIns="0" tIns="0" rIns="0" bIns="0" rtlCol="0" anchor="ctr">
            <a:noAutofit/>
          </a:bodyP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r>
              <a:rPr lang="en-GB" sz="1600" b="1" dirty="0"/>
              <a:t>Aligning academic development </a:t>
            </a:r>
            <a:r>
              <a:rPr lang="en-GB" sz="1600" dirty="0"/>
              <a:t>with NHS medical physics and clinical engineering</a:t>
            </a:r>
          </a:p>
        </p:txBody>
      </p:sp>
      <p:grpSp>
        <p:nvGrpSpPr>
          <p:cNvPr id="2" name="Group 1">
            <a:extLst>
              <a:ext uri="{FF2B5EF4-FFF2-40B4-BE49-F238E27FC236}">
                <a16:creationId xmlns:a16="http://schemas.microsoft.com/office/drawing/2014/main" id="{BB36F77E-D7F2-799B-F48A-B9172DB9D6B6}"/>
              </a:ext>
            </a:extLst>
          </p:cNvPr>
          <p:cNvGrpSpPr/>
          <p:nvPr/>
        </p:nvGrpSpPr>
        <p:grpSpPr>
          <a:xfrm>
            <a:off x="6163300" y="2047528"/>
            <a:ext cx="557375" cy="557374"/>
            <a:chOff x="3443757" y="2406749"/>
            <a:chExt cx="1130359" cy="1130359"/>
          </a:xfrm>
        </p:grpSpPr>
        <p:grpSp>
          <p:nvGrpSpPr>
            <p:cNvPr id="108" name="Group 107">
              <a:extLst>
                <a:ext uri="{FF2B5EF4-FFF2-40B4-BE49-F238E27FC236}">
                  <a16:creationId xmlns:a16="http://schemas.microsoft.com/office/drawing/2014/main" id="{302AB704-7DC6-50A6-9A76-223C657B980F}"/>
                </a:ext>
              </a:extLst>
            </p:cNvPr>
            <p:cNvGrpSpPr/>
            <p:nvPr/>
          </p:nvGrpSpPr>
          <p:grpSpPr>
            <a:xfrm>
              <a:off x="3443757" y="2406749"/>
              <a:ext cx="1130359" cy="1130359"/>
              <a:chOff x="790251" y="2326760"/>
              <a:chExt cx="1130392" cy="1130392"/>
            </a:xfrm>
          </p:grpSpPr>
          <p:grpSp>
            <p:nvGrpSpPr>
              <p:cNvPr id="115" name="Graphic 2">
                <a:extLst>
                  <a:ext uri="{FF2B5EF4-FFF2-40B4-BE49-F238E27FC236}">
                    <a16:creationId xmlns:a16="http://schemas.microsoft.com/office/drawing/2014/main" id="{A746A43B-CF74-9F74-FF9B-7AFF17B878BE}"/>
                  </a:ext>
                </a:extLst>
              </p:cNvPr>
              <p:cNvGrpSpPr/>
              <p:nvPr/>
            </p:nvGrpSpPr>
            <p:grpSpPr>
              <a:xfrm>
                <a:off x="1038888" y="2633772"/>
                <a:ext cx="544353" cy="612023"/>
                <a:chOff x="1039344" y="2634381"/>
                <a:chExt cx="544353" cy="612023"/>
              </a:xfrm>
              <a:solidFill>
                <a:srgbClr val="F1F1F1"/>
              </a:solidFill>
            </p:grpSpPr>
            <p:sp>
              <p:nvSpPr>
                <p:cNvPr id="117" name="Free-form: Shape 116">
                  <a:extLst>
                    <a:ext uri="{FF2B5EF4-FFF2-40B4-BE49-F238E27FC236}">
                      <a16:creationId xmlns:a16="http://schemas.microsoft.com/office/drawing/2014/main" id="{B58A3F77-BA21-08B5-9BE9-A1A4F334C0B6}"/>
                    </a:ext>
                  </a:extLst>
                </p:cNvPr>
                <p:cNvSpPr/>
                <p:nvPr/>
              </p:nvSpPr>
              <p:spPr>
                <a:xfrm>
                  <a:off x="1487744" y="2634381"/>
                  <a:ext cx="95953" cy="158611"/>
                </a:xfrm>
                <a:custGeom>
                  <a:avLst/>
                  <a:gdLst>
                    <a:gd name="connsiteX0" fmla="*/ 83526 w 95953"/>
                    <a:gd name="connsiteY0" fmla="*/ 158612 h 158611"/>
                    <a:gd name="connsiteX1" fmla="*/ 71130 w 95953"/>
                    <a:gd name="connsiteY1" fmla="*/ 146217 h 158611"/>
                    <a:gd name="connsiteX2" fmla="*/ 5479 w 95953"/>
                    <a:gd name="connsiteY2" fmla="*/ 22721 h 158611"/>
                    <a:gd name="connsiteX3" fmla="*/ 2128 w 95953"/>
                    <a:gd name="connsiteY3" fmla="*/ 5479 h 158611"/>
                    <a:gd name="connsiteX4" fmla="*/ 19370 w 95953"/>
                    <a:gd name="connsiteY4" fmla="*/ 2128 h 158611"/>
                    <a:gd name="connsiteX5" fmla="*/ 95953 w 95953"/>
                    <a:gd name="connsiteY5" fmla="*/ 146217 h 158611"/>
                    <a:gd name="connsiteX6" fmla="*/ 83558 w 95953"/>
                    <a:gd name="connsiteY6" fmla="*/ 158612 h 15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53" h="158611">
                      <a:moveTo>
                        <a:pt x="83526" y="158612"/>
                      </a:moveTo>
                      <a:cubicBezTo>
                        <a:pt x="76661" y="158612"/>
                        <a:pt x="71130" y="153049"/>
                        <a:pt x="71130" y="146217"/>
                      </a:cubicBezTo>
                      <a:cubicBezTo>
                        <a:pt x="71130" y="96669"/>
                        <a:pt x="46568" y="50472"/>
                        <a:pt x="5479" y="22721"/>
                      </a:cubicBezTo>
                      <a:cubicBezTo>
                        <a:pt x="-214" y="18882"/>
                        <a:pt x="-1711" y="11172"/>
                        <a:pt x="2128" y="5479"/>
                      </a:cubicBezTo>
                      <a:cubicBezTo>
                        <a:pt x="5967" y="-214"/>
                        <a:pt x="13677" y="-1711"/>
                        <a:pt x="19370" y="2128"/>
                      </a:cubicBezTo>
                      <a:cubicBezTo>
                        <a:pt x="67324" y="34531"/>
                        <a:pt x="95953" y="88405"/>
                        <a:pt x="95953" y="146217"/>
                      </a:cubicBezTo>
                      <a:cubicBezTo>
                        <a:pt x="95953" y="153081"/>
                        <a:pt x="90390" y="158612"/>
                        <a:pt x="83558" y="158612"/>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18" name="Free-form: Shape 117">
                  <a:extLst>
                    <a:ext uri="{FF2B5EF4-FFF2-40B4-BE49-F238E27FC236}">
                      <a16:creationId xmlns:a16="http://schemas.microsoft.com/office/drawing/2014/main" id="{BB219AE9-228D-97E2-9617-5D704449577C}"/>
                    </a:ext>
                  </a:extLst>
                </p:cNvPr>
                <p:cNvSpPr/>
                <p:nvPr/>
              </p:nvSpPr>
              <p:spPr>
                <a:xfrm>
                  <a:off x="1206521" y="2980841"/>
                  <a:ext cx="80659" cy="85591"/>
                </a:xfrm>
                <a:custGeom>
                  <a:avLst/>
                  <a:gdLst>
                    <a:gd name="connsiteX0" fmla="*/ 11376 w 80659"/>
                    <a:gd name="connsiteY0" fmla="*/ 85592 h 85591"/>
                    <a:gd name="connsiteX1" fmla="*/ 3665 w 80659"/>
                    <a:gd name="connsiteY1" fmla="*/ 82599 h 85591"/>
                    <a:gd name="connsiteX2" fmla="*/ 3015 w 80659"/>
                    <a:gd name="connsiteY2" fmla="*/ 66560 h 85591"/>
                    <a:gd name="connsiteX3" fmla="*/ 60956 w 80659"/>
                    <a:gd name="connsiteY3" fmla="*/ 3641 h 85591"/>
                    <a:gd name="connsiteX4" fmla="*/ 76995 w 80659"/>
                    <a:gd name="connsiteY4" fmla="*/ 2990 h 85591"/>
                    <a:gd name="connsiteX5" fmla="*/ 77645 w 80659"/>
                    <a:gd name="connsiteY5" fmla="*/ 19029 h 85591"/>
                    <a:gd name="connsiteX6" fmla="*/ 19704 w 80659"/>
                    <a:gd name="connsiteY6" fmla="*/ 81948 h 85591"/>
                    <a:gd name="connsiteX7" fmla="*/ 11343 w 80659"/>
                    <a:gd name="connsiteY7" fmla="*/ 85592 h 8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59" h="85591">
                      <a:moveTo>
                        <a:pt x="11376" y="85592"/>
                      </a:moveTo>
                      <a:cubicBezTo>
                        <a:pt x="8610" y="85592"/>
                        <a:pt x="5878" y="84583"/>
                        <a:pt x="3665" y="82599"/>
                      </a:cubicBezTo>
                      <a:cubicBezTo>
                        <a:pt x="-954" y="78337"/>
                        <a:pt x="-1247" y="71180"/>
                        <a:pt x="3015" y="66560"/>
                      </a:cubicBezTo>
                      <a:lnTo>
                        <a:pt x="60956" y="3641"/>
                      </a:lnTo>
                      <a:cubicBezTo>
                        <a:pt x="65218" y="-946"/>
                        <a:pt x="72408" y="-1239"/>
                        <a:pt x="76995" y="2990"/>
                      </a:cubicBezTo>
                      <a:cubicBezTo>
                        <a:pt x="81614" y="7252"/>
                        <a:pt x="81907" y="14409"/>
                        <a:pt x="77645" y="19029"/>
                      </a:cubicBezTo>
                      <a:lnTo>
                        <a:pt x="19704" y="81948"/>
                      </a:lnTo>
                      <a:cubicBezTo>
                        <a:pt x="17459" y="84388"/>
                        <a:pt x="14401" y="85592"/>
                        <a:pt x="11343" y="85592"/>
                      </a:cubicBez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119" name="Free-form: Shape 118">
                  <a:extLst>
                    <a:ext uri="{FF2B5EF4-FFF2-40B4-BE49-F238E27FC236}">
                      <a16:creationId xmlns:a16="http://schemas.microsoft.com/office/drawing/2014/main" id="{4E3F2810-085B-360D-B3B8-E96F4B9C8148}"/>
                    </a:ext>
                  </a:extLst>
                </p:cNvPr>
                <p:cNvSpPr/>
                <p:nvPr/>
              </p:nvSpPr>
              <p:spPr>
                <a:xfrm>
                  <a:off x="1039344" y="3030798"/>
                  <a:ext cx="204720" cy="215606"/>
                </a:xfrm>
                <a:custGeom>
                  <a:avLst/>
                  <a:gdLst>
                    <a:gd name="connsiteX0" fmla="*/ 45948 w 204720"/>
                    <a:gd name="connsiteY0" fmla="*/ 215607 h 215606"/>
                    <a:gd name="connsiteX1" fmla="*/ 38270 w 204720"/>
                    <a:gd name="connsiteY1" fmla="*/ 212646 h 215606"/>
                    <a:gd name="connsiteX2" fmla="*/ 3688 w 204720"/>
                    <a:gd name="connsiteY2" fmla="*/ 181024 h 215606"/>
                    <a:gd name="connsiteX3" fmla="*/ 2972 w 204720"/>
                    <a:gd name="connsiteY3" fmla="*/ 164986 h 215606"/>
                    <a:gd name="connsiteX4" fmla="*/ 150444 w 204720"/>
                    <a:gd name="connsiteY4" fmla="*/ 3687 h 215606"/>
                    <a:gd name="connsiteX5" fmla="*/ 158317 w 204720"/>
                    <a:gd name="connsiteY5" fmla="*/ 11 h 215606"/>
                    <a:gd name="connsiteX6" fmla="*/ 166483 w 204720"/>
                    <a:gd name="connsiteY6" fmla="*/ 2971 h 215606"/>
                    <a:gd name="connsiteX7" fmla="*/ 201033 w 204720"/>
                    <a:gd name="connsiteY7" fmla="*/ 34561 h 215606"/>
                    <a:gd name="connsiteX8" fmla="*/ 201749 w 204720"/>
                    <a:gd name="connsiteY8" fmla="*/ 50599 h 215606"/>
                    <a:gd name="connsiteX9" fmla="*/ 54277 w 204720"/>
                    <a:gd name="connsiteY9" fmla="*/ 211931 h 215606"/>
                    <a:gd name="connsiteX10" fmla="*/ 46404 w 204720"/>
                    <a:gd name="connsiteY10" fmla="*/ 215607 h 215606"/>
                    <a:gd name="connsiteX11" fmla="*/ 45883 w 204720"/>
                    <a:gd name="connsiteY11" fmla="*/ 215607 h 215606"/>
                    <a:gd name="connsiteX12" fmla="*/ 27404 w 204720"/>
                    <a:gd name="connsiteY12" fmla="*/ 171915 h 215606"/>
                    <a:gd name="connsiteX13" fmla="*/ 45200 w 204720"/>
                    <a:gd name="connsiteY13" fmla="*/ 188214 h 215606"/>
                    <a:gd name="connsiteX14" fmla="*/ 177349 w 204720"/>
                    <a:gd name="connsiteY14" fmla="*/ 43670 h 215606"/>
                    <a:gd name="connsiteX15" fmla="*/ 159553 w 204720"/>
                    <a:gd name="connsiteY15" fmla="*/ 27403 h 215606"/>
                    <a:gd name="connsiteX16" fmla="*/ 27404 w 204720"/>
                    <a:gd name="connsiteY16" fmla="*/ 171948 h 21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720" h="215606">
                      <a:moveTo>
                        <a:pt x="45948" y="215607"/>
                      </a:moveTo>
                      <a:cubicBezTo>
                        <a:pt x="43118" y="215607"/>
                        <a:pt x="40385" y="214566"/>
                        <a:pt x="38270" y="212646"/>
                      </a:cubicBezTo>
                      <a:lnTo>
                        <a:pt x="3688" y="181024"/>
                      </a:lnTo>
                      <a:cubicBezTo>
                        <a:pt x="-932" y="176795"/>
                        <a:pt x="-1257" y="169605"/>
                        <a:pt x="2972" y="164986"/>
                      </a:cubicBezTo>
                      <a:lnTo>
                        <a:pt x="150444" y="3687"/>
                      </a:lnTo>
                      <a:cubicBezTo>
                        <a:pt x="152494" y="1475"/>
                        <a:pt x="155324" y="141"/>
                        <a:pt x="158317" y="11"/>
                      </a:cubicBezTo>
                      <a:cubicBezTo>
                        <a:pt x="161343" y="-120"/>
                        <a:pt x="164271" y="954"/>
                        <a:pt x="166483" y="2971"/>
                      </a:cubicBezTo>
                      <a:lnTo>
                        <a:pt x="201033" y="34561"/>
                      </a:lnTo>
                      <a:cubicBezTo>
                        <a:pt x="205653" y="38790"/>
                        <a:pt x="205978" y="45980"/>
                        <a:pt x="201749" y="50599"/>
                      </a:cubicBezTo>
                      <a:lnTo>
                        <a:pt x="54277" y="211931"/>
                      </a:lnTo>
                      <a:cubicBezTo>
                        <a:pt x="52259" y="214143"/>
                        <a:pt x="49397" y="215477"/>
                        <a:pt x="46404" y="215607"/>
                      </a:cubicBezTo>
                      <a:cubicBezTo>
                        <a:pt x="46241" y="215607"/>
                        <a:pt x="46046" y="215607"/>
                        <a:pt x="45883" y="215607"/>
                      </a:cubicBezTo>
                      <a:close/>
                      <a:moveTo>
                        <a:pt x="27404" y="171915"/>
                      </a:moveTo>
                      <a:lnTo>
                        <a:pt x="45200" y="188214"/>
                      </a:lnTo>
                      <a:lnTo>
                        <a:pt x="177349" y="43670"/>
                      </a:lnTo>
                      <a:lnTo>
                        <a:pt x="159553" y="27403"/>
                      </a:lnTo>
                      <a:lnTo>
                        <a:pt x="27404" y="171948"/>
                      </a:lnTo>
                      <a:close/>
                    </a:path>
                  </a:pathLst>
                </a:custGeom>
                <a:solidFill>
                  <a:srgbClr val="F1F1F1"/>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113" name="Free-form: Shape 112">
                <a:extLst>
                  <a:ext uri="{FF2B5EF4-FFF2-40B4-BE49-F238E27FC236}">
                    <a16:creationId xmlns:a16="http://schemas.microsoft.com/office/drawing/2014/main" id="{2C9EE4A7-7DF2-B919-3E81-0F93DF611899}"/>
                  </a:ext>
                </a:extLst>
              </p:cNvPr>
              <p:cNvSpPr/>
              <p:nvPr/>
            </p:nvSpPr>
            <p:spPr>
              <a:xfrm rot="18900000">
                <a:off x="790251" y="2326760"/>
                <a:ext cx="1130392" cy="1130392"/>
              </a:xfrm>
              <a:custGeom>
                <a:avLst/>
                <a:gdLst>
                  <a:gd name="connsiteX0" fmla="*/ 1130392 w 1130392"/>
                  <a:gd name="connsiteY0" fmla="*/ 565196 h 1130392"/>
                  <a:gd name="connsiteX1" fmla="*/ 565196 w 1130392"/>
                  <a:gd name="connsiteY1" fmla="*/ 1130393 h 1130392"/>
                  <a:gd name="connsiteX2" fmla="*/ 0 w 1130392"/>
                  <a:gd name="connsiteY2" fmla="*/ 565196 h 1130392"/>
                  <a:gd name="connsiteX3" fmla="*/ 565196 w 1130392"/>
                  <a:gd name="connsiteY3" fmla="*/ 0 h 1130392"/>
                  <a:gd name="connsiteX4" fmla="*/ 1130392 w 1130392"/>
                  <a:gd name="connsiteY4" fmla="*/ 565196 h 113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92" h="1130392">
                    <a:moveTo>
                      <a:pt x="1130392" y="565196"/>
                    </a:moveTo>
                    <a:cubicBezTo>
                      <a:pt x="1130392" y="877346"/>
                      <a:pt x="877346" y="1130393"/>
                      <a:pt x="565196" y="1130393"/>
                    </a:cubicBezTo>
                    <a:cubicBezTo>
                      <a:pt x="253047" y="1130393"/>
                      <a:pt x="0" y="877346"/>
                      <a:pt x="0" y="565196"/>
                    </a:cubicBezTo>
                    <a:cubicBezTo>
                      <a:pt x="0" y="253047"/>
                      <a:pt x="253047" y="0"/>
                      <a:pt x="565196" y="0"/>
                    </a:cubicBezTo>
                    <a:cubicBezTo>
                      <a:pt x="877346" y="0"/>
                      <a:pt x="1130392" y="253047"/>
                      <a:pt x="1130392" y="565196"/>
                    </a:cubicBezTo>
                    <a:close/>
                  </a:path>
                </a:pathLst>
              </a:custGeom>
              <a:solidFill>
                <a:schemeClr val="accent5">
                  <a:lumMod val="75000"/>
                </a:schemeClr>
              </a:solid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dirty="0"/>
              </a:p>
            </p:txBody>
          </p:sp>
        </p:grpSp>
        <p:pic>
          <p:nvPicPr>
            <p:cNvPr id="191" name="Graphic 190" descr="Graduation cap with solid fill">
              <a:extLst>
                <a:ext uri="{FF2B5EF4-FFF2-40B4-BE49-F238E27FC236}">
                  <a16:creationId xmlns:a16="http://schemas.microsoft.com/office/drawing/2014/main" id="{F949F3E3-D20A-6BA2-E772-1458E42260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67688" y="2514600"/>
              <a:ext cx="914400" cy="914400"/>
            </a:xfrm>
            <a:prstGeom prst="rect">
              <a:avLst/>
            </a:prstGeom>
          </p:spPr>
        </p:pic>
      </p:grpSp>
      <p:sp>
        <p:nvSpPr>
          <p:cNvPr id="13" name="TextBox 12">
            <a:extLst>
              <a:ext uri="{FF2B5EF4-FFF2-40B4-BE49-F238E27FC236}">
                <a16:creationId xmlns:a16="http://schemas.microsoft.com/office/drawing/2014/main" id="{8F92B3E1-2F6D-0E10-696F-189F8C96D2A6}"/>
              </a:ext>
            </a:extLst>
          </p:cNvPr>
          <p:cNvSpPr txBox="1"/>
          <p:nvPr/>
        </p:nvSpPr>
        <p:spPr>
          <a:xfrm>
            <a:off x="461223" y="1517105"/>
            <a:ext cx="5374440" cy="374571"/>
          </a:xfrm>
          <a:prstGeom prst="round2DiagRect">
            <a:avLst/>
          </a:prstGeom>
          <a:solidFill>
            <a:schemeClr val="bg2"/>
          </a:solidFill>
        </p:spPr>
        <p:txBody>
          <a:bodyPr wrap="square">
            <a:spAutoFit/>
          </a:bodyPr>
          <a:lstStyle/>
          <a:p>
            <a:pPr algn="ctr"/>
            <a:r>
              <a:rPr lang="en-GB" sz="1600" b="1" dirty="0">
                <a:solidFill>
                  <a:schemeClr val="bg1"/>
                </a:solidFill>
                <a:latin typeface="Arial"/>
                <a:cs typeface="Arial"/>
              </a:rPr>
              <a:t>SUMMARY</a:t>
            </a:r>
            <a:endParaRPr lang="en-GB" sz="1600" b="1" dirty="0">
              <a:solidFill>
                <a:schemeClr val="bg1"/>
              </a:solidFill>
            </a:endParaRPr>
          </a:p>
        </p:txBody>
      </p:sp>
      <p:sp>
        <p:nvSpPr>
          <p:cNvPr id="15" name="TextBox 32">
            <a:extLst>
              <a:ext uri="{FF2B5EF4-FFF2-40B4-BE49-F238E27FC236}">
                <a16:creationId xmlns:a16="http://schemas.microsoft.com/office/drawing/2014/main" id="{415FC352-250D-3C84-CEA2-CFC8260EFF39}"/>
              </a:ext>
            </a:extLst>
          </p:cNvPr>
          <p:cNvSpPr txBox="1">
            <a:spLocks/>
          </p:cNvSpPr>
          <p:nvPr/>
        </p:nvSpPr>
        <p:spPr>
          <a:xfrm>
            <a:off x="1209699" y="2910417"/>
            <a:ext cx="4340214" cy="576000"/>
          </a:xfrm>
          <a:prstGeom prst="rect">
            <a:avLst/>
          </a:prstGeom>
        </p:spPr>
        <p:txBody>
          <a:bodyPr vert="horz" lIns="0" tIns="0" rIns="0" bIns="0" rtlCol="0" anchor="ctr">
            <a:noAutofit/>
          </a:bodyP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pPr>
              <a:spcBef>
                <a:spcPts val="1200"/>
              </a:spcBef>
              <a:spcAft>
                <a:spcPts val="1200"/>
              </a:spcAft>
              <a:buClr>
                <a:schemeClr val="bg2"/>
              </a:buClr>
            </a:pPr>
            <a:r>
              <a:rPr lang="en-GB" sz="1600" dirty="0"/>
              <a:t>Multiple clinical engineering departments currently sit in estates, their role needs to be more </a:t>
            </a:r>
            <a:r>
              <a:rPr lang="en-GB" sz="1600" b="1" dirty="0"/>
              <a:t>prominent with a patient focus</a:t>
            </a:r>
          </a:p>
        </p:txBody>
      </p:sp>
      <p:sp>
        <p:nvSpPr>
          <p:cNvPr id="16" name="TextBox 32">
            <a:extLst>
              <a:ext uri="{FF2B5EF4-FFF2-40B4-BE49-F238E27FC236}">
                <a16:creationId xmlns:a16="http://schemas.microsoft.com/office/drawing/2014/main" id="{DC2DD079-87E1-829B-62D3-D565F1408B49}"/>
              </a:ext>
            </a:extLst>
          </p:cNvPr>
          <p:cNvSpPr txBox="1">
            <a:spLocks/>
          </p:cNvSpPr>
          <p:nvPr/>
        </p:nvSpPr>
        <p:spPr>
          <a:xfrm>
            <a:off x="1220595" y="3782619"/>
            <a:ext cx="4340214" cy="576000"/>
          </a:xfrm>
          <a:prstGeom prst="rect">
            <a:avLst/>
          </a:prstGeom>
        </p:spPr>
        <p:txBody>
          <a:bodyPr vert="horz" lIns="0" tIns="0" rIns="0" bIns="0" rtlCol="0" anchor="ctr">
            <a:noAutofit/>
          </a:bodyP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pPr>
              <a:spcBef>
                <a:spcPts val="1200"/>
              </a:spcBef>
              <a:spcAft>
                <a:spcPts val="1200"/>
              </a:spcAft>
              <a:buClr>
                <a:schemeClr val="bg2"/>
              </a:buClr>
            </a:pPr>
            <a:r>
              <a:rPr lang="en-GB" sz="1600" dirty="0"/>
              <a:t>More </a:t>
            </a:r>
            <a:r>
              <a:rPr lang="en-GB" sz="1600" b="1" dirty="0"/>
              <a:t>engagement and input from MPCE </a:t>
            </a:r>
            <a:r>
              <a:rPr lang="en-GB" sz="1600" dirty="0"/>
              <a:t>is essential to the broader health and growth agenda, and making the NHS more productive</a:t>
            </a:r>
          </a:p>
        </p:txBody>
      </p:sp>
      <p:sp>
        <p:nvSpPr>
          <p:cNvPr id="17" name="TextBox 32">
            <a:extLst>
              <a:ext uri="{FF2B5EF4-FFF2-40B4-BE49-F238E27FC236}">
                <a16:creationId xmlns:a16="http://schemas.microsoft.com/office/drawing/2014/main" id="{BE19FCEA-542A-99DE-6B7A-510A0B26B690}"/>
              </a:ext>
            </a:extLst>
          </p:cNvPr>
          <p:cNvSpPr txBox="1">
            <a:spLocks/>
          </p:cNvSpPr>
          <p:nvPr/>
        </p:nvSpPr>
        <p:spPr>
          <a:xfrm>
            <a:off x="1209699" y="4695337"/>
            <a:ext cx="4340214" cy="576000"/>
          </a:xfrm>
          <a:prstGeom prst="rect">
            <a:avLst/>
          </a:prstGeom>
        </p:spPr>
        <p:txBody>
          <a:bodyPr vert="horz" lIns="0" tIns="0" rIns="0" bIns="0" rtlCol="0" anchor="ctr">
            <a:noAutofit/>
          </a:bodyP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pPr>
              <a:spcBef>
                <a:spcPts val="1200"/>
              </a:spcBef>
              <a:spcAft>
                <a:spcPts val="1200"/>
              </a:spcAft>
              <a:buClr>
                <a:schemeClr val="bg2"/>
              </a:buClr>
            </a:pPr>
            <a:r>
              <a:rPr lang="en-GB" sz="1600" dirty="0"/>
              <a:t>Depth in </a:t>
            </a:r>
            <a:r>
              <a:rPr lang="en-GB" sz="1600" b="1" dirty="0"/>
              <a:t>research and expertise</a:t>
            </a:r>
            <a:r>
              <a:rPr lang="en-GB" sz="1600" dirty="0"/>
              <a:t>, and </a:t>
            </a:r>
            <a:r>
              <a:rPr lang="en-GB" sz="1600" b="1" dirty="0"/>
              <a:t>greater opportunities </a:t>
            </a:r>
            <a:r>
              <a:rPr lang="en-GB" sz="1600" dirty="0"/>
              <a:t>to support the HCS and broader workforce to deliver patient benefit</a:t>
            </a:r>
          </a:p>
        </p:txBody>
      </p:sp>
      <p:grpSp>
        <p:nvGrpSpPr>
          <p:cNvPr id="19" name="Group 18">
            <a:extLst>
              <a:ext uri="{FF2B5EF4-FFF2-40B4-BE49-F238E27FC236}">
                <a16:creationId xmlns:a16="http://schemas.microsoft.com/office/drawing/2014/main" id="{3CC419DD-0797-22A6-86D7-0FBCEC4C3C36}"/>
              </a:ext>
            </a:extLst>
          </p:cNvPr>
          <p:cNvGrpSpPr/>
          <p:nvPr/>
        </p:nvGrpSpPr>
        <p:grpSpPr>
          <a:xfrm>
            <a:off x="432000" y="2920075"/>
            <a:ext cx="557375" cy="557376"/>
            <a:chOff x="3481955" y="2326740"/>
            <a:chExt cx="1130392" cy="1130392"/>
          </a:xfrm>
          <a:solidFill>
            <a:schemeClr val="bg2"/>
          </a:solidFill>
        </p:grpSpPr>
        <p:grpSp>
          <p:nvGrpSpPr>
            <p:cNvPr id="21" name="Graphic 2">
              <a:extLst>
                <a:ext uri="{FF2B5EF4-FFF2-40B4-BE49-F238E27FC236}">
                  <a16:creationId xmlns:a16="http://schemas.microsoft.com/office/drawing/2014/main" id="{FE554C41-F0FA-C180-1386-0BD32461BB8A}"/>
                </a:ext>
              </a:extLst>
            </p:cNvPr>
            <p:cNvGrpSpPr/>
            <p:nvPr/>
          </p:nvGrpSpPr>
          <p:grpSpPr>
            <a:xfrm>
              <a:off x="3867482" y="2542847"/>
              <a:ext cx="499153" cy="689284"/>
              <a:chOff x="3867938" y="2543456"/>
              <a:chExt cx="499153" cy="689284"/>
            </a:xfrm>
            <a:grpFill/>
          </p:grpSpPr>
          <p:sp>
            <p:nvSpPr>
              <p:cNvPr id="23" name="Free-form: Shape 22">
                <a:extLst>
                  <a:ext uri="{FF2B5EF4-FFF2-40B4-BE49-F238E27FC236}">
                    <a16:creationId xmlns:a16="http://schemas.microsoft.com/office/drawing/2014/main" id="{BE845727-5400-DBC6-647E-088DA4E884DF}"/>
                  </a:ext>
                </a:extLst>
              </p:cNvPr>
              <p:cNvSpPr/>
              <p:nvPr/>
            </p:nvSpPr>
            <p:spPr>
              <a:xfrm>
                <a:off x="3912673" y="2748877"/>
                <a:ext cx="219885" cy="388867"/>
              </a:xfrm>
              <a:custGeom>
                <a:avLst/>
                <a:gdLst>
                  <a:gd name="connsiteX0" fmla="*/ 208632 w 219885"/>
                  <a:gd name="connsiteY0" fmla="*/ 388867 h 388867"/>
                  <a:gd name="connsiteX1" fmla="*/ 11156 w 219885"/>
                  <a:gd name="connsiteY1" fmla="*/ 388867 h 388867"/>
                  <a:gd name="connsiteX2" fmla="*/ 2991 w 219885"/>
                  <a:gd name="connsiteY2" fmla="*/ 385321 h 388867"/>
                  <a:gd name="connsiteX3" fmla="*/ 30 w 219885"/>
                  <a:gd name="connsiteY3" fmla="*/ 376895 h 388867"/>
                  <a:gd name="connsiteX4" fmla="*/ 26122 w 219885"/>
                  <a:gd name="connsiteY4" fmla="*/ 10378 h 388867"/>
                  <a:gd name="connsiteX5" fmla="*/ 37280 w 219885"/>
                  <a:gd name="connsiteY5" fmla="*/ 0 h 388867"/>
                  <a:gd name="connsiteX6" fmla="*/ 182605 w 219885"/>
                  <a:gd name="connsiteY6" fmla="*/ 0 h 388867"/>
                  <a:gd name="connsiteX7" fmla="*/ 193764 w 219885"/>
                  <a:gd name="connsiteY7" fmla="*/ 10378 h 388867"/>
                  <a:gd name="connsiteX8" fmla="*/ 219856 w 219885"/>
                  <a:gd name="connsiteY8" fmla="*/ 376895 h 388867"/>
                  <a:gd name="connsiteX9" fmla="*/ 216895 w 219885"/>
                  <a:gd name="connsiteY9" fmla="*/ 385321 h 388867"/>
                  <a:gd name="connsiteX10" fmla="*/ 208730 w 219885"/>
                  <a:gd name="connsiteY10" fmla="*/ 388867 h 388867"/>
                  <a:gd name="connsiteX11" fmla="*/ 23129 w 219885"/>
                  <a:gd name="connsiteY11" fmla="*/ 366517 h 388867"/>
                  <a:gd name="connsiteX12" fmla="*/ 196627 w 219885"/>
                  <a:gd name="connsiteY12" fmla="*/ 366517 h 388867"/>
                  <a:gd name="connsiteX13" fmla="*/ 172130 w 219885"/>
                  <a:gd name="connsiteY13" fmla="*/ 22383 h 388867"/>
                  <a:gd name="connsiteX14" fmla="*/ 47626 w 219885"/>
                  <a:gd name="connsiteY14" fmla="*/ 22383 h 388867"/>
                  <a:gd name="connsiteX15" fmla="*/ 23129 w 219885"/>
                  <a:gd name="connsiteY15" fmla="*/ 366517 h 38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885" h="388867">
                    <a:moveTo>
                      <a:pt x="208632" y="388867"/>
                    </a:moveTo>
                    <a:lnTo>
                      <a:pt x="11156" y="388867"/>
                    </a:lnTo>
                    <a:cubicBezTo>
                      <a:pt x="8066" y="388867"/>
                      <a:pt x="5073" y="387566"/>
                      <a:pt x="2991" y="385321"/>
                    </a:cubicBezTo>
                    <a:cubicBezTo>
                      <a:pt x="876" y="383044"/>
                      <a:pt x="-198" y="380018"/>
                      <a:pt x="30" y="376895"/>
                    </a:cubicBezTo>
                    <a:lnTo>
                      <a:pt x="26122" y="10378"/>
                    </a:lnTo>
                    <a:cubicBezTo>
                      <a:pt x="26545" y="4522"/>
                      <a:pt x="31392" y="0"/>
                      <a:pt x="37280" y="0"/>
                    </a:cubicBezTo>
                    <a:lnTo>
                      <a:pt x="182605" y="0"/>
                    </a:lnTo>
                    <a:cubicBezTo>
                      <a:pt x="188461" y="0"/>
                      <a:pt x="193341" y="4522"/>
                      <a:pt x="193764" y="10378"/>
                    </a:cubicBezTo>
                    <a:lnTo>
                      <a:pt x="219856" y="376895"/>
                    </a:lnTo>
                    <a:cubicBezTo>
                      <a:pt x="220084" y="379986"/>
                      <a:pt x="219010" y="383044"/>
                      <a:pt x="216895" y="385321"/>
                    </a:cubicBezTo>
                    <a:cubicBezTo>
                      <a:pt x="214781" y="387598"/>
                      <a:pt x="211820" y="388867"/>
                      <a:pt x="208730" y="388867"/>
                    </a:cubicBezTo>
                    <a:close/>
                    <a:moveTo>
                      <a:pt x="23129" y="366517"/>
                    </a:moveTo>
                    <a:lnTo>
                      <a:pt x="196627" y="366517"/>
                    </a:lnTo>
                    <a:lnTo>
                      <a:pt x="172130" y="22383"/>
                    </a:lnTo>
                    <a:lnTo>
                      <a:pt x="47626" y="22383"/>
                    </a:lnTo>
                    <a:lnTo>
                      <a:pt x="23129" y="366517"/>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24" name="Free-form: Shape 23">
                <a:extLst>
                  <a:ext uri="{FF2B5EF4-FFF2-40B4-BE49-F238E27FC236}">
                    <a16:creationId xmlns:a16="http://schemas.microsoft.com/office/drawing/2014/main" id="{8339E30F-D9C9-BC21-F29C-641CA68C1089}"/>
                  </a:ext>
                </a:extLst>
              </p:cNvPr>
              <p:cNvSpPr/>
              <p:nvPr/>
            </p:nvSpPr>
            <p:spPr>
              <a:xfrm>
                <a:off x="3867938" y="3161461"/>
                <a:ext cx="309291" cy="71279"/>
              </a:xfrm>
              <a:custGeom>
                <a:avLst/>
                <a:gdLst>
                  <a:gd name="connsiteX0" fmla="*/ 298100 w 309291"/>
                  <a:gd name="connsiteY0" fmla="*/ 71280 h 71279"/>
                  <a:gd name="connsiteX1" fmla="*/ 11191 w 309291"/>
                  <a:gd name="connsiteY1" fmla="*/ 71280 h 71279"/>
                  <a:gd name="connsiteX2" fmla="*/ 0 w 309291"/>
                  <a:gd name="connsiteY2" fmla="*/ 60088 h 71279"/>
                  <a:gd name="connsiteX3" fmla="*/ 0 w 309291"/>
                  <a:gd name="connsiteY3" fmla="*/ 11191 h 71279"/>
                  <a:gd name="connsiteX4" fmla="*/ 11191 w 309291"/>
                  <a:gd name="connsiteY4" fmla="*/ 0 h 71279"/>
                  <a:gd name="connsiteX5" fmla="*/ 298100 w 309291"/>
                  <a:gd name="connsiteY5" fmla="*/ 0 h 71279"/>
                  <a:gd name="connsiteX6" fmla="*/ 309291 w 309291"/>
                  <a:gd name="connsiteY6" fmla="*/ 11191 h 71279"/>
                  <a:gd name="connsiteX7" fmla="*/ 309291 w 309291"/>
                  <a:gd name="connsiteY7" fmla="*/ 60088 h 71279"/>
                  <a:gd name="connsiteX8" fmla="*/ 298100 w 309291"/>
                  <a:gd name="connsiteY8" fmla="*/ 71280 h 71279"/>
                  <a:gd name="connsiteX9" fmla="*/ 22350 w 309291"/>
                  <a:gd name="connsiteY9" fmla="*/ 48930 h 71279"/>
                  <a:gd name="connsiteX10" fmla="*/ 286908 w 309291"/>
                  <a:gd name="connsiteY10" fmla="*/ 48930 h 71279"/>
                  <a:gd name="connsiteX11" fmla="*/ 286908 w 309291"/>
                  <a:gd name="connsiteY11" fmla="*/ 22383 h 71279"/>
                  <a:gd name="connsiteX12" fmla="*/ 22350 w 309291"/>
                  <a:gd name="connsiteY12" fmla="*/ 22383 h 71279"/>
                  <a:gd name="connsiteX13" fmla="*/ 22350 w 309291"/>
                  <a:gd name="connsiteY13" fmla="*/ 48930 h 7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291" h="71279">
                    <a:moveTo>
                      <a:pt x="298100" y="71280"/>
                    </a:moveTo>
                    <a:lnTo>
                      <a:pt x="11191" y="71280"/>
                    </a:lnTo>
                    <a:cubicBezTo>
                      <a:pt x="5010" y="71280"/>
                      <a:pt x="0" y="66270"/>
                      <a:pt x="0" y="60088"/>
                    </a:cubicBezTo>
                    <a:lnTo>
                      <a:pt x="0" y="11191"/>
                    </a:lnTo>
                    <a:cubicBezTo>
                      <a:pt x="0" y="5010"/>
                      <a:pt x="5010" y="0"/>
                      <a:pt x="11191" y="0"/>
                    </a:cubicBezTo>
                    <a:lnTo>
                      <a:pt x="298100" y="0"/>
                    </a:lnTo>
                    <a:cubicBezTo>
                      <a:pt x="304281" y="0"/>
                      <a:pt x="309291" y="5010"/>
                      <a:pt x="309291" y="11191"/>
                    </a:cubicBezTo>
                    <a:lnTo>
                      <a:pt x="309291" y="60088"/>
                    </a:lnTo>
                    <a:cubicBezTo>
                      <a:pt x="309291" y="66270"/>
                      <a:pt x="304281" y="71280"/>
                      <a:pt x="298100" y="71280"/>
                    </a:cubicBezTo>
                    <a:close/>
                    <a:moveTo>
                      <a:pt x="22350" y="48930"/>
                    </a:moveTo>
                    <a:lnTo>
                      <a:pt x="286908" y="48930"/>
                    </a:lnTo>
                    <a:lnTo>
                      <a:pt x="286908" y="22383"/>
                    </a:lnTo>
                    <a:lnTo>
                      <a:pt x="22350" y="22383"/>
                    </a:lnTo>
                    <a:lnTo>
                      <a:pt x="22350" y="48930"/>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25" name="Free-form: Shape 24">
                <a:extLst>
                  <a:ext uri="{FF2B5EF4-FFF2-40B4-BE49-F238E27FC236}">
                    <a16:creationId xmlns:a16="http://schemas.microsoft.com/office/drawing/2014/main" id="{CCD99C39-9AA8-2AEB-0CAF-9FFAC4415348}"/>
                  </a:ext>
                </a:extLst>
              </p:cNvPr>
              <p:cNvSpPr/>
              <p:nvPr/>
            </p:nvSpPr>
            <p:spPr>
              <a:xfrm>
                <a:off x="3887718" y="2543456"/>
                <a:ext cx="269666" cy="138956"/>
              </a:xfrm>
              <a:custGeom>
                <a:avLst/>
                <a:gdLst>
                  <a:gd name="connsiteX0" fmla="*/ 53972 w 269666"/>
                  <a:gd name="connsiteY0" fmla="*/ 138957 h 138956"/>
                  <a:gd name="connsiteX1" fmla="*/ 45416 w 269666"/>
                  <a:gd name="connsiteY1" fmla="*/ 134793 h 138956"/>
                  <a:gd name="connsiteX2" fmla="*/ 12655 w 269666"/>
                  <a:gd name="connsiteY2" fmla="*/ 93931 h 138956"/>
                  <a:gd name="connsiteX3" fmla="*/ 0 w 269666"/>
                  <a:gd name="connsiteY3" fmla="*/ 57722 h 138956"/>
                  <a:gd name="connsiteX4" fmla="*/ 0 w 269666"/>
                  <a:gd name="connsiteY4" fmla="*/ 12826 h 138956"/>
                  <a:gd name="connsiteX5" fmla="*/ 10768 w 269666"/>
                  <a:gd name="connsiteY5" fmla="*/ 1668 h 138956"/>
                  <a:gd name="connsiteX6" fmla="*/ 53712 w 269666"/>
                  <a:gd name="connsiteY6" fmla="*/ 41 h 138956"/>
                  <a:gd name="connsiteX7" fmla="*/ 61878 w 269666"/>
                  <a:gd name="connsiteY7" fmla="*/ 3164 h 138956"/>
                  <a:gd name="connsiteX8" fmla="*/ 65294 w 269666"/>
                  <a:gd name="connsiteY8" fmla="*/ 11232 h 138956"/>
                  <a:gd name="connsiteX9" fmla="*/ 65294 w 269666"/>
                  <a:gd name="connsiteY9" fmla="*/ 48645 h 138956"/>
                  <a:gd name="connsiteX10" fmla="*/ 89466 w 269666"/>
                  <a:gd name="connsiteY10" fmla="*/ 48645 h 138956"/>
                  <a:gd name="connsiteX11" fmla="*/ 89466 w 269666"/>
                  <a:gd name="connsiteY11" fmla="*/ 11232 h 138956"/>
                  <a:gd name="connsiteX12" fmla="*/ 100657 w 269666"/>
                  <a:gd name="connsiteY12" fmla="*/ 41 h 138956"/>
                  <a:gd name="connsiteX13" fmla="*/ 169009 w 269666"/>
                  <a:gd name="connsiteY13" fmla="*/ 41 h 138956"/>
                  <a:gd name="connsiteX14" fmla="*/ 180200 w 269666"/>
                  <a:gd name="connsiteY14" fmla="*/ 11232 h 138956"/>
                  <a:gd name="connsiteX15" fmla="*/ 180200 w 269666"/>
                  <a:gd name="connsiteY15" fmla="*/ 48645 h 138956"/>
                  <a:gd name="connsiteX16" fmla="*/ 204373 w 269666"/>
                  <a:gd name="connsiteY16" fmla="*/ 48645 h 138956"/>
                  <a:gd name="connsiteX17" fmla="*/ 204373 w 269666"/>
                  <a:gd name="connsiteY17" fmla="*/ 11232 h 138956"/>
                  <a:gd name="connsiteX18" fmla="*/ 207788 w 269666"/>
                  <a:gd name="connsiteY18" fmla="*/ 3164 h 138956"/>
                  <a:gd name="connsiteX19" fmla="*/ 215954 w 269666"/>
                  <a:gd name="connsiteY19" fmla="*/ 41 h 138956"/>
                  <a:gd name="connsiteX20" fmla="*/ 258898 w 269666"/>
                  <a:gd name="connsiteY20" fmla="*/ 1668 h 138956"/>
                  <a:gd name="connsiteX21" fmla="*/ 269666 w 269666"/>
                  <a:gd name="connsiteY21" fmla="*/ 12826 h 138956"/>
                  <a:gd name="connsiteX22" fmla="*/ 269666 w 269666"/>
                  <a:gd name="connsiteY22" fmla="*/ 57722 h 138956"/>
                  <a:gd name="connsiteX23" fmla="*/ 257011 w 269666"/>
                  <a:gd name="connsiteY23" fmla="*/ 93931 h 138956"/>
                  <a:gd name="connsiteX24" fmla="*/ 224250 w 269666"/>
                  <a:gd name="connsiteY24" fmla="*/ 134793 h 138956"/>
                  <a:gd name="connsiteX25" fmla="*/ 215694 w 269666"/>
                  <a:gd name="connsiteY25" fmla="*/ 138957 h 138956"/>
                  <a:gd name="connsiteX26" fmla="*/ 53940 w 269666"/>
                  <a:gd name="connsiteY26" fmla="*/ 138957 h 138956"/>
                  <a:gd name="connsiteX27" fmla="*/ 210131 w 269666"/>
                  <a:gd name="connsiteY27" fmla="*/ 116672 h 138956"/>
                  <a:gd name="connsiteX28" fmla="*/ 239606 w 269666"/>
                  <a:gd name="connsiteY28" fmla="*/ 79942 h 138956"/>
                  <a:gd name="connsiteX29" fmla="*/ 247349 w 269666"/>
                  <a:gd name="connsiteY29" fmla="*/ 57722 h 138956"/>
                  <a:gd name="connsiteX30" fmla="*/ 247349 w 269666"/>
                  <a:gd name="connsiteY30" fmla="*/ 23595 h 138956"/>
                  <a:gd name="connsiteX31" fmla="*/ 226755 w 269666"/>
                  <a:gd name="connsiteY31" fmla="*/ 22814 h 138956"/>
                  <a:gd name="connsiteX32" fmla="*/ 226755 w 269666"/>
                  <a:gd name="connsiteY32" fmla="*/ 59804 h 138956"/>
                  <a:gd name="connsiteX33" fmla="*/ 215564 w 269666"/>
                  <a:gd name="connsiteY33" fmla="*/ 70995 h 138956"/>
                  <a:gd name="connsiteX34" fmla="*/ 169041 w 269666"/>
                  <a:gd name="connsiteY34" fmla="*/ 70995 h 138956"/>
                  <a:gd name="connsiteX35" fmla="*/ 157850 w 269666"/>
                  <a:gd name="connsiteY35" fmla="*/ 59804 h 138956"/>
                  <a:gd name="connsiteX36" fmla="*/ 157850 w 269666"/>
                  <a:gd name="connsiteY36" fmla="*/ 22391 h 138956"/>
                  <a:gd name="connsiteX37" fmla="*/ 111849 w 269666"/>
                  <a:gd name="connsiteY37" fmla="*/ 22391 h 138956"/>
                  <a:gd name="connsiteX38" fmla="*/ 111849 w 269666"/>
                  <a:gd name="connsiteY38" fmla="*/ 59804 h 138956"/>
                  <a:gd name="connsiteX39" fmla="*/ 100657 w 269666"/>
                  <a:gd name="connsiteY39" fmla="*/ 70995 h 138956"/>
                  <a:gd name="connsiteX40" fmla="*/ 54135 w 269666"/>
                  <a:gd name="connsiteY40" fmla="*/ 70995 h 138956"/>
                  <a:gd name="connsiteX41" fmla="*/ 42944 w 269666"/>
                  <a:gd name="connsiteY41" fmla="*/ 59804 h 138956"/>
                  <a:gd name="connsiteX42" fmla="*/ 42944 w 269666"/>
                  <a:gd name="connsiteY42" fmla="*/ 22814 h 138956"/>
                  <a:gd name="connsiteX43" fmla="*/ 22350 w 269666"/>
                  <a:gd name="connsiteY43" fmla="*/ 23595 h 138956"/>
                  <a:gd name="connsiteX44" fmla="*/ 22350 w 269666"/>
                  <a:gd name="connsiteY44" fmla="*/ 57722 h 138956"/>
                  <a:gd name="connsiteX45" fmla="*/ 30093 w 269666"/>
                  <a:gd name="connsiteY45" fmla="*/ 79942 h 138956"/>
                  <a:gd name="connsiteX46" fmla="*/ 59568 w 269666"/>
                  <a:gd name="connsiteY46" fmla="*/ 116672 h 138956"/>
                  <a:gd name="connsiteX47" fmla="*/ 210163 w 269666"/>
                  <a:gd name="connsiteY47" fmla="*/ 116672 h 1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9666" h="138956">
                    <a:moveTo>
                      <a:pt x="53972" y="138957"/>
                    </a:moveTo>
                    <a:cubicBezTo>
                      <a:pt x="50654" y="138892"/>
                      <a:pt x="47498" y="137363"/>
                      <a:pt x="45416" y="134793"/>
                    </a:cubicBezTo>
                    <a:lnTo>
                      <a:pt x="12655" y="93931"/>
                    </a:lnTo>
                    <a:cubicBezTo>
                      <a:pt x="4490" y="83748"/>
                      <a:pt x="0" y="70898"/>
                      <a:pt x="0" y="57722"/>
                    </a:cubicBezTo>
                    <a:lnTo>
                      <a:pt x="0" y="12826"/>
                    </a:lnTo>
                    <a:cubicBezTo>
                      <a:pt x="0" y="6808"/>
                      <a:pt x="4750" y="1895"/>
                      <a:pt x="10768" y="1668"/>
                    </a:cubicBezTo>
                    <a:lnTo>
                      <a:pt x="53712" y="41"/>
                    </a:lnTo>
                    <a:cubicBezTo>
                      <a:pt x="56575" y="-252"/>
                      <a:pt x="59698" y="1049"/>
                      <a:pt x="61878" y="3164"/>
                    </a:cubicBezTo>
                    <a:cubicBezTo>
                      <a:pt x="64058" y="5279"/>
                      <a:pt x="65294" y="8174"/>
                      <a:pt x="65294" y="11232"/>
                    </a:cubicBezTo>
                    <a:lnTo>
                      <a:pt x="65294" y="48645"/>
                    </a:lnTo>
                    <a:lnTo>
                      <a:pt x="89466" y="48645"/>
                    </a:lnTo>
                    <a:lnTo>
                      <a:pt x="89466" y="11232"/>
                    </a:lnTo>
                    <a:cubicBezTo>
                      <a:pt x="89466" y="5051"/>
                      <a:pt x="94476" y="41"/>
                      <a:pt x="100657" y="41"/>
                    </a:cubicBezTo>
                    <a:lnTo>
                      <a:pt x="169009" y="41"/>
                    </a:lnTo>
                    <a:cubicBezTo>
                      <a:pt x="175190" y="41"/>
                      <a:pt x="180200" y="5051"/>
                      <a:pt x="180200" y="11232"/>
                    </a:cubicBezTo>
                    <a:lnTo>
                      <a:pt x="180200" y="48645"/>
                    </a:lnTo>
                    <a:lnTo>
                      <a:pt x="204373" y="48645"/>
                    </a:lnTo>
                    <a:lnTo>
                      <a:pt x="204373" y="11232"/>
                    </a:lnTo>
                    <a:cubicBezTo>
                      <a:pt x="204373" y="8207"/>
                      <a:pt x="205609" y="5279"/>
                      <a:pt x="207788" y="3164"/>
                    </a:cubicBezTo>
                    <a:cubicBezTo>
                      <a:pt x="209968" y="1049"/>
                      <a:pt x="212831" y="-252"/>
                      <a:pt x="215954" y="41"/>
                    </a:cubicBezTo>
                    <a:lnTo>
                      <a:pt x="258898" y="1668"/>
                    </a:lnTo>
                    <a:cubicBezTo>
                      <a:pt x="264916" y="1895"/>
                      <a:pt x="269666" y="6840"/>
                      <a:pt x="269666" y="12826"/>
                    </a:cubicBezTo>
                    <a:lnTo>
                      <a:pt x="269666" y="57722"/>
                    </a:lnTo>
                    <a:cubicBezTo>
                      <a:pt x="269666" y="70898"/>
                      <a:pt x="265177" y="83781"/>
                      <a:pt x="257011" y="93931"/>
                    </a:cubicBezTo>
                    <a:lnTo>
                      <a:pt x="224250" y="134793"/>
                    </a:lnTo>
                    <a:cubicBezTo>
                      <a:pt x="222168" y="137395"/>
                      <a:pt x="219012" y="138924"/>
                      <a:pt x="215694" y="138957"/>
                    </a:cubicBezTo>
                    <a:lnTo>
                      <a:pt x="53940" y="138957"/>
                    </a:lnTo>
                    <a:close/>
                    <a:moveTo>
                      <a:pt x="210131" y="116672"/>
                    </a:moveTo>
                    <a:lnTo>
                      <a:pt x="239606" y="79942"/>
                    </a:lnTo>
                    <a:cubicBezTo>
                      <a:pt x="244583" y="73728"/>
                      <a:pt x="247349" y="65823"/>
                      <a:pt x="247349" y="57722"/>
                    </a:cubicBezTo>
                    <a:lnTo>
                      <a:pt x="247349" y="23595"/>
                    </a:lnTo>
                    <a:lnTo>
                      <a:pt x="226755" y="22814"/>
                    </a:lnTo>
                    <a:lnTo>
                      <a:pt x="226755" y="59804"/>
                    </a:lnTo>
                    <a:cubicBezTo>
                      <a:pt x="226755" y="65985"/>
                      <a:pt x="221745" y="70995"/>
                      <a:pt x="215564" y="70995"/>
                    </a:cubicBezTo>
                    <a:lnTo>
                      <a:pt x="169041" y="70995"/>
                    </a:lnTo>
                    <a:cubicBezTo>
                      <a:pt x="162860" y="70995"/>
                      <a:pt x="157850" y="65985"/>
                      <a:pt x="157850" y="59804"/>
                    </a:cubicBezTo>
                    <a:lnTo>
                      <a:pt x="157850" y="22391"/>
                    </a:lnTo>
                    <a:lnTo>
                      <a:pt x="111849" y="22391"/>
                    </a:lnTo>
                    <a:lnTo>
                      <a:pt x="111849" y="59804"/>
                    </a:lnTo>
                    <a:cubicBezTo>
                      <a:pt x="111849" y="65985"/>
                      <a:pt x="106838" y="70995"/>
                      <a:pt x="100657" y="70995"/>
                    </a:cubicBezTo>
                    <a:lnTo>
                      <a:pt x="54135" y="70995"/>
                    </a:lnTo>
                    <a:cubicBezTo>
                      <a:pt x="47954" y="70995"/>
                      <a:pt x="42944" y="65985"/>
                      <a:pt x="42944" y="59804"/>
                    </a:cubicBezTo>
                    <a:lnTo>
                      <a:pt x="42944" y="22814"/>
                    </a:lnTo>
                    <a:lnTo>
                      <a:pt x="22350" y="23595"/>
                    </a:lnTo>
                    <a:lnTo>
                      <a:pt x="22350" y="57722"/>
                    </a:lnTo>
                    <a:cubicBezTo>
                      <a:pt x="22350" y="65823"/>
                      <a:pt x="25116" y="73728"/>
                      <a:pt x="30093" y="79942"/>
                    </a:cubicBezTo>
                    <a:lnTo>
                      <a:pt x="59568" y="116672"/>
                    </a:lnTo>
                    <a:lnTo>
                      <a:pt x="210163" y="116672"/>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26" name="Free-form: Shape 25">
                <a:extLst>
                  <a:ext uri="{FF2B5EF4-FFF2-40B4-BE49-F238E27FC236}">
                    <a16:creationId xmlns:a16="http://schemas.microsoft.com/office/drawing/2014/main" id="{E932DF9E-7E66-A8CF-3121-6DCEE5C7987F}"/>
                  </a:ext>
                </a:extLst>
              </p:cNvPr>
              <p:cNvSpPr/>
              <p:nvPr/>
            </p:nvSpPr>
            <p:spPr>
              <a:xfrm>
                <a:off x="3908864" y="2707333"/>
                <a:ext cx="227438" cy="22382"/>
              </a:xfrm>
              <a:custGeom>
                <a:avLst/>
                <a:gdLst>
                  <a:gd name="connsiteX0" fmla="*/ 216247 w 227438"/>
                  <a:gd name="connsiteY0" fmla="*/ 22383 h 22382"/>
                  <a:gd name="connsiteX1" fmla="*/ 11191 w 227438"/>
                  <a:gd name="connsiteY1" fmla="*/ 22383 h 22382"/>
                  <a:gd name="connsiteX2" fmla="*/ 0 w 227438"/>
                  <a:gd name="connsiteY2" fmla="*/ 11191 h 22382"/>
                  <a:gd name="connsiteX3" fmla="*/ 11191 w 227438"/>
                  <a:gd name="connsiteY3" fmla="*/ 0 h 22382"/>
                  <a:gd name="connsiteX4" fmla="*/ 216247 w 227438"/>
                  <a:gd name="connsiteY4" fmla="*/ 0 h 22382"/>
                  <a:gd name="connsiteX5" fmla="*/ 227438 w 227438"/>
                  <a:gd name="connsiteY5" fmla="*/ 11191 h 22382"/>
                  <a:gd name="connsiteX6" fmla="*/ 216247 w 227438"/>
                  <a:gd name="connsiteY6" fmla="*/ 22383 h 2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438" h="22382">
                    <a:moveTo>
                      <a:pt x="216247" y="22383"/>
                    </a:moveTo>
                    <a:lnTo>
                      <a:pt x="11191" y="22383"/>
                    </a:lnTo>
                    <a:cubicBezTo>
                      <a:pt x="5010" y="22383"/>
                      <a:pt x="0" y="17373"/>
                      <a:pt x="0" y="11191"/>
                    </a:cubicBezTo>
                    <a:cubicBezTo>
                      <a:pt x="0" y="5010"/>
                      <a:pt x="5010" y="0"/>
                      <a:pt x="11191" y="0"/>
                    </a:cubicBezTo>
                    <a:lnTo>
                      <a:pt x="216247" y="0"/>
                    </a:lnTo>
                    <a:cubicBezTo>
                      <a:pt x="222428" y="0"/>
                      <a:pt x="227438" y="5010"/>
                      <a:pt x="227438" y="11191"/>
                    </a:cubicBezTo>
                    <a:cubicBezTo>
                      <a:pt x="227438" y="17373"/>
                      <a:pt x="222428" y="22383"/>
                      <a:pt x="216247" y="22383"/>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27" name="Free-form: Shape 26">
                <a:extLst>
                  <a:ext uri="{FF2B5EF4-FFF2-40B4-BE49-F238E27FC236}">
                    <a16:creationId xmlns:a16="http://schemas.microsoft.com/office/drawing/2014/main" id="{48D4099B-6513-BC29-9E5F-2C1F91F45A0F}"/>
                  </a:ext>
                </a:extLst>
              </p:cNvPr>
              <p:cNvSpPr/>
              <p:nvPr/>
            </p:nvSpPr>
            <p:spPr>
              <a:xfrm>
                <a:off x="4183378" y="2974917"/>
                <a:ext cx="150888" cy="148350"/>
              </a:xfrm>
              <a:custGeom>
                <a:avLst/>
                <a:gdLst>
                  <a:gd name="connsiteX0" fmla="*/ 11192 w 150888"/>
                  <a:gd name="connsiteY0" fmla="*/ 148351 h 148350"/>
                  <a:gd name="connsiteX1" fmla="*/ 0 w 150888"/>
                  <a:gd name="connsiteY1" fmla="*/ 137159 h 148350"/>
                  <a:gd name="connsiteX2" fmla="*/ 0 w 150888"/>
                  <a:gd name="connsiteY2" fmla="*/ 11191 h 148350"/>
                  <a:gd name="connsiteX3" fmla="*/ 11192 w 150888"/>
                  <a:gd name="connsiteY3" fmla="*/ 0 h 148350"/>
                  <a:gd name="connsiteX4" fmla="*/ 139697 w 150888"/>
                  <a:gd name="connsiteY4" fmla="*/ 0 h 148350"/>
                  <a:gd name="connsiteX5" fmla="*/ 150888 w 150888"/>
                  <a:gd name="connsiteY5" fmla="*/ 11191 h 148350"/>
                  <a:gd name="connsiteX6" fmla="*/ 38909 w 150888"/>
                  <a:gd name="connsiteY6" fmla="*/ 148090 h 148350"/>
                  <a:gd name="connsiteX7" fmla="*/ 11224 w 150888"/>
                  <a:gd name="connsiteY7" fmla="*/ 148318 h 148350"/>
                  <a:gd name="connsiteX8" fmla="*/ 22383 w 150888"/>
                  <a:gd name="connsiteY8" fmla="*/ 126000 h 148350"/>
                  <a:gd name="connsiteX9" fmla="*/ 36697 w 150888"/>
                  <a:gd name="connsiteY9" fmla="*/ 126000 h 148350"/>
                  <a:gd name="connsiteX10" fmla="*/ 128017 w 150888"/>
                  <a:gd name="connsiteY10" fmla="*/ 22415 h 148350"/>
                  <a:gd name="connsiteX11" fmla="*/ 22415 w 150888"/>
                  <a:gd name="connsiteY11" fmla="*/ 22415 h 148350"/>
                  <a:gd name="connsiteX12" fmla="*/ 22415 w 150888"/>
                  <a:gd name="connsiteY12" fmla="*/ 126000 h 14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888" h="148350">
                    <a:moveTo>
                      <a:pt x="11192" y="148351"/>
                    </a:moveTo>
                    <a:cubicBezTo>
                      <a:pt x="5010" y="148351"/>
                      <a:pt x="0" y="143340"/>
                      <a:pt x="0" y="137159"/>
                    </a:cubicBezTo>
                    <a:lnTo>
                      <a:pt x="0" y="11191"/>
                    </a:lnTo>
                    <a:cubicBezTo>
                      <a:pt x="0" y="5010"/>
                      <a:pt x="5010" y="0"/>
                      <a:pt x="11192" y="0"/>
                    </a:cubicBezTo>
                    <a:lnTo>
                      <a:pt x="139697" y="0"/>
                    </a:lnTo>
                    <a:cubicBezTo>
                      <a:pt x="145878" y="0"/>
                      <a:pt x="150888" y="5010"/>
                      <a:pt x="150888" y="11191"/>
                    </a:cubicBezTo>
                    <a:cubicBezTo>
                      <a:pt x="150888" y="77461"/>
                      <a:pt x="103780" y="135045"/>
                      <a:pt x="38909" y="148090"/>
                    </a:cubicBezTo>
                    <a:lnTo>
                      <a:pt x="11224" y="148318"/>
                    </a:lnTo>
                    <a:close/>
                    <a:moveTo>
                      <a:pt x="22383" y="126000"/>
                    </a:moveTo>
                    <a:lnTo>
                      <a:pt x="36697" y="126000"/>
                    </a:lnTo>
                    <a:cubicBezTo>
                      <a:pt x="85464" y="115980"/>
                      <a:pt x="123137" y="73264"/>
                      <a:pt x="128017" y="22415"/>
                    </a:cubicBezTo>
                    <a:lnTo>
                      <a:pt x="22415" y="22415"/>
                    </a:lnTo>
                    <a:lnTo>
                      <a:pt x="22415" y="126000"/>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28" name="Free-form: Shape 27">
                <a:extLst>
                  <a:ext uri="{FF2B5EF4-FFF2-40B4-BE49-F238E27FC236}">
                    <a16:creationId xmlns:a16="http://schemas.microsoft.com/office/drawing/2014/main" id="{FFB2ACD7-C94A-75B0-1B30-7D8637A32894}"/>
                  </a:ext>
                </a:extLst>
              </p:cNvPr>
              <p:cNvSpPr/>
              <p:nvPr/>
            </p:nvSpPr>
            <p:spPr>
              <a:xfrm>
                <a:off x="4216236" y="2812284"/>
                <a:ext cx="150855" cy="150888"/>
              </a:xfrm>
              <a:custGeom>
                <a:avLst/>
                <a:gdLst>
                  <a:gd name="connsiteX0" fmla="*/ 139697 w 150855"/>
                  <a:gd name="connsiteY0" fmla="*/ 150888 h 150888"/>
                  <a:gd name="connsiteX1" fmla="*/ 11192 w 150855"/>
                  <a:gd name="connsiteY1" fmla="*/ 150888 h 150888"/>
                  <a:gd name="connsiteX2" fmla="*/ 0 w 150855"/>
                  <a:gd name="connsiteY2" fmla="*/ 139697 h 150888"/>
                  <a:gd name="connsiteX3" fmla="*/ 0 w 150855"/>
                  <a:gd name="connsiteY3" fmla="*/ 11191 h 150888"/>
                  <a:gd name="connsiteX4" fmla="*/ 11192 w 150855"/>
                  <a:gd name="connsiteY4" fmla="*/ 0 h 150888"/>
                  <a:gd name="connsiteX5" fmla="*/ 150856 w 150855"/>
                  <a:gd name="connsiteY5" fmla="*/ 139664 h 150888"/>
                  <a:gd name="connsiteX6" fmla="*/ 139664 w 150855"/>
                  <a:gd name="connsiteY6" fmla="*/ 150856 h 150888"/>
                  <a:gd name="connsiteX7" fmla="*/ 22383 w 150855"/>
                  <a:gd name="connsiteY7" fmla="*/ 128538 h 150888"/>
                  <a:gd name="connsiteX8" fmla="*/ 127985 w 150855"/>
                  <a:gd name="connsiteY8" fmla="*/ 128538 h 150888"/>
                  <a:gd name="connsiteX9" fmla="*/ 22383 w 150855"/>
                  <a:gd name="connsiteY9" fmla="*/ 22936 h 150888"/>
                  <a:gd name="connsiteX10" fmla="*/ 22383 w 150855"/>
                  <a:gd name="connsiteY10" fmla="*/ 128538 h 15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855" h="150888">
                    <a:moveTo>
                      <a:pt x="139697" y="150888"/>
                    </a:moveTo>
                    <a:lnTo>
                      <a:pt x="11192" y="150888"/>
                    </a:lnTo>
                    <a:cubicBezTo>
                      <a:pt x="5010" y="150888"/>
                      <a:pt x="0" y="145878"/>
                      <a:pt x="0" y="139697"/>
                    </a:cubicBezTo>
                    <a:lnTo>
                      <a:pt x="0" y="11191"/>
                    </a:lnTo>
                    <a:cubicBezTo>
                      <a:pt x="0" y="5010"/>
                      <a:pt x="5010" y="0"/>
                      <a:pt x="11192" y="0"/>
                    </a:cubicBezTo>
                    <a:cubicBezTo>
                      <a:pt x="88197" y="0"/>
                      <a:pt x="150856" y="62659"/>
                      <a:pt x="150856" y="139664"/>
                    </a:cubicBezTo>
                    <a:cubicBezTo>
                      <a:pt x="150856" y="145846"/>
                      <a:pt x="145846" y="150856"/>
                      <a:pt x="139664" y="150856"/>
                    </a:cubicBezTo>
                    <a:close/>
                    <a:moveTo>
                      <a:pt x="22383" y="128538"/>
                    </a:moveTo>
                    <a:lnTo>
                      <a:pt x="127985" y="128538"/>
                    </a:lnTo>
                    <a:cubicBezTo>
                      <a:pt x="122682" y="72744"/>
                      <a:pt x="78144" y="28239"/>
                      <a:pt x="22383" y="22936"/>
                    </a:cubicBezTo>
                    <a:lnTo>
                      <a:pt x="22383" y="128538"/>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29" name="Free-form: Shape 28">
                <a:extLst>
                  <a:ext uri="{FF2B5EF4-FFF2-40B4-BE49-F238E27FC236}">
                    <a16:creationId xmlns:a16="http://schemas.microsoft.com/office/drawing/2014/main" id="{3DF36D36-F4B2-8E01-E366-B641CB6D1AE0}"/>
                  </a:ext>
                </a:extLst>
              </p:cNvPr>
              <p:cNvSpPr/>
              <p:nvPr/>
            </p:nvSpPr>
            <p:spPr>
              <a:xfrm>
                <a:off x="4096548" y="2846444"/>
                <a:ext cx="109180" cy="150888"/>
              </a:xfrm>
              <a:custGeom>
                <a:avLst/>
                <a:gdLst>
                  <a:gd name="connsiteX0" fmla="*/ 98022 w 109180"/>
                  <a:gd name="connsiteY0" fmla="*/ 150856 h 150888"/>
                  <a:gd name="connsiteX1" fmla="*/ 17925 w 109180"/>
                  <a:gd name="connsiteY1" fmla="*/ 150856 h 150888"/>
                  <a:gd name="connsiteX2" fmla="*/ 6766 w 109180"/>
                  <a:gd name="connsiteY2" fmla="*/ 140478 h 150888"/>
                  <a:gd name="connsiteX3" fmla="*/ 32 w 109180"/>
                  <a:gd name="connsiteY3" fmla="*/ 45969 h 150888"/>
                  <a:gd name="connsiteX4" fmla="*/ 3611 w 109180"/>
                  <a:gd name="connsiteY4" fmla="*/ 36925 h 150888"/>
                  <a:gd name="connsiteX5" fmla="*/ 97989 w 109180"/>
                  <a:gd name="connsiteY5" fmla="*/ 0 h 150888"/>
                  <a:gd name="connsiteX6" fmla="*/ 109180 w 109180"/>
                  <a:gd name="connsiteY6" fmla="*/ 11191 h 150888"/>
                  <a:gd name="connsiteX7" fmla="*/ 109180 w 109180"/>
                  <a:gd name="connsiteY7" fmla="*/ 139697 h 150888"/>
                  <a:gd name="connsiteX8" fmla="*/ 97989 w 109180"/>
                  <a:gd name="connsiteY8" fmla="*/ 150888 h 150888"/>
                  <a:gd name="connsiteX9" fmla="*/ 28336 w 109180"/>
                  <a:gd name="connsiteY9" fmla="*/ 128505 h 150888"/>
                  <a:gd name="connsiteX10" fmla="*/ 86830 w 109180"/>
                  <a:gd name="connsiteY10" fmla="*/ 128505 h 150888"/>
                  <a:gd name="connsiteX11" fmla="*/ 86830 w 109180"/>
                  <a:gd name="connsiteY11" fmla="*/ 22903 h 150888"/>
                  <a:gd name="connsiteX12" fmla="*/ 22740 w 109180"/>
                  <a:gd name="connsiteY12" fmla="*/ 49906 h 150888"/>
                  <a:gd name="connsiteX13" fmla="*/ 28336 w 109180"/>
                  <a:gd name="connsiteY13" fmla="*/ 128505 h 15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80" h="150888">
                    <a:moveTo>
                      <a:pt x="98022" y="150856"/>
                    </a:moveTo>
                    <a:lnTo>
                      <a:pt x="17925" y="150856"/>
                    </a:lnTo>
                    <a:cubicBezTo>
                      <a:pt x="12069" y="150856"/>
                      <a:pt x="7189" y="146334"/>
                      <a:pt x="6766" y="140478"/>
                    </a:cubicBezTo>
                    <a:lnTo>
                      <a:pt x="32" y="45969"/>
                    </a:lnTo>
                    <a:cubicBezTo>
                      <a:pt x="-228" y="42553"/>
                      <a:pt x="1106" y="39235"/>
                      <a:pt x="3611" y="36925"/>
                    </a:cubicBezTo>
                    <a:cubicBezTo>
                      <a:pt x="29539" y="13111"/>
                      <a:pt x="63049" y="0"/>
                      <a:pt x="97989" y="0"/>
                    </a:cubicBezTo>
                    <a:cubicBezTo>
                      <a:pt x="104170" y="0"/>
                      <a:pt x="109180" y="5010"/>
                      <a:pt x="109180" y="11191"/>
                    </a:cubicBezTo>
                    <a:lnTo>
                      <a:pt x="109180" y="139697"/>
                    </a:lnTo>
                    <a:cubicBezTo>
                      <a:pt x="109180" y="145878"/>
                      <a:pt x="104170" y="150888"/>
                      <a:pt x="97989" y="150888"/>
                    </a:cubicBezTo>
                    <a:close/>
                    <a:moveTo>
                      <a:pt x="28336" y="128505"/>
                    </a:moveTo>
                    <a:lnTo>
                      <a:pt x="86830" y="128505"/>
                    </a:lnTo>
                    <a:lnTo>
                      <a:pt x="86830" y="22903"/>
                    </a:lnTo>
                    <a:cubicBezTo>
                      <a:pt x="63309" y="25148"/>
                      <a:pt x="41024" y="34518"/>
                      <a:pt x="22740" y="49906"/>
                    </a:cubicBezTo>
                    <a:lnTo>
                      <a:pt x="28336" y="128505"/>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30" name="Free-form: Shape 29">
                <a:extLst>
                  <a:ext uri="{FF2B5EF4-FFF2-40B4-BE49-F238E27FC236}">
                    <a16:creationId xmlns:a16="http://schemas.microsoft.com/office/drawing/2014/main" id="{0C654604-EBD8-079A-1526-0ED2CED9A6B9}"/>
                  </a:ext>
                </a:extLst>
              </p:cNvPr>
              <p:cNvSpPr/>
              <p:nvPr/>
            </p:nvSpPr>
            <p:spPr>
              <a:xfrm>
                <a:off x="4103316" y="2974949"/>
                <a:ext cx="127937" cy="150888"/>
              </a:xfrm>
              <a:custGeom>
                <a:avLst/>
                <a:gdLst>
                  <a:gd name="connsiteX0" fmla="*/ 91253 w 127937"/>
                  <a:gd name="connsiteY0" fmla="*/ 150856 h 150888"/>
                  <a:gd name="connsiteX1" fmla="*/ 12393 w 127937"/>
                  <a:gd name="connsiteY1" fmla="*/ 126423 h 150888"/>
                  <a:gd name="connsiteX2" fmla="*/ 7578 w 127937"/>
                  <a:gd name="connsiteY2" fmla="*/ 117997 h 150888"/>
                  <a:gd name="connsiteX3" fmla="*/ 30 w 127937"/>
                  <a:gd name="connsiteY3" fmla="*/ 11972 h 150888"/>
                  <a:gd name="connsiteX4" fmla="*/ 2991 w 127937"/>
                  <a:gd name="connsiteY4" fmla="*/ 3546 h 150888"/>
                  <a:gd name="connsiteX5" fmla="*/ 11157 w 127937"/>
                  <a:gd name="connsiteY5" fmla="*/ 0 h 150888"/>
                  <a:gd name="connsiteX6" fmla="*/ 91253 w 127937"/>
                  <a:gd name="connsiteY6" fmla="*/ 0 h 150888"/>
                  <a:gd name="connsiteX7" fmla="*/ 102444 w 127937"/>
                  <a:gd name="connsiteY7" fmla="*/ 11191 h 150888"/>
                  <a:gd name="connsiteX8" fmla="*/ 102444 w 127937"/>
                  <a:gd name="connsiteY8" fmla="*/ 125968 h 150888"/>
                  <a:gd name="connsiteX9" fmla="*/ 116759 w 127937"/>
                  <a:gd name="connsiteY9" fmla="*/ 125968 h 150888"/>
                  <a:gd name="connsiteX10" fmla="*/ 127885 w 127937"/>
                  <a:gd name="connsiteY10" fmla="*/ 136053 h 150888"/>
                  <a:gd name="connsiteX11" fmla="*/ 118971 w 127937"/>
                  <a:gd name="connsiteY11" fmla="*/ 148123 h 150888"/>
                  <a:gd name="connsiteX12" fmla="*/ 91285 w 127937"/>
                  <a:gd name="connsiteY12" fmla="*/ 150888 h 150888"/>
                  <a:gd name="connsiteX13" fmla="*/ 29440 w 127937"/>
                  <a:gd name="connsiteY13" fmla="*/ 110872 h 150888"/>
                  <a:gd name="connsiteX14" fmla="*/ 80061 w 127937"/>
                  <a:gd name="connsiteY14" fmla="*/ 127952 h 150888"/>
                  <a:gd name="connsiteX15" fmla="*/ 80061 w 127937"/>
                  <a:gd name="connsiteY15" fmla="*/ 22350 h 150888"/>
                  <a:gd name="connsiteX16" fmla="*/ 23128 w 127937"/>
                  <a:gd name="connsiteY16" fmla="*/ 22350 h 150888"/>
                  <a:gd name="connsiteX17" fmla="*/ 29440 w 127937"/>
                  <a:gd name="connsiteY17" fmla="*/ 110872 h 15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937" h="150888">
                    <a:moveTo>
                      <a:pt x="91253" y="150856"/>
                    </a:moveTo>
                    <a:cubicBezTo>
                      <a:pt x="62981" y="150856"/>
                      <a:pt x="35686" y="142397"/>
                      <a:pt x="12393" y="126423"/>
                    </a:cubicBezTo>
                    <a:cubicBezTo>
                      <a:pt x="9595" y="124504"/>
                      <a:pt x="7806" y="121381"/>
                      <a:pt x="7578" y="117997"/>
                    </a:cubicBezTo>
                    <a:lnTo>
                      <a:pt x="30" y="11972"/>
                    </a:lnTo>
                    <a:cubicBezTo>
                      <a:pt x="-198" y="8882"/>
                      <a:pt x="876" y="5823"/>
                      <a:pt x="2991" y="3546"/>
                    </a:cubicBezTo>
                    <a:cubicBezTo>
                      <a:pt x="5105" y="1269"/>
                      <a:pt x="8066" y="0"/>
                      <a:pt x="11157" y="0"/>
                    </a:cubicBezTo>
                    <a:lnTo>
                      <a:pt x="91253" y="0"/>
                    </a:lnTo>
                    <a:cubicBezTo>
                      <a:pt x="97434" y="0"/>
                      <a:pt x="102444" y="5010"/>
                      <a:pt x="102444" y="11191"/>
                    </a:cubicBezTo>
                    <a:lnTo>
                      <a:pt x="102444" y="125968"/>
                    </a:lnTo>
                    <a:lnTo>
                      <a:pt x="116759" y="125968"/>
                    </a:lnTo>
                    <a:cubicBezTo>
                      <a:pt x="122484" y="125968"/>
                      <a:pt x="127299" y="130327"/>
                      <a:pt x="127885" y="136053"/>
                    </a:cubicBezTo>
                    <a:cubicBezTo>
                      <a:pt x="128438" y="141779"/>
                      <a:pt x="124599" y="146984"/>
                      <a:pt x="118971" y="148123"/>
                    </a:cubicBezTo>
                    <a:cubicBezTo>
                      <a:pt x="109796" y="149945"/>
                      <a:pt x="100492" y="150888"/>
                      <a:pt x="91285" y="150888"/>
                    </a:cubicBezTo>
                    <a:close/>
                    <a:moveTo>
                      <a:pt x="29440" y="110872"/>
                    </a:moveTo>
                    <a:cubicBezTo>
                      <a:pt x="44828" y="120437"/>
                      <a:pt x="62103" y="126261"/>
                      <a:pt x="80061" y="127952"/>
                    </a:cubicBezTo>
                    <a:lnTo>
                      <a:pt x="80061" y="22350"/>
                    </a:lnTo>
                    <a:lnTo>
                      <a:pt x="23128" y="22350"/>
                    </a:lnTo>
                    <a:lnTo>
                      <a:pt x="29440" y="110872"/>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22" name="Free-form: Shape 21">
              <a:extLst>
                <a:ext uri="{FF2B5EF4-FFF2-40B4-BE49-F238E27FC236}">
                  <a16:creationId xmlns:a16="http://schemas.microsoft.com/office/drawing/2014/main" id="{16C98189-3E10-570B-C4B9-97E3A0FD9474}"/>
                </a:ext>
              </a:extLst>
            </p:cNvPr>
            <p:cNvSpPr/>
            <p:nvPr/>
          </p:nvSpPr>
          <p:spPr>
            <a:xfrm rot="18900000">
              <a:off x="3481955" y="2326740"/>
              <a:ext cx="1130392" cy="1130392"/>
            </a:xfrm>
            <a:custGeom>
              <a:avLst/>
              <a:gdLst>
                <a:gd name="connsiteX0" fmla="*/ 1130392 w 1130392"/>
                <a:gd name="connsiteY0" fmla="*/ 565196 h 1130392"/>
                <a:gd name="connsiteX1" fmla="*/ 565196 w 1130392"/>
                <a:gd name="connsiteY1" fmla="*/ 1130393 h 1130392"/>
                <a:gd name="connsiteX2" fmla="*/ 0 w 1130392"/>
                <a:gd name="connsiteY2" fmla="*/ 565196 h 1130392"/>
                <a:gd name="connsiteX3" fmla="*/ 565196 w 1130392"/>
                <a:gd name="connsiteY3" fmla="*/ 0 h 1130392"/>
                <a:gd name="connsiteX4" fmla="*/ 1130392 w 1130392"/>
                <a:gd name="connsiteY4" fmla="*/ 565196 h 113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92" h="1130392">
                  <a:moveTo>
                    <a:pt x="1130392" y="565196"/>
                  </a:moveTo>
                  <a:cubicBezTo>
                    <a:pt x="1130392" y="877346"/>
                    <a:pt x="877345" y="1130393"/>
                    <a:pt x="565196" y="1130393"/>
                  </a:cubicBezTo>
                  <a:cubicBezTo>
                    <a:pt x="253047" y="1130393"/>
                    <a:pt x="0" y="877346"/>
                    <a:pt x="0" y="565196"/>
                  </a:cubicBezTo>
                  <a:cubicBezTo>
                    <a:pt x="0" y="253047"/>
                    <a:pt x="253047" y="0"/>
                    <a:pt x="565196" y="0"/>
                  </a:cubicBezTo>
                  <a:cubicBezTo>
                    <a:pt x="877346" y="0"/>
                    <a:pt x="1130392" y="253047"/>
                    <a:pt x="1130392" y="565196"/>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dirty="0"/>
            </a:p>
          </p:txBody>
        </p:sp>
      </p:grpSp>
      <p:grpSp>
        <p:nvGrpSpPr>
          <p:cNvPr id="31" name="Group 30">
            <a:extLst>
              <a:ext uri="{FF2B5EF4-FFF2-40B4-BE49-F238E27FC236}">
                <a16:creationId xmlns:a16="http://schemas.microsoft.com/office/drawing/2014/main" id="{DD2CAFE0-FAFE-D87E-6517-42CE0D910448}"/>
              </a:ext>
            </a:extLst>
          </p:cNvPr>
          <p:cNvGrpSpPr/>
          <p:nvPr/>
        </p:nvGrpSpPr>
        <p:grpSpPr>
          <a:xfrm>
            <a:off x="432000" y="4664478"/>
            <a:ext cx="557375" cy="557375"/>
            <a:chOff x="7495639" y="3495172"/>
            <a:chExt cx="1130359" cy="1130359"/>
          </a:xfrm>
          <a:solidFill>
            <a:schemeClr val="bg2"/>
          </a:solidFill>
        </p:grpSpPr>
        <p:grpSp>
          <p:nvGrpSpPr>
            <p:cNvPr id="32" name="Graphic 2">
              <a:extLst>
                <a:ext uri="{FF2B5EF4-FFF2-40B4-BE49-F238E27FC236}">
                  <a16:creationId xmlns:a16="http://schemas.microsoft.com/office/drawing/2014/main" id="{E3F46DB2-7A5F-7AB4-7D7A-5576E1197B6B}"/>
                </a:ext>
              </a:extLst>
            </p:cNvPr>
            <p:cNvGrpSpPr/>
            <p:nvPr/>
          </p:nvGrpSpPr>
          <p:grpSpPr>
            <a:xfrm>
              <a:off x="7704852" y="3691775"/>
              <a:ext cx="687435" cy="685613"/>
              <a:chOff x="5053245" y="3612434"/>
              <a:chExt cx="687455" cy="685633"/>
            </a:xfrm>
            <a:grpFill/>
          </p:grpSpPr>
          <p:sp>
            <p:nvSpPr>
              <p:cNvPr id="35" name="Free-form: Shape 34">
                <a:extLst>
                  <a:ext uri="{FF2B5EF4-FFF2-40B4-BE49-F238E27FC236}">
                    <a16:creationId xmlns:a16="http://schemas.microsoft.com/office/drawing/2014/main" id="{46EB4ED5-3504-DE67-6CA0-E21BAFAF3FBD}"/>
                  </a:ext>
                </a:extLst>
              </p:cNvPr>
              <p:cNvSpPr/>
              <p:nvPr/>
            </p:nvSpPr>
            <p:spPr>
              <a:xfrm>
                <a:off x="5116099" y="3880311"/>
                <a:ext cx="100722" cy="365768"/>
              </a:xfrm>
              <a:custGeom>
                <a:avLst/>
                <a:gdLst>
                  <a:gd name="connsiteX0" fmla="*/ 100722 w 100722"/>
                  <a:gd name="connsiteY0" fmla="*/ 365769 h 365768"/>
                  <a:gd name="connsiteX1" fmla="*/ 0 w 100722"/>
                  <a:gd name="connsiteY1" fmla="*/ 365769 h 365768"/>
                  <a:gd name="connsiteX2" fmla="*/ 0 w 100722"/>
                  <a:gd name="connsiteY2" fmla="*/ 0 h 365768"/>
                  <a:gd name="connsiteX3" fmla="*/ 100722 w 100722"/>
                  <a:gd name="connsiteY3" fmla="*/ 0 h 365768"/>
                  <a:gd name="connsiteX4" fmla="*/ 100722 w 100722"/>
                  <a:gd name="connsiteY4" fmla="*/ 365769 h 365768"/>
                  <a:gd name="connsiteX5" fmla="*/ 23879 w 100722"/>
                  <a:gd name="connsiteY5" fmla="*/ 343191 h 365768"/>
                  <a:gd name="connsiteX6" fmla="*/ 76810 w 100722"/>
                  <a:gd name="connsiteY6" fmla="*/ 343191 h 365768"/>
                  <a:gd name="connsiteX7" fmla="*/ 76810 w 100722"/>
                  <a:gd name="connsiteY7" fmla="*/ 22545 h 365768"/>
                  <a:gd name="connsiteX8" fmla="*/ 23879 w 100722"/>
                  <a:gd name="connsiteY8" fmla="*/ 22545 h 365768"/>
                  <a:gd name="connsiteX9" fmla="*/ 23879 w 100722"/>
                  <a:gd name="connsiteY9" fmla="*/ 343191 h 36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22" h="365768">
                    <a:moveTo>
                      <a:pt x="100722" y="365769"/>
                    </a:moveTo>
                    <a:lnTo>
                      <a:pt x="0" y="365769"/>
                    </a:lnTo>
                    <a:lnTo>
                      <a:pt x="0" y="0"/>
                    </a:lnTo>
                    <a:lnTo>
                      <a:pt x="100722" y="0"/>
                    </a:lnTo>
                    <a:lnTo>
                      <a:pt x="100722" y="365769"/>
                    </a:lnTo>
                    <a:close/>
                    <a:moveTo>
                      <a:pt x="23879" y="343191"/>
                    </a:moveTo>
                    <a:lnTo>
                      <a:pt x="76810" y="343191"/>
                    </a:lnTo>
                    <a:lnTo>
                      <a:pt x="76810" y="22545"/>
                    </a:lnTo>
                    <a:lnTo>
                      <a:pt x="23879" y="22545"/>
                    </a:lnTo>
                    <a:lnTo>
                      <a:pt x="23879" y="343191"/>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36" name="Free-form: Shape 35">
                <a:extLst>
                  <a:ext uri="{FF2B5EF4-FFF2-40B4-BE49-F238E27FC236}">
                    <a16:creationId xmlns:a16="http://schemas.microsoft.com/office/drawing/2014/main" id="{D58C11AA-F3DF-F446-E178-6E8849CE0D8C}"/>
                  </a:ext>
                </a:extLst>
              </p:cNvPr>
              <p:cNvSpPr/>
              <p:nvPr/>
            </p:nvSpPr>
            <p:spPr>
              <a:xfrm>
                <a:off x="5558125" y="3948695"/>
                <a:ext cx="100722" cy="297384"/>
              </a:xfrm>
              <a:custGeom>
                <a:avLst/>
                <a:gdLst>
                  <a:gd name="connsiteX0" fmla="*/ 100722 w 100722"/>
                  <a:gd name="connsiteY0" fmla="*/ 297384 h 297384"/>
                  <a:gd name="connsiteX1" fmla="*/ 0 w 100722"/>
                  <a:gd name="connsiteY1" fmla="*/ 297384 h 297384"/>
                  <a:gd name="connsiteX2" fmla="*/ 0 w 100722"/>
                  <a:gd name="connsiteY2" fmla="*/ 0 h 297384"/>
                  <a:gd name="connsiteX3" fmla="*/ 100722 w 100722"/>
                  <a:gd name="connsiteY3" fmla="*/ 0 h 297384"/>
                  <a:gd name="connsiteX4" fmla="*/ 100722 w 100722"/>
                  <a:gd name="connsiteY4" fmla="*/ 297384 h 297384"/>
                  <a:gd name="connsiteX5" fmla="*/ 23879 w 100722"/>
                  <a:gd name="connsiteY5" fmla="*/ 279036 h 297384"/>
                  <a:gd name="connsiteX6" fmla="*/ 76810 w 100722"/>
                  <a:gd name="connsiteY6" fmla="*/ 279036 h 297384"/>
                  <a:gd name="connsiteX7" fmla="*/ 76810 w 100722"/>
                  <a:gd name="connsiteY7" fmla="*/ 18349 h 297384"/>
                  <a:gd name="connsiteX8" fmla="*/ 23879 w 100722"/>
                  <a:gd name="connsiteY8" fmla="*/ 18349 h 297384"/>
                  <a:gd name="connsiteX9" fmla="*/ 23879 w 100722"/>
                  <a:gd name="connsiteY9" fmla="*/ 279036 h 29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22" h="297384">
                    <a:moveTo>
                      <a:pt x="100722" y="297384"/>
                    </a:moveTo>
                    <a:lnTo>
                      <a:pt x="0" y="297384"/>
                    </a:lnTo>
                    <a:lnTo>
                      <a:pt x="0" y="0"/>
                    </a:lnTo>
                    <a:lnTo>
                      <a:pt x="100722" y="0"/>
                    </a:lnTo>
                    <a:lnTo>
                      <a:pt x="100722" y="297384"/>
                    </a:lnTo>
                    <a:close/>
                    <a:moveTo>
                      <a:pt x="23879" y="279036"/>
                    </a:moveTo>
                    <a:lnTo>
                      <a:pt x="76810" y="279036"/>
                    </a:lnTo>
                    <a:lnTo>
                      <a:pt x="76810" y="18349"/>
                    </a:lnTo>
                    <a:lnTo>
                      <a:pt x="23879" y="18349"/>
                    </a:lnTo>
                    <a:lnTo>
                      <a:pt x="23879" y="279036"/>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37" name="Free-form: Shape 36">
                <a:extLst>
                  <a:ext uri="{FF2B5EF4-FFF2-40B4-BE49-F238E27FC236}">
                    <a16:creationId xmlns:a16="http://schemas.microsoft.com/office/drawing/2014/main" id="{7C6D7D3D-E8AC-96DD-52D2-8EAFB18B2541}"/>
                  </a:ext>
                </a:extLst>
              </p:cNvPr>
              <p:cNvSpPr/>
              <p:nvPr/>
            </p:nvSpPr>
            <p:spPr>
              <a:xfrm>
                <a:off x="5409222" y="3814431"/>
                <a:ext cx="100722" cy="431647"/>
              </a:xfrm>
              <a:custGeom>
                <a:avLst/>
                <a:gdLst>
                  <a:gd name="connsiteX0" fmla="*/ 100722 w 100722"/>
                  <a:gd name="connsiteY0" fmla="*/ 431648 h 431647"/>
                  <a:gd name="connsiteX1" fmla="*/ 0 w 100722"/>
                  <a:gd name="connsiteY1" fmla="*/ 431648 h 431647"/>
                  <a:gd name="connsiteX2" fmla="*/ 0 w 100722"/>
                  <a:gd name="connsiteY2" fmla="*/ 0 h 431647"/>
                  <a:gd name="connsiteX3" fmla="*/ 100722 w 100722"/>
                  <a:gd name="connsiteY3" fmla="*/ 0 h 431647"/>
                  <a:gd name="connsiteX4" fmla="*/ 100722 w 100722"/>
                  <a:gd name="connsiteY4" fmla="*/ 431648 h 431647"/>
                  <a:gd name="connsiteX5" fmla="*/ 23879 w 100722"/>
                  <a:gd name="connsiteY5" fmla="*/ 409070 h 431647"/>
                  <a:gd name="connsiteX6" fmla="*/ 76810 w 100722"/>
                  <a:gd name="connsiteY6" fmla="*/ 409070 h 431647"/>
                  <a:gd name="connsiteX7" fmla="*/ 76810 w 100722"/>
                  <a:gd name="connsiteY7" fmla="*/ 22578 h 431647"/>
                  <a:gd name="connsiteX8" fmla="*/ 23879 w 100722"/>
                  <a:gd name="connsiteY8" fmla="*/ 22578 h 431647"/>
                  <a:gd name="connsiteX9" fmla="*/ 23879 w 100722"/>
                  <a:gd name="connsiteY9" fmla="*/ 409070 h 43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22" h="431647">
                    <a:moveTo>
                      <a:pt x="100722" y="431648"/>
                    </a:moveTo>
                    <a:lnTo>
                      <a:pt x="0" y="431648"/>
                    </a:lnTo>
                    <a:lnTo>
                      <a:pt x="0" y="0"/>
                    </a:lnTo>
                    <a:lnTo>
                      <a:pt x="100722" y="0"/>
                    </a:lnTo>
                    <a:lnTo>
                      <a:pt x="100722" y="431648"/>
                    </a:lnTo>
                    <a:close/>
                    <a:moveTo>
                      <a:pt x="23879" y="409070"/>
                    </a:moveTo>
                    <a:lnTo>
                      <a:pt x="76810" y="409070"/>
                    </a:lnTo>
                    <a:lnTo>
                      <a:pt x="76810" y="22578"/>
                    </a:lnTo>
                    <a:lnTo>
                      <a:pt x="23879" y="22578"/>
                    </a:lnTo>
                    <a:lnTo>
                      <a:pt x="23879" y="409070"/>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38" name="Free-form: Shape 37">
                <a:extLst>
                  <a:ext uri="{FF2B5EF4-FFF2-40B4-BE49-F238E27FC236}">
                    <a16:creationId xmlns:a16="http://schemas.microsoft.com/office/drawing/2014/main" id="{40239366-3915-15DE-8893-1CD502DE350E}"/>
                  </a:ext>
                </a:extLst>
              </p:cNvPr>
              <p:cNvSpPr/>
              <p:nvPr/>
            </p:nvSpPr>
            <p:spPr>
              <a:xfrm>
                <a:off x="5266922" y="3745104"/>
                <a:ext cx="100754" cy="500975"/>
              </a:xfrm>
              <a:custGeom>
                <a:avLst/>
                <a:gdLst>
                  <a:gd name="connsiteX0" fmla="*/ 100755 w 100754"/>
                  <a:gd name="connsiteY0" fmla="*/ 500976 h 500975"/>
                  <a:gd name="connsiteX1" fmla="*/ 0 w 100754"/>
                  <a:gd name="connsiteY1" fmla="*/ 500976 h 500975"/>
                  <a:gd name="connsiteX2" fmla="*/ 0 w 100754"/>
                  <a:gd name="connsiteY2" fmla="*/ 0 h 500975"/>
                  <a:gd name="connsiteX3" fmla="*/ 100755 w 100754"/>
                  <a:gd name="connsiteY3" fmla="*/ 0 h 500975"/>
                  <a:gd name="connsiteX4" fmla="*/ 100755 w 100754"/>
                  <a:gd name="connsiteY4" fmla="*/ 500976 h 500975"/>
                  <a:gd name="connsiteX5" fmla="*/ 23912 w 100754"/>
                  <a:gd name="connsiteY5" fmla="*/ 478398 h 500975"/>
                  <a:gd name="connsiteX6" fmla="*/ 76876 w 100754"/>
                  <a:gd name="connsiteY6" fmla="*/ 478398 h 500975"/>
                  <a:gd name="connsiteX7" fmla="*/ 76876 w 100754"/>
                  <a:gd name="connsiteY7" fmla="*/ 22545 h 500975"/>
                  <a:gd name="connsiteX8" fmla="*/ 23912 w 100754"/>
                  <a:gd name="connsiteY8" fmla="*/ 22545 h 500975"/>
                  <a:gd name="connsiteX9" fmla="*/ 23912 w 100754"/>
                  <a:gd name="connsiteY9" fmla="*/ 478398 h 50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54" h="500975">
                    <a:moveTo>
                      <a:pt x="100755" y="500976"/>
                    </a:moveTo>
                    <a:lnTo>
                      <a:pt x="0" y="500976"/>
                    </a:lnTo>
                    <a:lnTo>
                      <a:pt x="0" y="0"/>
                    </a:lnTo>
                    <a:lnTo>
                      <a:pt x="100755" y="0"/>
                    </a:lnTo>
                    <a:lnTo>
                      <a:pt x="100755" y="500976"/>
                    </a:lnTo>
                    <a:close/>
                    <a:moveTo>
                      <a:pt x="23912" y="478398"/>
                    </a:moveTo>
                    <a:lnTo>
                      <a:pt x="76876" y="478398"/>
                    </a:lnTo>
                    <a:lnTo>
                      <a:pt x="76876" y="22545"/>
                    </a:lnTo>
                    <a:lnTo>
                      <a:pt x="23912" y="22545"/>
                    </a:lnTo>
                    <a:lnTo>
                      <a:pt x="23912" y="478398"/>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nvGrpSpPr>
              <p:cNvPr id="39" name="Graphic 2">
                <a:extLst>
                  <a:ext uri="{FF2B5EF4-FFF2-40B4-BE49-F238E27FC236}">
                    <a16:creationId xmlns:a16="http://schemas.microsoft.com/office/drawing/2014/main" id="{D90744A8-5A59-4ADA-97A6-966F12F9DCE1}"/>
                  </a:ext>
                </a:extLst>
              </p:cNvPr>
              <p:cNvGrpSpPr/>
              <p:nvPr/>
            </p:nvGrpSpPr>
            <p:grpSpPr>
              <a:xfrm>
                <a:off x="5154515" y="3612434"/>
                <a:ext cx="442277" cy="203754"/>
                <a:chOff x="5154515" y="3612434"/>
                <a:chExt cx="442277" cy="203754"/>
              </a:xfrm>
              <a:grpFill/>
            </p:grpSpPr>
            <p:sp>
              <p:nvSpPr>
                <p:cNvPr id="41" name="Free-form: Shape 40">
                  <a:extLst>
                    <a:ext uri="{FF2B5EF4-FFF2-40B4-BE49-F238E27FC236}">
                      <a16:creationId xmlns:a16="http://schemas.microsoft.com/office/drawing/2014/main" id="{C34922F4-9898-B8EE-9C3D-C728F3402B1B}"/>
                    </a:ext>
                  </a:extLst>
                </p:cNvPr>
                <p:cNvSpPr/>
                <p:nvPr/>
              </p:nvSpPr>
              <p:spPr>
                <a:xfrm>
                  <a:off x="5154515" y="3612434"/>
                  <a:ext cx="439391" cy="203754"/>
                </a:xfrm>
                <a:custGeom>
                  <a:avLst/>
                  <a:gdLst>
                    <a:gd name="connsiteX0" fmla="*/ 11946 w 439391"/>
                    <a:gd name="connsiteY0" fmla="*/ 203754 h 203754"/>
                    <a:gd name="connsiteX1" fmla="*/ 3649 w 439391"/>
                    <a:gd name="connsiteY1" fmla="*/ 200566 h 203754"/>
                    <a:gd name="connsiteX2" fmla="*/ 3357 w 439391"/>
                    <a:gd name="connsiteY2" fmla="*/ 184592 h 203754"/>
                    <a:gd name="connsiteX3" fmla="*/ 154180 w 439391"/>
                    <a:gd name="connsiteY3" fmla="*/ 37250 h 203754"/>
                    <a:gd name="connsiteX4" fmla="*/ 169210 w 439391"/>
                    <a:gd name="connsiteY4" fmla="*/ 35591 h 203754"/>
                    <a:gd name="connsiteX5" fmla="*/ 303278 w 439391"/>
                    <a:gd name="connsiteY5" fmla="*/ 116436 h 203754"/>
                    <a:gd name="connsiteX6" fmla="*/ 399283 w 439391"/>
                    <a:gd name="connsiteY6" fmla="*/ 22578 h 203754"/>
                    <a:gd name="connsiteX7" fmla="*/ 373387 w 439391"/>
                    <a:gd name="connsiteY7" fmla="*/ 22578 h 203754"/>
                    <a:gd name="connsiteX8" fmla="*/ 361448 w 439391"/>
                    <a:gd name="connsiteY8" fmla="*/ 11289 h 203754"/>
                    <a:gd name="connsiteX9" fmla="*/ 373387 w 439391"/>
                    <a:gd name="connsiteY9" fmla="*/ 0 h 203754"/>
                    <a:gd name="connsiteX10" fmla="*/ 427457 w 439391"/>
                    <a:gd name="connsiteY10" fmla="*/ 0 h 203754"/>
                    <a:gd name="connsiteX11" fmla="*/ 438453 w 439391"/>
                    <a:gd name="connsiteY11" fmla="*/ 6864 h 203754"/>
                    <a:gd name="connsiteX12" fmla="*/ 436046 w 439391"/>
                    <a:gd name="connsiteY12" fmla="*/ 19129 h 203754"/>
                    <a:gd name="connsiteX13" fmla="*/ 313657 w 439391"/>
                    <a:gd name="connsiteY13" fmla="*/ 138721 h 203754"/>
                    <a:gd name="connsiteX14" fmla="*/ 298626 w 439391"/>
                    <a:gd name="connsiteY14" fmla="*/ 140380 h 203754"/>
                    <a:gd name="connsiteX15" fmla="*/ 164558 w 439391"/>
                    <a:gd name="connsiteY15" fmla="*/ 59535 h 203754"/>
                    <a:gd name="connsiteX16" fmla="*/ 20502 w 439391"/>
                    <a:gd name="connsiteY16" fmla="*/ 200241 h 203754"/>
                    <a:gd name="connsiteX17" fmla="*/ 11913 w 439391"/>
                    <a:gd name="connsiteY17" fmla="*/ 203689 h 20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391" h="203754">
                      <a:moveTo>
                        <a:pt x="11946" y="203754"/>
                      </a:moveTo>
                      <a:cubicBezTo>
                        <a:pt x="8952" y="203754"/>
                        <a:pt x="5959" y="202681"/>
                        <a:pt x="3649" y="200566"/>
                      </a:cubicBezTo>
                      <a:cubicBezTo>
                        <a:pt x="-1100" y="196239"/>
                        <a:pt x="-1230" y="189082"/>
                        <a:pt x="3357" y="184592"/>
                      </a:cubicBezTo>
                      <a:lnTo>
                        <a:pt x="154180" y="37250"/>
                      </a:lnTo>
                      <a:cubicBezTo>
                        <a:pt x="158149" y="33411"/>
                        <a:pt x="164395" y="32696"/>
                        <a:pt x="169210" y="35591"/>
                      </a:cubicBezTo>
                      <a:lnTo>
                        <a:pt x="303278" y="116436"/>
                      </a:lnTo>
                      <a:lnTo>
                        <a:pt x="399283" y="22578"/>
                      </a:lnTo>
                      <a:lnTo>
                        <a:pt x="373387" y="22578"/>
                      </a:lnTo>
                      <a:cubicBezTo>
                        <a:pt x="366783" y="22578"/>
                        <a:pt x="361448" y="17535"/>
                        <a:pt x="361448" y="11289"/>
                      </a:cubicBezTo>
                      <a:cubicBezTo>
                        <a:pt x="361448" y="5043"/>
                        <a:pt x="366783" y="0"/>
                        <a:pt x="373387" y="0"/>
                      </a:cubicBezTo>
                      <a:lnTo>
                        <a:pt x="427457" y="0"/>
                      </a:lnTo>
                      <a:cubicBezTo>
                        <a:pt x="432239" y="0"/>
                        <a:pt x="436567" y="2700"/>
                        <a:pt x="438453" y="6864"/>
                      </a:cubicBezTo>
                      <a:cubicBezTo>
                        <a:pt x="440307" y="11029"/>
                        <a:pt x="439364" y="15844"/>
                        <a:pt x="436046" y="19129"/>
                      </a:cubicBezTo>
                      <a:lnTo>
                        <a:pt x="313657" y="138721"/>
                      </a:lnTo>
                      <a:cubicBezTo>
                        <a:pt x="309720" y="142560"/>
                        <a:pt x="303441" y="143275"/>
                        <a:pt x="298626" y="140380"/>
                      </a:cubicBezTo>
                      <a:lnTo>
                        <a:pt x="164558" y="59535"/>
                      </a:lnTo>
                      <a:lnTo>
                        <a:pt x="20502" y="200241"/>
                      </a:lnTo>
                      <a:cubicBezTo>
                        <a:pt x="18159" y="202518"/>
                        <a:pt x="15036" y="203689"/>
                        <a:pt x="11913" y="203689"/>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42" name="Free-form: Shape 41">
                  <a:extLst>
                    <a:ext uri="{FF2B5EF4-FFF2-40B4-BE49-F238E27FC236}">
                      <a16:creationId xmlns:a16="http://schemas.microsoft.com/office/drawing/2014/main" id="{5121094C-D903-3420-0A3F-69B1024B4744}"/>
                    </a:ext>
                  </a:extLst>
                </p:cNvPr>
                <p:cNvSpPr/>
                <p:nvPr/>
              </p:nvSpPr>
              <p:spPr>
                <a:xfrm>
                  <a:off x="5570047" y="3612521"/>
                  <a:ext cx="26745" cy="69793"/>
                </a:xfrm>
                <a:custGeom>
                  <a:avLst/>
                  <a:gdLst>
                    <a:gd name="connsiteX0" fmla="*/ 14756 w 26745"/>
                    <a:gd name="connsiteY0" fmla="*/ 69794 h 69793"/>
                    <a:gd name="connsiteX1" fmla="*/ 2848 w 26745"/>
                    <a:gd name="connsiteY1" fmla="*/ 59155 h 69793"/>
                    <a:gd name="connsiteX2" fmla="*/ 18 w 26745"/>
                    <a:gd name="connsiteY2" fmla="*/ 11917 h 69793"/>
                    <a:gd name="connsiteX3" fmla="*/ 11275 w 26745"/>
                    <a:gd name="connsiteY3" fmla="*/ 10 h 69793"/>
                    <a:gd name="connsiteX4" fmla="*/ 23865 w 26745"/>
                    <a:gd name="connsiteY4" fmla="*/ 10649 h 69793"/>
                    <a:gd name="connsiteX5" fmla="*/ 26728 w 26745"/>
                    <a:gd name="connsiteY5" fmla="*/ 57887 h 69793"/>
                    <a:gd name="connsiteX6" fmla="*/ 15471 w 26745"/>
                    <a:gd name="connsiteY6" fmla="*/ 69794 h 69793"/>
                    <a:gd name="connsiteX7" fmla="*/ 14788 w 26745"/>
                    <a:gd name="connsiteY7" fmla="*/ 69794 h 6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5" h="69793">
                      <a:moveTo>
                        <a:pt x="14756" y="69794"/>
                      </a:moveTo>
                      <a:cubicBezTo>
                        <a:pt x="8477" y="69794"/>
                        <a:pt x="3206" y="65141"/>
                        <a:pt x="2848" y="59155"/>
                      </a:cubicBezTo>
                      <a:lnTo>
                        <a:pt x="18" y="11917"/>
                      </a:lnTo>
                      <a:cubicBezTo>
                        <a:pt x="-340" y="5704"/>
                        <a:pt x="4670" y="368"/>
                        <a:pt x="11275" y="10"/>
                      </a:cubicBezTo>
                      <a:cubicBezTo>
                        <a:pt x="17716" y="-250"/>
                        <a:pt x="23475" y="4402"/>
                        <a:pt x="23865" y="10649"/>
                      </a:cubicBezTo>
                      <a:lnTo>
                        <a:pt x="26728" y="57887"/>
                      </a:lnTo>
                      <a:cubicBezTo>
                        <a:pt x="27086" y="64100"/>
                        <a:pt x="22076" y="69436"/>
                        <a:pt x="15471" y="69794"/>
                      </a:cubicBezTo>
                      <a:cubicBezTo>
                        <a:pt x="15244" y="69794"/>
                        <a:pt x="15016" y="69794"/>
                        <a:pt x="14788" y="69794"/>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40" name="Free-form: Shape 39">
                <a:extLst>
                  <a:ext uri="{FF2B5EF4-FFF2-40B4-BE49-F238E27FC236}">
                    <a16:creationId xmlns:a16="http://schemas.microsoft.com/office/drawing/2014/main" id="{1F50FC84-3132-9D7D-8B7B-2C6067689D93}"/>
                  </a:ext>
                </a:extLst>
              </p:cNvPr>
              <p:cNvSpPr/>
              <p:nvPr/>
            </p:nvSpPr>
            <p:spPr>
              <a:xfrm>
                <a:off x="5053245" y="3726885"/>
                <a:ext cx="687455" cy="571182"/>
              </a:xfrm>
              <a:custGeom>
                <a:avLst/>
                <a:gdLst>
                  <a:gd name="connsiteX0" fmla="*/ 676166 w 687455"/>
                  <a:gd name="connsiteY0" fmla="*/ 548604 h 571182"/>
                  <a:gd name="connsiteX1" fmla="*/ 22578 w 687455"/>
                  <a:gd name="connsiteY1" fmla="*/ 548604 h 571182"/>
                  <a:gd name="connsiteX2" fmla="*/ 22578 w 687455"/>
                  <a:gd name="connsiteY2" fmla="*/ 11289 h 571182"/>
                  <a:gd name="connsiteX3" fmla="*/ 11289 w 687455"/>
                  <a:gd name="connsiteY3" fmla="*/ 0 h 571182"/>
                  <a:gd name="connsiteX4" fmla="*/ 0 w 687455"/>
                  <a:gd name="connsiteY4" fmla="*/ 11289 h 571182"/>
                  <a:gd name="connsiteX5" fmla="*/ 0 w 687455"/>
                  <a:gd name="connsiteY5" fmla="*/ 559893 h 571182"/>
                  <a:gd name="connsiteX6" fmla="*/ 11289 w 687455"/>
                  <a:gd name="connsiteY6" fmla="*/ 571182 h 571182"/>
                  <a:gd name="connsiteX7" fmla="*/ 676166 w 687455"/>
                  <a:gd name="connsiteY7" fmla="*/ 571182 h 571182"/>
                  <a:gd name="connsiteX8" fmla="*/ 687455 w 687455"/>
                  <a:gd name="connsiteY8" fmla="*/ 559893 h 571182"/>
                  <a:gd name="connsiteX9" fmla="*/ 676166 w 687455"/>
                  <a:gd name="connsiteY9" fmla="*/ 548604 h 57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455" h="571182">
                    <a:moveTo>
                      <a:pt x="676166" y="548604"/>
                    </a:moveTo>
                    <a:lnTo>
                      <a:pt x="22578" y="548604"/>
                    </a:lnTo>
                    <a:lnTo>
                      <a:pt x="22578" y="11289"/>
                    </a:lnTo>
                    <a:cubicBezTo>
                      <a:pt x="22578" y="5043"/>
                      <a:pt x="17535" y="0"/>
                      <a:pt x="11289" y="0"/>
                    </a:cubicBezTo>
                    <a:cubicBezTo>
                      <a:pt x="5043" y="0"/>
                      <a:pt x="0" y="5043"/>
                      <a:pt x="0" y="11289"/>
                    </a:cubicBezTo>
                    <a:lnTo>
                      <a:pt x="0" y="559893"/>
                    </a:lnTo>
                    <a:cubicBezTo>
                      <a:pt x="0" y="566140"/>
                      <a:pt x="5043" y="571182"/>
                      <a:pt x="11289" y="571182"/>
                    </a:cubicBezTo>
                    <a:lnTo>
                      <a:pt x="676166" y="571182"/>
                    </a:lnTo>
                    <a:cubicBezTo>
                      <a:pt x="682412" y="571182"/>
                      <a:pt x="687455" y="566140"/>
                      <a:pt x="687455" y="559893"/>
                    </a:cubicBezTo>
                    <a:cubicBezTo>
                      <a:pt x="687455" y="553647"/>
                      <a:pt x="682412" y="548604"/>
                      <a:pt x="676166" y="548604"/>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33" name="Free-form: Shape 32">
              <a:extLst>
                <a:ext uri="{FF2B5EF4-FFF2-40B4-BE49-F238E27FC236}">
                  <a16:creationId xmlns:a16="http://schemas.microsoft.com/office/drawing/2014/main" id="{94618FFD-A300-80B7-E813-A7EB342AC8AE}"/>
                </a:ext>
              </a:extLst>
            </p:cNvPr>
            <p:cNvSpPr/>
            <p:nvPr/>
          </p:nvSpPr>
          <p:spPr>
            <a:xfrm rot="18900000">
              <a:off x="7495639" y="3495172"/>
              <a:ext cx="1130359" cy="1130359"/>
            </a:xfrm>
            <a:custGeom>
              <a:avLst/>
              <a:gdLst>
                <a:gd name="connsiteX0" fmla="*/ 1130392 w 1130392"/>
                <a:gd name="connsiteY0" fmla="*/ 565196 h 1130392"/>
                <a:gd name="connsiteX1" fmla="*/ 565196 w 1130392"/>
                <a:gd name="connsiteY1" fmla="*/ 1130393 h 1130392"/>
                <a:gd name="connsiteX2" fmla="*/ 0 w 1130392"/>
                <a:gd name="connsiteY2" fmla="*/ 565196 h 1130392"/>
                <a:gd name="connsiteX3" fmla="*/ 565196 w 1130392"/>
                <a:gd name="connsiteY3" fmla="*/ 0 h 1130392"/>
                <a:gd name="connsiteX4" fmla="*/ 1130392 w 1130392"/>
                <a:gd name="connsiteY4" fmla="*/ 565196 h 113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92" h="1130392">
                  <a:moveTo>
                    <a:pt x="1130392" y="565196"/>
                  </a:moveTo>
                  <a:cubicBezTo>
                    <a:pt x="1130392" y="877346"/>
                    <a:pt x="877345" y="1130393"/>
                    <a:pt x="565196" y="1130393"/>
                  </a:cubicBezTo>
                  <a:cubicBezTo>
                    <a:pt x="253047" y="1130393"/>
                    <a:pt x="0" y="877346"/>
                    <a:pt x="0" y="565196"/>
                  </a:cubicBezTo>
                  <a:cubicBezTo>
                    <a:pt x="0" y="253047"/>
                    <a:pt x="253047" y="0"/>
                    <a:pt x="565196" y="0"/>
                  </a:cubicBezTo>
                  <a:cubicBezTo>
                    <a:pt x="877346" y="0"/>
                    <a:pt x="1130392" y="253047"/>
                    <a:pt x="1130392" y="565196"/>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dirty="0"/>
            </a:p>
          </p:txBody>
        </p:sp>
      </p:grpSp>
      <p:grpSp>
        <p:nvGrpSpPr>
          <p:cNvPr id="43" name="Group 42">
            <a:extLst>
              <a:ext uri="{FF2B5EF4-FFF2-40B4-BE49-F238E27FC236}">
                <a16:creationId xmlns:a16="http://schemas.microsoft.com/office/drawing/2014/main" id="{AB3455A6-6BE9-1C9D-C219-0E6442471D24}"/>
              </a:ext>
            </a:extLst>
          </p:cNvPr>
          <p:cNvGrpSpPr/>
          <p:nvPr/>
        </p:nvGrpSpPr>
        <p:grpSpPr>
          <a:xfrm>
            <a:off x="432000" y="3792278"/>
            <a:ext cx="557374" cy="557374"/>
            <a:chOff x="4779072" y="3475433"/>
            <a:chExt cx="1130359" cy="1130359"/>
          </a:xfrm>
          <a:solidFill>
            <a:schemeClr val="bg2"/>
          </a:solidFill>
        </p:grpSpPr>
        <p:grpSp>
          <p:nvGrpSpPr>
            <p:cNvPr id="44" name="Graphic 2">
              <a:extLst>
                <a:ext uri="{FF2B5EF4-FFF2-40B4-BE49-F238E27FC236}">
                  <a16:creationId xmlns:a16="http://schemas.microsoft.com/office/drawing/2014/main" id="{EB6D7670-27B4-5313-9B7B-731EE13730A6}"/>
                </a:ext>
              </a:extLst>
            </p:cNvPr>
            <p:cNvGrpSpPr/>
            <p:nvPr/>
          </p:nvGrpSpPr>
          <p:grpSpPr>
            <a:xfrm>
              <a:off x="5060144" y="3694832"/>
              <a:ext cx="675626" cy="675625"/>
              <a:chOff x="2407140" y="3615492"/>
              <a:chExt cx="675645" cy="675645"/>
            </a:xfrm>
            <a:grpFill/>
          </p:grpSpPr>
          <p:sp>
            <p:nvSpPr>
              <p:cNvPr id="48" name="Free-form: Shape 47">
                <a:extLst>
                  <a:ext uri="{FF2B5EF4-FFF2-40B4-BE49-F238E27FC236}">
                    <a16:creationId xmlns:a16="http://schemas.microsoft.com/office/drawing/2014/main" id="{DBF246FE-E398-9F29-4B46-61431BFEBD08}"/>
                  </a:ext>
                </a:extLst>
              </p:cNvPr>
              <p:cNvSpPr/>
              <p:nvPr/>
            </p:nvSpPr>
            <p:spPr>
              <a:xfrm>
                <a:off x="2474235" y="3767441"/>
                <a:ext cx="463209" cy="460322"/>
              </a:xfrm>
              <a:custGeom>
                <a:avLst/>
                <a:gdLst>
                  <a:gd name="connsiteX0" fmla="*/ 141117 w 463209"/>
                  <a:gd name="connsiteY0" fmla="*/ 460225 h 460322"/>
                  <a:gd name="connsiteX1" fmla="*/ 134448 w 463209"/>
                  <a:gd name="connsiteY1" fmla="*/ 456906 h 460322"/>
                  <a:gd name="connsiteX2" fmla="*/ 3209 w 463209"/>
                  <a:gd name="connsiteY2" fmla="*/ 322285 h 460322"/>
                  <a:gd name="connsiteX3" fmla="*/ 3405 w 463209"/>
                  <a:gd name="connsiteY3" fmla="*/ 306246 h 460322"/>
                  <a:gd name="connsiteX4" fmla="*/ 38508 w 463209"/>
                  <a:gd name="connsiteY4" fmla="*/ 272021 h 460322"/>
                  <a:gd name="connsiteX5" fmla="*/ 55457 w 463209"/>
                  <a:gd name="connsiteY5" fmla="*/ 235064 h 460322"/>
                  <a:gd name="connsiteX6" fmla="*/ 110341 w 463209"/>
                  <a:gd name="connsiteY6" fmla="*/ 58930 h 460322"/>
                  <a:gd name="connsiteX7" fmla="*/ 404179 w 463209"/>
                  <a:gd name="connsiteY7" fmla="*/ 62639 h 460322"/>
                  <a:gd name="connsiteX8" fmla="*/ 463194 w 463209"/>
                  <a:gd name="connsiteY8" fmla="*/ 210306 h 460322"/>
                  <a:gd name="connsiteX9" fmla="*/ 400503 w 463209"/>
                  <a:gd name="connsiteY9" fmla="*/ 356444 h 460322"/>
                  <a:gd name="connsiteX10" fmla="*/ 400503 w 463209"/>
                  <a:gd name="connsiteY10" fmla="*/ 356444 h 460322"/>
                  <a:gd name="connsiteX11" fmla="*/ 223035 w 463209"/>
                  <a:gd name="connsiteY11" fmla="*/ 406870 h 460322"/>
                  <a:gd name="connsiteX12" fmla="*/ 185622 w 463209"/>
                  <a:gd name="connsiteY12" fmla="*/ 422877 h 460322"/>
                  <a:gd name="connsiteX13" fmla="*/ 150519 w 463209"/>
                  <a:gd name="connsiteY13" fmla="*/ 457101 h 460322"/>
                  <a:gd name="connsiteX14" fmla="*/ 142451 w 463209"/>
                  <a:gd name="connsiteY14" fmla="*/ 460322 h 460322"/>
                  <a:gd name="connsiteX15" fmla="*/ 141149 w 463209"/>
                  <a:gd name="connsiteY15" fmla="*/ 460225 h 460322"/>
                  <a:gd name="connsiteX16" fmla="*/ 27349 w 463209"/>
                  <a:gd name="connsiteY16" fmla="*/ 314574 h 460322"/>
                  <a:gd name="connsiteX17" fmla="*/ 142776 w 463209"/>
                  <a:gd name="connsiteY17" fmla="*/ 432962 h 460322"/>
                  <a:gd name="connsiteX18" fmla="*/ 169778 w 463209"/>
                  <a:gd name="connsiteY18" fmla="*/ 406643 h 460322"/>
                  <a:gd name="connsiteX19" fmla="*/ 222319 w 463209"/>
                  <a:gd name="connsiteY19" fmla="*/ 384228 h 460322"/>
                  <a:gd name="connsiteX20" fmla="*/ 384659 w 463209"/>
                  <a:gd name="connsiteY20" fmla="*/ 340243 h 460322"/>
                  <a:gd name="connsiteX21" fmla="*/ 440518 w 463209"/>
                  <a:gd name="connsiteY21" fmla="*/ 210046 h 460322"/>
                  <a:gd name="connsiteX22" fmla="*/ 387945 w 463209"/>
                  <a:gd name="connsiteY22" fmla="*/ 78482 h 460322"/>
                  <a:gd name="connsiteX23" fmla="*/ 126184 w 463209"/>
                  <a:gd name="connsiteY23" fmla="*/ 75164 h 460322"/>
                  <a:gd name="connsiteX24" fmla="*/ 78100 w 463209"/>
                  <a:gd name="connsiteY24" fmla="*/ 236332 h 460322"/>
                  <a:gd name="connsiteX25" fmla="*/ 54351 w 463209"/>
                  <a:gd name="connsiteY25" fmla="*/ 288288 h 460322"/>
                  <a:gd name="connsiteX26" fmla="*/ 27349 w 463209"/>
                  <a:gd name="connsiteY26" fmla="*/ 314607 h 46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3209" h="460322">
                    <a:moveTo>
                      <a:pt x="141117" y="460225"/>
                    </a:moveTo>
                    <a:cubicBezTo>
                      <a:pt x="138612" y="459899"/>
                      <a:pt x="136270" y="458728"/>
                      <a:pt x="134448" y="456906"/>
                    </a:cubicBezTo>
                    <a:lnTo>
                      <a:pt x="3209" y="322285"/>
                    </a:lnTo>
                    <a:cubicBezTo>
                      <a:pt x="-1150" y="317795"/>
                      <a:pt x="-1052" y="310605"/>
                      <a:pt x="3405" y="306246"/>
                    </a:cubicBezTo>
                    <a:lnTo>
                      <a:pt x="38508" y="272021"/>
                    </a:lnTo>
                    <a:cubicBezTo>
                      <a:pt x="48658" y="262131"/>
                      <a:pt x="54677" y="248988"/>
                      <a:pt x="55457" y="235064"/>
                    </a:cubicBezTo>
                    <a:cubicBezTo>
                      <a:pt x="58125" y="186654"/>
                      <a:pt x="68828" y="99401"/>
                      <a:pt x="110341" y="58930"/>
                    </a:cubicBezTo>
                    <a:cubicBezTo>
                      <a:pt x="192389" y="-21069"/>
                      <a:pt x="324180" y="-19410"/>
                      <a:pt x="404179" y="62639"/>
                    </a:cubicBezTo>
                    <a:cubicBezTo>
                      <a:pt x="442926" y="102361"/>
                      <a:pt x="463877" y="154805"/>
                      <a:pt x="463194" y="210306"/>
                    </a:cubicBezTo>
                    <a:cubicBezTo>
                      <a:pt x="462510" y="265807"/>
                      <a:pt x="440225" y="317698"/>
                      <a:pt x="400503" y="356444"/>
                    </a:cubicBezTo>
                    <a:lnTo>
                      <a:pt x="400503" y="356444"/>
                    </a:lnTo>
                    <a:cubicBezTo>
                      <a:pt x="358958" y="396948"/>
                      <a:pt x="271477" y="405407"/>
                      <a:pt x="223035" y="406870"/>
                    </a:cubicBezTo>
                    <a:cubicBezTo>
                      <a:pt x="209078" y="407293"/>
                      <a:pt x="195772" y="412987"/>
                      <a:pt x="185622" y="422877"/>
                    </a:cubicBezTo>
                    <a:lnTo>
                      <a:pt x="150519" y="457101"/>
                    </a:lnTo>
                    <a:cubicBezTo>
                      <a:pt x="148372" y="459184"/>
                      <a:pt x="145476" y="460355"/>
                      <a:pt x="142451" y="460322"/>
                    </a:cubicBezTo>
                    <a:cubicBezTo>
                      <a:pt x="142028" y="460322"/>
                      <a:pt x="141572" y="460290"/>
                      <a:pt x="141149" y="460225"/>
                    </a:cubicBezTo>
                    <a:close/>
                    <a:moveTo>
                      <a:pt x="27349" y="314574"/>
                    </a:moveTo>
                    <a:lnTo>
                      <a:pt x="142776" y="432962"/>
                    </a:lnTo>
                    <a:lnTo>
                      <a:pt x="169778" y="406643"/>
                    </a:lnTo>
                    <a:cubicBezTo>
                      <a:pt x="183995" y="392784"/>
                      <a:pt x="202669" y="384813"/>
                      <a:pt x="222319" y="384228"/>
                    </a:cubicBezTo>
                    <a:cubicBezTo>
                      <a:pt x="258691" y="383154"/>
                      <a:pt x="347246" y="376680"/>
                      <a:pt x="384659" y="340243"/>
                    </a:cubicBezTo>
                    <a:cubicBezTo>
                      <a:pt x="420055" y="305725"/>
                      <a:pt x="439900" y="259496"/>
                      <a:pt x="440518" y="210046"/>
                    </a:cubicBezTo>
                    <a:cubicBezTo>
                      <a:pt x="441136" y="160596"/>
                      <a:pt x="422462" y="113878"/>
                      <a:pt x="387945" y="78482"/>
                    </a:cubicBezTo>
                    <a:cubicBezTo>
                      <a:pt x="316697" y="5413"/>
                      <a:pt x="199286" y="3917"/>
                      <a:pt x="126184" y="75164"/>
                    </a:cubicBezTo>
                    <a:cubicBezTo>
                      <a:pt x="88804" y="111601"/>
                      <a:pt x="80118" y="199993"/>
                      <a:pt x="78100" y="236332"/>
                    </a:cubicBezTo>
                    <a:cubicBezTo>
                      <a:pt x="77027" y="255950"/>
                      <a:pt x="68601" y="274396"/>
                      <a:pt x="54351" y="288288"/>
                    </a:cubicBezTo>
                    <a:lnTo>
                      <a:pt x="27349" y="314607"/>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49" name="Free-form: Shape 48">
                <a:extLst>
                  <a:ext uri="{FF2B5EF4-FFF2-40B4-BE49-F238E27FC236}">
                    <a16:creationId xmlns:a16="http://schemas.microsoft.com/office/drawing/2014/main" id="{13173292-988C-2C5F-D25B-66D6460C0923}"/>
                  </a:ext>
                </a:extLst>
              </p:cNvPr>
              <p:cNvSpPr/>
              <p:nvPr/>
            </p:nvSpPr>
            <p:spPr>
              <a:xfrm>
                <a:off x="2445378" y="4120546"/>
                <a:ext cx="131866" cy="134702"/>
              </a:xfrm>
              <a:custGeom>
                <a:avLst/>
                <a:gdLst>
                  <a:gd name="connsiteX0" fmla="*/ 119059 w 131866"/>
                  <a:gd name="connsiteY0" fmla="*/ 134610 h 134702"/>
                  <a:gd name="connsiteX1" fmla="*/ 112423 w 131866"/>
                  <a:gd name="connsiteY1" fmla="*/ 131292 h 134702"/>
                  <a:gd name="connsiteX2" fmla="*/ 3209 w 131866"/>
                  <a:gd name="connsiteY2" fmla="*/ 19248 h 134702"/>
                  <a:gd name="connsiteX3" fmla="*/ 3405 w 131866"/>
                  <a:gd name="connsiteY3" fmla="*/ 3210 h 134702"/>
                  <a:gd name="connsiteX4" fmla="*/ 19443 w 131866"/>
                  <a:gd name="connsiteY4" fmla="*/ 3405 h 134702"/>
                  <a:gd name="connsiteX5" fmla="*/ 128657 w 131866"/>
                  <a:gd name="connsiteY5" fmla="*/ 115448 h 134702"/>
                  <a:gd name="connsiteX6" fmla="*/ 128462 w 131866"/>
                  <a:gd name="connsiteY6" fmla="*/ 131487 h 134702"/>
                  <a:gd name="connsiteX7" fmla="*/ 119059 w 131866"/>
                  <a:gd name="connsiteY7" fmla="*/ 134610 h 13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866" h="134702">
                    <a:moveTo>
                      <a:pt x="119059" y="134610"/>
                    </a:moveTo>
                    <a:cubicBezTo>
                      <a:pt x="116619" y="134285"/>
                      <a:pt x="114277" y="133179"/>
                      <a:pt x="112423" y="131292"/>
                    </a:cubicBezTo>
                    <a:lnTo>
                      <a:pt x="3209" y="19248"/>
                    </a:lnTo>
                    <a:cubicBezTo>
                      <a:pt x="-1150" y="14759"/>
                      <a:pt x="-1052" y="7569"/>
                      <a:pt x="3405" y="3210"/>
                    </a:cubicBezTo>
                    <a:cubicBezTo>
                      <a:pt x="7927" y="-1150"/>
                      <a:pt x="15084" y="-1052"/>
                      <a:pt x="19443" y="3405"/>
                    </a:cubicBezTo>
                    <a:lnTo>
                      <a:pt x="128657" y="115448"/>
                    </a:lnTo>
                    <a:cubicBezTo>
                      <a:pt x="133016" y="119938"/>
                      <a:pt x="132919" y="127128"/>
                      <a:pt x="128462" y="131487"/>
                    </a:cubicBezTo>
                    <a:cubicBezTo>
                      <a:pt x="125859" y="133992"/>
                      <a:pt x="122378" y="135033"/>
                      <a:pt x="119059" y="134610"/>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50" name="Free-form: Shape 49">
                <a:extLst>
                  <a:ext uri="{FF2B5EF4-FFF2-40B4-BE49-F238E27FC236}">
                    <a16:creationId xmlns:a16="http://schemas.microsoft.com/office/drawing/2014/main" id="{1D56D51D-8355-B5D1-5E2F-6DAB6914B8C6}"/>
                  </a:ext>
                </a:extLst>
              </p:cNvPr>
              <p:cNvSpPr/>
              <p:nvPr/>
            </p:nvSpPr>
            <p:spPr>
              <a:xfrm>
                <a:off x="2432300" y="4185352"/>
                <a:ext cx="79943" cy="81414"/>
              </a:xfrm>
              <a:custGeom>
                <a:avLst/>
                <a:gdLst>
                  <a:gd name="connsiteX0" fmla="*/ 67137 w 79943"/>
                  <a:gd name="connsiteY0" fmla="*/ 81321 h 81414"/>
                  <a:gd name="connsiteX1" fmla="*/ 60500 w 79943"/>
                  <a:gd name="connsiteY1" fmla="*/ 78003 h 81414"/>
                  <a:gd name="connsiteX2" fmla="*/ 3209 w 79943"/>
                  <a:gd name="connsiteY2" fmla="*/ 19248 h 81414"/>
                  <a:gd name="connsiteX3" fmla="*/ 3405 w 79943"/>
                  <a:gd name="connsiteY3" fmla="*/ 3209 h 81414"/>
                  <a:gd name="connsiteX4" fmla="*/ 19444 w 79943"/>
                  <a:gd name="connsiteY4" fmla="*/ 3405 h 81414"/>
                  <a:gd name="connsiteX5" fmla="*/ 76734 w 79943"/>
                  <a:gd name="connsiteY5" fmla="*/ 62159 h 81414"/>
                  <a:gd name="connsiteX6" fmla="*/ 76539 w 79943"/>
                  <a:gd name="connsiteY6" fmla="*/ 78198 h 81414"/>
                  <a:gd name="connsiteX7" fmla="*/ 67137 w 79943"/>
                  <a:gd name="connsiteY7" fmla="*/ 81321 h 8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43" h="81414">
                    <a:moveTo>
                      <a:pt x="67137" y="81321"/>
                    </a:moveTo>
                    <a:cubicBezTo>
                      <a:pt x="64697" y="80996"/>
                      <a:pt x="62355" y="79890"/>
                      <a:pt x="60500" y="78003"/>
                    </a:cubicBezTo>
                    <a:lnTo>
                      <a:pt x="3209" y="19248"/>
                    </a:lnTo>
                    <a:cubicBezTo>
                      <a:pt x="-1150" y="14759"/>
                      <a:pt x="-1052" y="7569"/>
                      <a:pt x="3405" y="3209"/>
                    </a:cubicBezTo>
                    <a:cubicBezTo>
                      <a:pt x="7894" y="-1150"/>
                      <a:pt x="15084" y="-1052"/>
                      <a:pt x="19444" y="3405"/>
                    </a:cubicBezTo>
                    <a:lnTo>
                      <a:pt x="76734" y="62159"/>
                    </a:lnTo>
                    <a:cubicBezTo>
                      <a:pt x="81093" y="66649"/>
                      <a:pt x="80996" y="73839"/>
                      <a:pt x="76539" y="78198"/>
                    </a:cubicBezTo>
                    <a:cubicBezTo>
                      <a:pt x="73969" y="80736"/>
                      <a:pt x="70455" y="81744"/>
                      <a:pt x="67137" y="81321"/>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nvGrpSpPr>
              <p:cNvPr id="51" name="Graphic 2">
                <a:extLst>
                  <a:ext uri="{FF2B5EF4-FFF2-40B4-BE49-F238E27FC236}">
                    <a16:creationId xmlns:a16="http://schemas.microsoft.com/office/drawing/2014/main" id="{F83DE4FB-0D11-2CB1-A630-41FFECB4936A}"/>
                  </a:ext>
                </a:extLst>
              </p:cNvPr>
              <p:cNvGrpSpPr/>
              <p:nvPr/>
            </p:nvGrpSpPr>
            <p:grpSpPr>
              <a:xfrm>
                <a:off x="2407140" y="3615492"/>
                <a:ext cx="675645" cy="675645"/>
                <a:chOff x="2407140" y="3615492"/>
                <a:chExt cx="675645" cy="675645"/>
              </a:xfrm>
              <a:grpFill/>
            </p:grpSpPr>
            <p:sp>
              <p:nvSpPr>
                <p:cNvPr id="54" name="Free-form: Shape 53">
                  <a:extLst>
                    <a:ext uri="{FF2B5EF4-FFF2-40B4-BE49-F238E27FC236}">
                      <a16:creationId xmlns:a16="http://schemas.microsoft.com/office/drawing/2014/main" id="{9E50FABB-CE78-E586-9FF1-0B1D08F04256}"/>
                    </a:ext>
                  </a:extLst>
                </p:cNvPr>
                <p:cNvSpPr/>
                <p:nvPr/>
              </p:nvSpPr>
              <p:spPr>
                <a:xfrm>
                  <a:off x="2502885" y="3711237"/>
                  <a:ext cx="92458" cy="90669"/>
                </a:xfrm>
                <a:custGeom>
                  <a:avLst/>
                  <a:gdLst>
                    <a:gd name="connsiteX0" fmla="*/ 92459 w 92458"/>
                    <a:gd name="connsiteY0" fmla="*/ 76941 h 90669"/>
                    <a:gd name="connsiteX1" fmla="*/ 18739 w 92458"/>
                    <a:gd name="connsiteY1" fmla="*/ 3221 h 90669"/>
                    <a:gd name="connsiteX2" fmla="*/ 3221 w 92458"/>
                    <a:gd name="connsiteY2" fmla="*/ 3221 h 90669"/>
                    <a:gd name="connsiteX3" fmla="*/ 3221 w 92458"/>
                    <a:gd name="connsiteY3" fmla="*/ 18739 h 90669"/>
                    <a:gd name="connsiteX4" fmla="*/ 75151 w 92458"/>
                    <a:gd name="connsiteY4" fmla="*/ 90670 h 90669"/>
                    <a:gd name="connsiteX5" fmla="*/ 92459 w 92458"/>
                    <a:gd name="connsiteY5" fmla="*/ 76941 h 9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58" h="90669">
                      <a:moveTo>
                        <a:pt x="92459" y="76941"/>
                      </a:moveTo>
                      <a:lnTo>
                        <a:pt x="18739" y="3221"/>
                      </a:lnTo>
                      <a:cubicBezTo>
                        <a:pt x="14445" y="-1074"/>
                        <a:pt x="7515" y="-1074"/>
                        <a:pt x="3221" y="3221"/>
                      </a:cubicBezTo>
                      <a:cubicBezTo>
                        <a:pt x="-1074" y="7515"/>
                        <a:pt x="-1074" y="14445"/>
                        <a:pt x="3221" y="18739"/>
                      </a:cubicBezTo>
                      <a:lnTo>
                        <a:pt x="75151" y="90670"/>
                      </a:lnTo>
                      <a:cubicBezTo>
                        <a:pt x="80747" y="85790"/>
                        <a:pt x="86505" y="81202"/>
                        <a:pt x="92459" y="76941"/>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55" name="Free-form: Shape 54">
                  <a:extLst>
                    <a:ext uri="{FF2B5EF4-FFF2-40B4-BE49-F238E27FC236}">
                      <a16:creationId xmlns:a16="http://schemas.microsoft.com/office/drawing/2014/main" id="{B52367CB-E891-9E1E-9EFE-18CE84AA73CA}"/>
                    </a:ext>
                  </a:extLst>
                </p:cNvPr>
                <p:cNvSpPr/>
                <p:nvPr/>
              </p:nvSpPr>
              <p:spPr>
                <a:xfrm>
                  <a:off x="2881081" y="3711237"/>
                  <a:ext cx="105992" cy="105634"/>
                </a:xfrm>
                <a:custGeom>
                  <a:avLst/>
                  <a:gdLst>
                    <a:gd name="connsiteX0" fmla="*/ 11484 w 105992"/>
                    <a:gd name="connsiteY0" fmla="*/ 100885 h 105634"/>
                    <a:gd name="connsiteX1" fmla="*/ 13566 w 105992"/>
                    <a:gd name="connsiteY1" fmla="*/ 103000 h 105634"/>
                    <a:gd name="connsiteX2" fmla="*/ 15909 w 105992"/>
                    <a:gd name="connsiteY2" fmla="*/ 105635 h 105634"/>
                    <a:gd name="connsiteX3" fmla="*/ 102772 w 105992"/>
                    <a:gd name="connsiteY3" fmla="*/ 18739 h 105634"/>
                    <a:gd name="connsiteX4" fmla="*/ 102772 w 105992"/>
                    <a:gd name="connsiteY4" fmla="*/ 3221 h 105634"/>
                    <a:gd name="connsiteX5" fmla="*/ 87254 w 105992"/>
                    <a:gd name="connsiteY5" fmla="*/ 3221 h 105634"/>
                    <a:gd name="connsiteX6" fmla="*/ 0 w 105992"/>
                    <a:gd name="connsiteY6" fmla="*/ 90474 h 105634"/>
                    <a:gd name="connsiteX7" fmla="*/ 11484 w 105992"/>
                    <a:gd name="connsiteY7" fmla="*/ 100852 h 10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992" h="105634">
                      <a:moveTo>
                        <a:pt x="11484" y="100885"/>
                      </a:moveTo>
                      <a:lnTo>
                        <a:pt x="13566" y="103000"/>
                      </a:lnTo>
                      <a:cubicBezTo>
                        <a:pt x="14380" y="103845"/>
                        <a:pt x="15095" y="104789"/>
                        <a:pt x="15909" y="105635"/>
                      </a:cubicBezTo>
                      <a:lnTo>
                        <a:pt x="102772" y="18739"/>
                      </a:lnTo>
                      <a:cubicBezTo>
                        <a:pt x="107066" y="14445"/>
                        <a:pt x="107066" y="7515"/>
                        <a:pt x="102772" y="3221"/>
                      </a:cubicBezTo>
                      <a:cubicBezTo>
                        <a:pt x="98477" y="-1074"/>
                        <a:pt x="91548" y="-1074"/>
                        <a:pt x="87254" y="3221"/>
                      </a:cubicBezTo>
                      <a:lnTo>
                        <a:pt x="0" y="90474"/>
                      </a:lnTo>
                      <a:cubicBezTo>
                        <a:pt x="3871" y="93858"/>
                        <a:pt x="7808" y="97176"/>
                        <a:pt x="11484" y="100852"/>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56" name="Free-form: Shape 55">
                  <a:extLst>
                    <a:ext uri="{FF2B5EF4-FFF2-40B4-BE49-F238E27FC236}">
                      <a16:creationId xmlns:a16="http://schemas.microsoft.com/office/drawing/2014/main" id="{B3B0D535-3422-6E3B-2494-C111150B73B5}"/>
                    </a:ext>
                  </a:extLst>
                </p:cNvPr>
                <p:cNvSpPr/>
                <p:nvPr/>
              </p:nvSpPr>
              <p:spPr>
                <a:xfrm>
                  <a:off x="2957534" y="3942384"/>
                  <a:ext cx="125252" cy="21927"/>
                </a:xfrm>
                <a:custGeom>
                  <a:avLst/>
                  <a:gdLst>
                    <a:gd name="connsiteX0" fmla="*/ 2050 w 125252"/>
                    <a:gd name="connsiteY0" fmla="*/ 21927 h 21927"/>
                    <a:gd name="connsiteX1" fmla="*/ 114288 w 125252"/>
                    <a:gd name="connsiteY1" fmla="*/ 21927 h 21927"/>
                    <a:gd name="connsiteX2" fmla="*/ 125252 w 125252"/>
                    <a:gd name="connsiteY2" fmla="*/ 10964 h 21927"/>
                    <a:gd name="connsiteX3" fmla="*/ 114288 w 125252"/>
                    <a:gd name="connsiteY3" fmla="*/ 0 h 21927"/>
                    <a:gd name="connsiteX4" fmla="*/ 0 w 125252"/>
                    <a:gd name="connsiteY4" fmla="*/ 0 h 21927"/>
                    <a:gd name="connsiteX5" fmla="*/ 2050 w 125252"/>
                    <a:gd name="connsiteY5" fmla="*/ 21927 h 2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52" h="21927">
                      <a:moveTo>
                        <a:pt x="2050" y="21927"/>
                      </a:moveTo>
                      <a:lnTo>
                        <a:pt x="114288" y="21927"/>
                      </a:lnTo>
                      <a:cubicBezTo>
                        <a:pt x="120340" y="21927"/>
                        <a:pt x="125252" y="17015"/>
                        <a:pt x="125252" y="10964"/>
                      </a:cubicBezTo>
                      <a:cubicBezTo>
                        <a:pt x="125252" y="4913"/>
                        <a:pt x="120340" y="0"/>
                        <a:pt x="114288" y="0"/>
                      </a:cubicBezTo>
                      <a:lnTo>
                        <a:pt x="0" y="0"/>
                      </a:lnTo>
                      <a:cubicBezTo>
                        <a:pt x="1041" y="7255"/>
                        <a:pt x="1724" y="14542"/>
                        <a:pt x="2050" y="21927"/>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57" name="Free-form: Shape 56">
                  <a:extLst>
                    <a:ext uri="{FF2B5EF4-FFF2-40B4-BE49-F238E27FC236}">
                      <a16:creationId xmlns:a16="http://schemas.microsoft.com/office/drawing/2014/main" id="{807379A6-A257-E360-09B9-DCA4CAD080F7}"/>
                    </a:ext>
                  </a:extLst>
                </p:cNvPr>
                <p:cNvSpPr/>
                <p:nvPr/>
              </p:nvSpPr>
              <p:spPr>
                <a:xfrm>
                  <a:off x="2734032" y="3615492"/>
                  <a:ext cx="21927" cy="131075"/>
                </a:xfrm>
                <a:custGeom>
                  <a:avLst/>
                  <a:gdLst>
                    <a:gd name="connsiteX0" fmla="*/ 0 w 21927"/>
                    <a:gd name="connsiteY0" fmla="*/ 129644 h 131075"/>
                    <a:gd name="connsiteX1" fmla="*/ 21927 w 21927"/>
                    <a:gd name="connsiteY1" fmla="*/ 131076 h 131075"/>
                    <a:gd name="connsiteX2" fmla="*/ 21927 w 21927"/>
                    <a:gd name="connsiteY2" fmla="*/ 10964 h 131075"/>
                    <a:gd name="connsiteX3" fmla="*/ 10964 w 21927"/>
                    <a:gd name="connsiteY3" fmla="*/ 0 h 131075"/>
                    <a:gd name="connsiteX4" fmla="*/ 0 w 21927"/>
                    <a:gd name="connsiteY4" fmla="*/ 10964 h 131075"/>
                    <a:gd name="connsiteX5" fmla="*/ 0 w 21927"/>
                    <a:gd name="connsiteY5" fmla="*/ 129612 h 1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7" h="131075">
                      <a:moveTo>
                        <a:pt x="0" y="129644"/>
                      </a:moveTo>
                      <a:cubicBezTo>
                        <a:pt x="7320" y="129774"/>
                        <a:pt x="14640" y="130262"/>
                        <a:pt x="21927" y="131076"/>
                      </a:cubicBezTo>
                      <a:lnTo>
                        <a:pt x="21927" y="10964"/>
                      </a:lnTo>
                      <a:cubicBezTo>
                        <a:pt x="21927" y="4913"/>
                        <a:pt x="17015" y="0"/>
                        <a:pt x="10964" y="0"/>
                      </a:cubicBezTo>
                      <a:cubicBezTo>
                        <a:pt x="4913" y="0"/>
                        <a:pt x="0" y="4913"/>
                        <a:pt x="0" y="10964"/>
                      </a:cubicBezTo>
                      <a:lnTo>
                        <a:pt x="0" y="129612"/>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58" name="Free-form: Shape 57">
                  <a:extLst>
                    <a:ext uri="{FF2B5EF4-FFF2-40B4-BE49-F238E27FC236}">
                      <a16:creationId xmlns:a16="http://schemas.microsoft.com/office/drawing/2014/main" id="{9782FB45-9474-B0BA-EAD4-A8A2CC789D75}"/>
                    </a:ext>
                  </a:extLst>
                </p:cNvPr>
                <p:cNvSpPr/>
                <p:nvPr/>
              </p:nvSpPr>
              <p:spPr>
                <a:xfrm>
                  <a:off x="2734032" y="4192302"/>
                  <a:ext cx="21927" cy="98835"/>
                </a:xfrm>
                <a:custGeom>
                  <a:avLst/>
                  <a:gdLst>
                    <a:gd name="connsiteX0" fmla="*/ 21927 w 21927"/>
                    <a:gd name="connsiteY0" fmla="*/ 33 h 98835"/>
                    <a:gd name="connsiteX1" fmla="*/ 0 w 21927"/>
                    <a:gd name="connsiteY1" fmla="*/ 2407 h 98835"/>
                    <a:gd name="connsiteX2" fmla="*/ 0 w 21927"/>
                    <a:gd name="connsiteY2" fmla="*/ 87872 h 98835"/>
                    <a:gd name="connsiteX3" fmla="*/ 3221 w 21927"/>
                    <a:gd name="connsiteY3" fmla="*/ 95615 h 98835"/>
                    <a:gd name="connsiteX4" fmla="*/ 10964 w 21927"/>
                    <a:gd name="connsiteY4" fmla="*/ 98835 h 98835"/>
                    <a:gd name="connsiteX5" fmla="*/ 21927 w 21927"/>
                    <a:gd name="connsiteY5" fmla="*/ 87872 h 98835"/>
                    <a:gd name="connsiteX6" fmla="*/ 21927 w 21927"/>
                    <a:gd name="connsiteY6" fmla="*/ 0 h 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7" h="98835">
                      <a:moveTo>
                        <a:pt x="21927" y="33"/>
                      </a:moveTo>
                      <a:cubicBezTo>
                        <a:pt x="14510" y="1009"/>
                        <a:pt x="7255" y="1789"/>
                        <a:pt x="0" y="2407"/>
                      </a:cubicBezTo>
                      <a:lnTo>
                        <a:pt x="0" y="87872"/>
                      </a:lnTo>
                      <a:cubicBezTo>
                        <a:pt x="0" y="90897"/>
                        <a:pt x="1236" y="93630"/>
                        <a:pt x="3221" y="95615"/>
                      </a:cubicBezTo>
                      <a:cubicBezTo>
                        <a:pt x="5205" y="97599"/>
                        <a:pt x="7938" y="98835"/>
                        <a:pt x="10964" y="98835"/>
                      </a:cubicBezTo>
                      <a:cubicBezTo>
                        <a:pt x="17015" y="98835"/>
                        <a:pt x="21927" y="93923"/>
                        <a:pt x="21927" y="87872"/>
                      </a:cubicBezTo>
                      <a:lnTo>
                        <a:pt x="21927" y="0"/>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59" name="Free-form: Shape 58">
                  <a:extLst>
                    <a:ext uri="{FF2B5EF4-FFF2-40B4-BE49-F238E27FC236}">
                      <a16:creationId xmlns:a16="http://schemas.microsoft.com/office/drawing/2014/main" id="{D730B168-865A-51C2-341D-ED944198EDF7}"/>
                    </a:ext>
                  </a:extLst>
                </p:cNvPr>
                <p:cNvSpPr/>
                <p:nvPr/>
              </p:nvSpPr>
              <p:spPr>
                <a:xfrm>
                  <a:off x="2407140" y="3942384"/>
                  <a:ext cx="106155" cy="21927"/>
                </a:xfrm>
                <a:custGeom>
                  <a:avLst/>
                  <a:gdLst>
                    <a:gd name="connsiteX0" fmla="*/ 106155 w 106155"/>
                    <a:gd name="connsiteY0" fmla="*/ 0 h 21927"/>
                    <a:gd name="connsiteX1" fmla="*/ 10964 w 106155"/>
                    <a:gd name="connsiteY1" fmla="*/ 0 h 21927"/>
                    <a:gd name="connsiteX2" fmla="*/ 0 w 106155"/>
                    <a:gd name="connsiteY2" fmla="*/ 10964 h 21927"/>
                    <a:gd name="connsiteX3" fmla="*/ 3221 w 106155"/>
                    <a:gd name="connsiteY3" fmla="*/ 18706 h 21927"/>
                    <a:gd name="connsiteX4" fmla="*/ 10964 w 106155"/>
                    <a:gd name="connsiteY4" fmla="*/ 21927 h 21927"/>
                    <a:gd name="connsiteX5" fmla="*/ 103130 w 106155"/>
                    <a:gd name="connsiteY5" fmla="*/ 21927 h 21927"/>
                    <a:gd name="connsiteX6" fmla="*/ 106123 w 106155"/>
                    <a:gd name="connsiteY6" fmla="*/ 0 h 2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155" h="21927">
                      <a:moveTo>
                        <a:pt x="106155" y="0"/>
                      </a:moveTo>
                      <a:lnTo>
                        <a:pt x="10964" y="0"/>
                      </a:lnTo>
                      <a:cubicBezTo>
                        <a:pt x="4913" y="0"/>
                        <a:pt x="0" y="4913"/>
                        <a:pt x="0" y="10964"/>
                      </a:cubicBezTo>
                      <a:cubicBezTo>
                        <a:pt x="0" y="13989"/>
                        <a:pt x="1236" y="16722"/>
                        <a:pt x="3221" y="18706"/>
                      </a:cubicBezTo>
                      <a:cubicBezTo>
                        <a:pt x="5205" y="20691"/>
                        <a:pt x="7938" y="21927"/>
                        <a:pt x="10964" y="21927"/>
                      </a:cubicBezTo>
                      <a:lnTo>
                        <a:pt x="103130" y="21927"/>
                      </a:lnTo>
                      <a:cubicBezTo>
                        <a:pt x="103976" y="14672"/>
                        <a:pt x="104952" y="7385"/>
                        <a:pt x="106123" y="0"/>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60" name="Free-form: Shape 59">
                  <a:extLst>
                    <a:ext uri="{FF2B5EF4-FFF2-40B4-BE49-F238E27FC236}">
                      <a16:creationId xmlns:a16="http://schemas.microsoft.com/office/drawing/2014/main" id="{67F08FE8-57EE-C3CD-BDC8-9DEC5AFB1EC7}"/>
                    </a:ext>
                  </a:extLst>
                </p:cNvPr>
                <p:cNvSpPr/>
                <p:nvPr/>
              </p:nvSpPr>
              <p:spPr>
                <a:xfrm>
                  <a:off x="2902911" y="4109538"/>
                  <a:ext cx="84162" cy="85919"/>
                </a:xfrm>
                <a:custGeom>
                  <a:avLst/>
                  <a:gdLst>
                    <a:gd name="connsiteX0" fmla="*/ 80942 w 84162"/>
                    <a:gd name="connsiteY0" fmla="*/ 67181 h 85919"/>
                    <a:gd name="connsiteX1" fmla="*/ 13761 w 84162"/>
                    <a:gd name="connsiteY1" fmla="*/ 0 h 85919"/>
                    <a:gd name="connsiteX2" fmla="*/ 0 w 84162"/>
                    <a:gd name="connsiteY2" fmla="*/ 17275 h 85919"/>
                    <a:gd name="connsiteX3" fmla="*/ 65424 w 84162"/>
                    <a:gd name="connsiteY3" fmla="*/ 82699 h 85919"/>
                    <a:gd name="connsiteX4" fmla="*/ 80942 w 84162"/>
                    <a:gd name="connsiteY4" fmla="*/ 82699 h 85919"/>
                    <a:gd name="connsiteX5" fmla="*/ 80942 w 84162"/>
                    <a:gd name="connsiteY5" fmla="*/ 67181 h 8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162" h="85919">
                      <a:moveTo>
                        <a:pt x="80942" y="67181"/>
                      </a:moveTo>
                      <a:lnTo>
                        <a:pt x="13761" y="0"/>
                      </a:lnTo>
                      <a:cubicBezTo>
                        <a:pt x="9467" y="5954"/>
                        <a:pt x="4913" y="11712"/>
                        <a:pt x="0" y="17275"/>
                      </a:cubicBezTo>
                      <a:lnTo>
                        <a:pt x="65424" y="82699"/>
                      </a:lnTo>
                      <a:cubicBezTo>
                        <a:pt x="69718" y="86993"/>
                        <a:pt x="76648" y="86993"/>
                        <a:pt x="80942" y="82699"/>
                      </a:cubicBezTo>
                      <a:cubicBezTo>
                        <a:pt x="85236" y="78404"/>
                        <a:pt x="85236" y="71475"/>
                        <a:pt x="80942" y="67181"/>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52" name="Free-form: Shape 51">
                <a:extLst>
                  <a:ext uri="{FF2B5EF4-FFF2-40B4-BE49-F238E27FC236}">
                    <a16:creationId xmlns:a16="http://schemas.microsoft.com/office/drawing/2014/main" id="{ED194458-A1BD-C47E-5E5A-829A34DCF5DA}"/>
                  </a:ext>
                </a:extLst>
              </p:cNvPr>
              <p:cNvSpPr/>
              <p:nvPr/>
            </p:nvSpPr>
            <p:spPr>
              <a:xfrm>
                <a:off x="2541046" y="3996649"/>
                <a:ext cx="160648" cy="160648"/>
              </a:xfrm>
              <a:custGeom>
                <a:avLst/>
                <a:gdLst>
                  <a:gd name="connsiteX0" fmla="*/ 3318 w 160648"/>
                  <a:gd name="connsiteY0" fmla="*/ 157330 h 160648"/>
                  <a:gd name="connsiteX1" fmla="*/ 3318 w 160648"/>
                  <a:gd name="connsiteY1" fmla="*/ 141323 h 160648"/>
                  <a:gd name="connsiteX2" fmla="*/ 141323 w 160648"/>
                  <a:gd name="connsiteY2" fmla="*/ 3318 h 160648"/>
                  <a:gd name="connsiteX3" fmla="*/ 157330 w 160648"/>
                  <a:gd name="connsiteY3" fmla="*/ 3318 h 160648"/>
                  <a:gd name="connsiteX4" fmla="*/ 157330 w 160648"/>
                  <a:gd name="connsiteY4" fmla="*/ 19325 h 160648"/>
                  <a:gd name="connsiteX5" fmla="*/ 19325 w 160648"/>
                  <a:gd name="connsiteY5" fmla="*/ 157330 h 160648"/>
                  <a:gd name="connsiteX6" fmla="*/ 3318 w 160648"/>
                  <a:gd name="connsiteY6" fmla="*/ 157330 h 16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48" h="160648">
                    <a:moveTo>
                      <a:pt x="3318" y="157330"/>
                    </a:moveTo>
                    <a:cubicBezTo>
                      <a:pt x="-1106" y="152905"/>
                      <a:pt x="-1106" y="145748"/>
                      <a:pt x="3318" y="141323"/>
                    </a:cubicBezTo>
                    <a:lnTo>
                      <a:pt x="141323" y="3318"/>
                    </a:lnTo>
                    <a:cubicBezTo>
                      <a:pt x="145748" y="-1106"/>
                      <a:pt x="152905" y="-1106"/>
                      <a:pt x="157330" y="3318"/>
                    </a:cubicBezTo>
                    <a:cubicBezTo>
                      <a:pt x="161754" y="7743"/>
                      <a:pt x="161754" y="14900"/>
                      <a:pt x="157330" y="19325"/>
                    </a:cubicBezTo>
                    <a:lnTo>
                      <a:pt x="19325" y="157330"/>
                    </a:lnTo>
                    <a:cubicBezTo>
                      <a:pt x="14900" y="161754"/>
                      <a:pt x="7743" y="161754"/>
                      <a:pt x="3318" y="157330"/>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53" name="Free-form: Shape 52">
                <a:extLst>
                  <a:ext uri="{FF2B5EF4-FFF2-40B4-BE49-F238E27FC236}">
                    <a16:creationId xmlns:a16="http://schemas.microsoft.com/office/drawing/2014/main" id="{B38F50D1-004A-CC1B-389C-E6B4FF295572}"/>
                  </a:ext>
                </a:extLst>
              </p:cNvPr>
              <p:cNvSpPr/>
              <p:nvPr/>
            </p:nvSpPr>
            <p:spPr>
              <a:xfrm>
                <a:off x="2709053" y="3889979"/>
                <a:ext cx="99278" cy="99278"/>
              </a:xfrm>
              <a:custGeom>
                <a:avLst/>
                <a:gdLst>
                  <a:gd name="connsiteX0" fmla="*/ 8094 w 99278"/>
                  <a:gd name="connsiteY0" fmla="*/ 91184 h 99278"/>
                  <a:gd name="connsiteX1" fmla="*/ 4809 w 99278"/>
                  <a:gd name="connsiteY1" fmla="*/ 83929 h 99278"/>
                  <a:gd name="connsiteX2" fmla="*/ 26 w 99278"/>
                  <a:gd name="connsiteY2" fmla="*/ 12096 h 99278"/>
                  <a:gd name="connsiteX3" fmla="*/ 10567 w 99278"/>
                  <a:gd name="connsiteY3" fmla="*/ 26 h 99278"/>
                  <a:gd name="connsiteX4" fmla="*/ 22637 w 99278"/>
                  <a:gd name="connsiteY4" fmla="*/ 10567 h 99278"/>
                  <a:gd name="connsiteX5" fmla="*/ 26768 w 99278"/>
                  <a:gd name="connsiteY5" fmla="*/ 72510 h 99278"/>
                  <a:gd name="connsiteX6" fmla="*/ 88711 w 99278"/>
                  <a:gd name="connsiteY6" fmla="*/ 76642 h 99278"/>
                  <a:gd name="connsiteX7" fmla="*/ 99252 w 99278"/>
                  <a:gd name="connsiteY7" fmla="*/ 88711 h 99278"/>
                  <a:gd name="connsiteX8" fmla="*/ 87182 w 99278"/>
                  <a:gd name="connsiteY8" fmla="*/ 99252 h 99278"/>
                  <a:gd name="connsiteX9" fmla="*/ 15349 w 99278"/>
                  <a:gd name="connsiteY9" fmla="*/ 94470 h 99278"/>
                  <a:gd name="connsiteX10" fmla="*/ 8094 w 99278"/>
                  <a:gd name="connsiteY10" fmla="*/ 91184 h 9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278" h="99278">
                    <a:moveTo>
                      <a:pt x="8094" y="91184"/>
                    </a:moveTo>
                    <a:cubicBezTo>
                      <a:pt x="6208" y="89297"/>
                      <a:pt x="5004" y="86759"/>
                      <a:pt x="4809" y="83929"/>
                    </a:cubicBezTo>
                    <a:lnTo>
                      <a:pt x="26" y="12096"/>
                    </a:lnTo>
                    <a:cubicBezTo>
                      <a:pt x="-397" y="5850"/>
                      <a:pt x="4321" y="449"/>
                      <a:pt x="10567" y="26"/>
                    </a:cubicBezTo>
                    <a:cubicBezTo>
                      <a:pt x="16846" y="-397"/>
                      <a:pt x="22214" y="4321"/>
                      <a:pt x="22637" y="10567"/>
                    </a:cubicBezTo>
                    <a:lnTo>
                      <a:pt x="26768" y="72510"/>
                    </a:lnTo>
                    <a:lnTo>
                      <a:pt x="88711" y="76642"/>
                    </a:lnTo>
                    <a:cubicBezTo>
                      <a:pt x="94925" y="77032"/>
                      <a:pt x="99675" y="82400"/>
                      <a:pt x="99252" y="88711"/>
                    </a:cubicBezTo>
                    <a:cubicBezTo>
                      <a:pt x="98829" y="94958"/>
                      <a:pt x="93429" y="99675"/>
                      <a:pt x="87182" y="99252"/>
                    </a:cubicBezTo>
                    <a:lnTo>
                      <a:pt x="15349" y="94470"/>
                    </a:lnTo>
                    <a:cubicBezTo>
                      <a:pt x="12519" y="94275"/>
                      <a:pt x="9981" y="93071"/>
                      <a:pt x="8094" y="91184"/>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45" name="Free-form: Shape 44">
              <a:extLst>
                <a:ext uri="{FF2B5EF4-FFF2-40B4-BE49-F238E27FC236}">
                  <a16:creationId xmlns:a16="http://schemas.microsoft.com/office/drawing/2014/main" id="{C49706DE-1958-7E53-3ABA-0FA3ED87736C}"/>
                </a:ext>
              </a:extLst>
            </p:cNvPr>
            <p:cNvSpPr/>
            <p:nvPr/>
          </p:nvSpPr>
          <p:spPr>
            <a:xfrm rot="18900000">
              <a:off x="4779072" y="3475433"/>
              <a:ext cx="1130359" cy="1130359"/>
            </a:xfrm>
            <a:custGeom>
              <a:avLst/>
              <a:gdLst>
                <a:gd name="connsiteX0" fmla="*/ 1130392 w 1130392"/>
                <a:gd name="connsiteY0" fmla="*/ 565196 h 1130392"/>
                <a:gd name="connsiteX1" fmla="*/ 565196 w 1130392"/>
                <a:gd name="connsiteY1" fmla="*/ 1130393 h 1130392"/>
                <a:gd name="connsiteX2" fmla="*/ 0 w 1130392"/>
                <a:gd name="connsiteY2" fmla="*/ 565196 h 1130392"/>
                <a:gd name="connsiteX3" fmla="*/ 565196 w 1130392"/>
                <a:gd name="connsiteY3" fmla="*/ 0 h 1130392"/>
                <a:gd name="connsiteX4" fmla="*/ 1130392 w 1130392"/>
                <a:gd name="connsiteY4" fmla="*/ 565196 h 113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92" h="1130392">
                  <a:moveTo>
                    <a:pt x="1130392" y="565196"/>
                  </a:moveTo>
                  <a:cubicBezTo>
                    <a:pt x="1130392" y="877346"/>
                    <a:pt x="877345" y="1130393"/>
                    <a:pt x="565196" y="1130393"/>
                  </a:cubicBezTo>
                  <a:cubicBezTo>
                    <a:pt x="253047" y="1130393"/>
                    <a:pt x="0" y="877346"/>
                    <a:pt x="0" y="565196"/>
                  </a:cubicBezTo>
                  <a:cubicBezTo>
                    <a:pt x="0" y="253047"/>
                    <a:pt x="253047" y="0"/>
                    <a:pt x="565196" y="0"/>
                  </a:cubicBezTo>
                  <a:cubicBezTo>
                    <a:pt x="877345" y="0"/>
                    <a:pt x="1130392" y="253047"/>
                    <a:pt x="1130392" y="565196"/>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61" name="TextBox 32">
            <a:extLst>
              <a:ext uri="{FF2B5EF4-FFF2-40B4-BE49-F238E27FC236}">
                <a16:creationId xmlns:a16="http://schemas.microsoft.com/office/drawing/2014/main" id="{D4E201DE-4280-57FB-664E-90509DD8FAAC}"/>
              </a:ext>
            </a:extLst>
          </p:cNvPr>
          <p:cNvSpPr txBox="1">
            <a:spLocks/>
          </p:cNvSpPr>
          <p:nvPr/>
        </p:nvSpPr>
        <p:spPr>
          <a:xfrm>
            <a:off x="1209699" y="2036552"/>
            <a:ext cx="4340214" cy="576000"/>
          </a:xfrm>
          <a:prstGeom prst="rect">
            <a:avLst/>
          </a:prstGeom>
        </p:spPr>
        <p:txBody>
          <a:bodyPr vert="horz" lIns="0" tIns="0" rIns="0" bIns="0" rtlCol="0" anchor="ctr">
            <a:noAutofit/>
          </a:bodyP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pPr>
              <a:spcBef>
                <a:spcPts val="1200"/>
              </a:spcBef>
              <a:spcAft>
                <a:spcPts val="1200"/>
              </a:spcAft>
              <a:buClr>
                <a:schemeClr val="bg2"/>
              </a:buClr>
            </a:pPr>
            <a:r>
              <a:rPr lang="en-GB" sz="1600" dirty="0"/>
              <a:t>The healthcare science workforce is a </a:t>
            </a:r>
            <a:r>
              <a:rPr lang="en-GB" sz="1600" b="1" dirty="0"/>
              <a:t>highly skilled</a:t>
            </a:r>
            <a:r>
              <a:rPr lang="en-GB" sz="1600" dirty="0"/>
              <a:t> and talented workforce</a:t>
            </a:r>
          </a:p>
        </p:txBody>
      </p:sp>
      <p:grpSp>
        <p:nvGrpSpPr>
          <p:cNvPr id="63" name="Group 62">
            <a:extLst>
              <a:ext uri="{FF2B5EF4-FFF2-40B4-BE49-F238E27FC236}">
                <a16:creationId xmlns:a16="http://schemas.microsoft.com/office/drawing/2014/main" id="{65017EF5-0425-2049-EA5E-E8C8CABF2B30}"/>
              </a:ext>
            </a:extLst>
          </p:cNvPr>
          <p:cNvGrpSpPr/>
          <p:nvPr/>
        </p:nvGrpSpPr>
        <p:grpSpPr>
          <a:xfrm>
            <a:off x="432000" y="2047874"/>
            <a:ext cx="557375" cy="557374"/>
            <a:chOff x="790251" y="2326760"/>
            <a:chExt cx="1130392" cy="1130392"/>
          </a:xfrm>
          <a:solidFill>
            <a:schemeClr val="bg2"/>
          </a:solidFill>
        </p:grpSpPr>
        <p:grpSp>
          <p:nvGrpSpPr>
            <p:cNvPr id="65" name="Graphic 2">
              <a:extLst>
                <a:ext uri="{FF2B5EF4-FFF2-40B4-BE49-F238E27FC236}">
                  <a16:creationId xmlns:a16="http://schemas.microsoft.com/office/drawing/2014/main" id="{3F9078A5-FB79-09AE-9074-6AF0D92A5D67}"/>
                </a:ext>
              </a:extLst>
            </p:cNvPr>
            <p:cNvGrpSpPr/>
            <p:nvPr/>
          </p:nvGrpSpPr>
          <p:grpSpPr>
            <a:xfrm>
              <a:off x="1038888" y="2633772"/>
              <a:ext cx="544353" cy="612023"/>
              <a:chOff x="1039344" y="2634381"/>
              <a:chExt cx="544353" cy="612023"/>
            </a:xfrm>
            <a:grpFill/>
          </p:grpSpPr>
          <p:sp>
            <p:nvSpPr>
              <p:cNvPr id="67" name="Free-form: Shape 66">
                <a:extLst>
                  <a:ext uri="{FF2B5EF4-FFF2-40B4-BE49-F238E27FC236}">
                    <a16:creationId xmlns:a16="http://schemas.microsoft.com/office/drawing/2014/main" id="{31C475A1-EF56-AB81-A735-BFDA14E147BE}"/>
                  </a:ext>
                </a:extLst>
              </p:cNvPr>
              <p:cNvSpPr/>
              <p:nvPr/>
            </p:nvSpPr>
            <p:spPr>
              <a:xfrm>
                <a:off x="1487744" y="2634381"/>
                <a:ext cx="95953" cy="158611"/>
              </a:xfrm>
              <a:custGeom>
                <a:avLst/>
                <a:gdLst>
                  <a:gd name="connsiteX0" fmla="*/ 83526 w 95953"/>
                  <a:gd name="connsiteY0" fmla="*/ 158612 h 158611"/>
                  <a:gd name="connsiteX1" fmla="*/ 71130 w 95953"/>
                  <a:gd name="connsiteY1" fmla="*/ 146217 h 158611"/>
                  <a:gd name="connsiteX2" fmla="*/ 5479 w 95953"/>
                  <a:gd name="connsiteY2" fmla="*/ 22721 h 158611"/>
                  <a:gd name="connsiteX3" fmla="*/ 2128 w 95953"/>
                  <a:gd name="connsiteY3" fmla="*/ 5479 h 158611"/>
                  <a:gd name="connsiteX4" fmla="*/ 19370 w 95953"/>
                  <a:gd name="connsiteY4" fmla="*/ 2128 h 158611"/>
                  <a:gd name="connsiteX5" fmla="*/ 95953 w 95953"/>
                  <a:gd name="connsiteY5" fmla="*/ 146217 h 158611"/>
                  <a:gd name="connsiteX6" fmla="*/ 83558 w 95953"/>
                  <a:gd name="connsiteY6" fmla="*/ 158612 h 15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53" h="158611">
                    <a:moveTo>
                      <a:pt x="83526" y="158612"/>
                    </a:moveTo>
                    <a:cubicBezTo>
                      <a:pt x="76661" y="158612"/>
                      <a:pt x="71130" y="153049"/>
                      <a:pt x="71130" y="146217"/>
                    </a:cubicBezTo>
                    <a:cubicBezTo>
                      <a:pt x="71130" y="96669"/>
                      <a:pt x="46568" y="50472"/>
                      <a:pt x="5479" y="22721"/>
                    </a:cubicBezTo>
                    <a:cubicBezTo>
                      <a:pt x="-214" y="18882"/>
                      <a:pt x="-1711" y="11172"/>
                      <a:pt x="2128" y="5479"/>
                    </a:cubicBezTo>
                    <a:cubicBezTo>
                      <a:pt x="5967" y="-214"/>
                      <a:pt x="13677" y="-1711"/>
                      <a:pt x="19370" y="2128"/>
                    </a:cubicBezTo>
                    <a:cubicBezTo>
                      <a:pt x="67324" y="34531"/>
                      <a:pt x="95953" y="88405"/>
                      <a:pt x="95953" y="146217"/>
                    </a:cubicBezTo>
                    <a:cubicBezTo>
                      <a:pt x="95953" y="153081"/>
                      <a:pt x="90390" y="158612"/>
                      <a:pt x="83558" y="158612"/>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68" name="Free-form: Shape 67">
                <a:extLst>
                  <a:ext uri="{FF2B5EF4-FFF2-40B4-BE49-F238E27FC236}">
                    <a16:creationId xmlns:a16="http://schemas.microsoft.com/office/drawing/2014/main" id="{F0758803-4A4E-C3DE-BCBD-5E65036EE854}"/>
                  </a:ext>
                </a:extLst>
              </p:cNvPr>
              <p:cNvSpPr/>
              <p:nvPr/>
            </p:nvSpPr>
            <p:spPr>
              <a:xfrm>
                <a:off x="1206521" y="2980841"/>
                <a:ext cx="80659" cy="85591"/>
              </a:xfrm>
              <a:custGeom>
                <a:avLst/>
                <a:gdLst>
                  <a:gd name="connsiteX0" fmla="*/ 11376 w 80659"/>
                  <a:gd name="connsiteY0" fmla="*/ 85592 h 85591"/>
                  <a:gd name="connsiteX1" fmla="*/ 3665 w 80659"/>
                  <a:gd name="connsiteY1" fmla="*/ 82599 h 85591"/>
                  <a:gd name="connsiteX2" fmla="*/ 3015 w 80659"/>
                  <a:gd name="connsiteY2" fmla="*/ 66560 h 85591"/>
                  <a:gd name="connsiteX3" fmla="*/ 60956 w 80659"/>
                  <a:gd name="connsiteY3" fmla="*/ 3641 h 85591"/>
                  <a:gd name="connsiteX4" fmla="*/ 76995 w 80659"/>
                  <a:gd name="connsiteY4" fmla="*/ 2990 h 85591"/>
                  <a:gd name="connsiteX5" fmla="*/ 77645 w 80659"/>
                  <a:gd name="connsiteY5" fmla="*/ 19029 h 85591"/>
                  <a:gd name="connsiteX6" fmla="*/ 19704 w 80659"/>
                  <a:gd name="connsiteY6" fmla="*/ 81948 h 85591"/>
                  <a:gd name="connsiteX7" fmla="*/ 11343 w 80659"/>
                  <a:gd name="connsiteY7" fmla="*/ 85592 h 8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59" h="85591">
                    <a:moveTo>
                      <a:pt x="11376" y="85592"/>
                    </a:moveTo>
                    <a:cubicBezTo>
                      <a:pt x="8610" y="85592"/>
                      <a:pt x="5878" y="84583"/>
                      <a:pt x="3665" y="82599"/>
                    </a:cubicBezTo>
                    <a:cubicBezTo>
                      <a:pt x="-954" y="78337"/>
                      <a:pt x="-1247" y="71180"/>
                      <a:pt x="3015" y="66560"/>
                    </a:cubicBezTo>
                    <a:lnTo>
                      <a:pt x="60956" y="3641"/>
                    </a:lnTo>
                    <a:cubicBezTo>
                      <a:pt x="65218" y="-946"/>
                      <a:pt x="72408" y="-1239"/>
                      <a:pt x="76995" y="2990"/>
                    </a:cubicBezTo>
                    <a:cubicBezTo>
                      <a:pt x="81614" y="7252"/>
                      <a:pt x="81907" y="14409"/>
                      <a:pt x="77645" y="19029"/>
                    </a:cubicBezTo>
                    <a:lnTo>
                      <a:pt x="19704" y="81948"/>
                    </a:lnTo>
                    <a:cubicBezTo>
                      <a:pt x="17459" y="84388"/>
                      <a:pt x="14401" y="85592"/>
                      <a:pt x="11343" y="85592"/>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sp>
            <p:nvSpPr>
              <p:cNvPr id="69" name="Free-form: Shape 68">
                <a:extLst>
                  <a:ext uri="{FF2B5EF4-FFF2-40B4-BE49-F238E27FC236}">
                    <a16:creationId xmlns:a16="http://schemas.microsoft.com/office/drawing/2014/main" id="{747C45DE-674F-9913-CC36-F03C78977562}"/>
                  </a:ext>
                </a:extLst>
              </p:cNvPr>
              <p:cNvSpPr/>
              <p:nvPr/>
            </p:nvSpPr>
            <p:spPr>
              <a:xfrm>
                <a:off x="1039344" y="3030798"/>
                <a:ext cx="204720" cy="215606"/>
              </a:xfrm>
              <a:custGeom>
                <a:avLst/>
                <a:gdLst>
                  <a:gd name="connsiteX0" fmla="*/ 45948 w 204720"/>
                  <a:gd name="connsiteY0" fmla="*/ 215607 h 215606"/>
                  <a:gd name="connsiteX1" fmla="*/ 38270 w 204720"/>
                  <a:gd name="connsiteY1" fmla="*/ 212646 h 215606"/>
                  <a:gd name="connsiteX2" fmla="*/ 3688 w 204720"/>
                  <a:gd name="connsiteY2" fmla="*/ 181024 h 215606"/>
                  <a:gd name="connsiteX3" fmla="*/ 2972 w 204720"/>
                  <a:gd name="connsiteY3" fmla="*/ 164986 h 215606"/>
                  <a:gd name="connsiteX4" fmla="*/ 150444 w 204720"/>
                  <a:gd name="connsiteY4" fmla="*/ 3687 h 215606"/>
                  <a:gd name="connsiteX5" fmla="*/ 158317 w 204720"/>
                  <a:gd name="connsiteY5" fmla="*/ 11 h 215606"/>
                  <a:gd name="connsiteX6" fmla="*/ 166483 w 204720"/>
                  <a:gd name="connsiteY6" fmla="*/ 2971 h 215606"/>
                  <a:gd name="connsiteX7" fmla="*/ 201033 w 204720"/>
                  <a:gd name="connsiteY7" fmla="*/ 34561 h 215606"/>
                  <a:gd name="connsiteX8" fmla="*/ 201749 w 204720"/>
                  <a:gd name="connsiteY8" fmla="*/ 50599 h 215606"/>
                  <a:gd name="connsiteX9" fmla="*/ 54277 w 204720"/>
                  <a:gd name="connsiteY9" fmla="*/ 211931 h 215606"/>
                  <a:gd name="connsiteX10" fmla="*/ 46404 w 204720"/>
                  <a:gd name="connsiteY10" fmla="*/ 215607 h 215606"/>
                  <a:gd name="connsiteX11" fmla="*/ 45883 w 204720"/>
                  <a:gd name="connsiteY11" fmla="*/ 215607 h 215606"/>
                  <a:gd name="connsiteX12" fmla="*/ 27404 w 204720"/>
                  <a:gd name="connsiteY12" fmla="*/ 171915 h 215606"/>
                  <a:gd name="connsiteX13" fmla="*/ 45200 w 204720"/>
                  <a:gd name="connsiteY13" fmla="*/ 188214 h 215606"/>
                  <a:gd name="connsiteX14" fmla="*/ 177349 w 204720"/>
                  <a:gd name="connsiteY14" fmla="*/ 43670 h 215606"/>
                  <a:gd name="connsiteX15" fmla="*/ 159553 w 204720"/>
                  <a:gd name="connsiteY15" fmla="*/ 27403 h 215606"/>
                  <a:gd name="connsiteX16" fmla="*/ 27404 w 204720"/>
                  <a:gd name="connsiteY16" fmla="*/ 171948 h 21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4720" h="215606">
                    <a:moveTo>
                      <a:pt x="45948" y="215607"/>
                    </a:moveTo>
                    <a:cubicBezTo>
                      <a:pt x="43118" y="215607"/>
                      <a:pt x="40385" y="214566"/>
                      <a:pt x="38270" y="212646"/>
                    </a:cubicBezTo>
                    <a:lnTo>
                      <a:pt x="3688" y="181024"/>
                    </a:lnTo>
                    <a:cubicBezTo>
                      <a:pt x="-932" y="176795"/>
                      <a:pt x="-1257" y="169605"/>
                      <a:pt x="2972" y="164986"/>
                    </a:cubicBezTo>
                    <a:lnTo>
                      <a:pt x="150444" y="3687"/>
                    </a:lnTo>
                    <a:cubicBezTo>
                      <a:pt x="152494" y="1475"/>
                      <a:pt x="155324" y="141"/>
                      <a:pt x="158317" y="11"/>
                    </a:cubicBezTo>
                    <a:cubicBezTo>
                      <a:pt x="161343" y="-120"/>
                      <a:pt x="164271" y="954"/>
                      <a:pt x="166483" y="2971"/>
                    </a:cubicBezTo>
                    <a:lnTo>
                      <a:pt x="201033" y="34561"/>
                    </a:lnTo>
                    <a:cubicBezTo>
                      <a:pt x="205653" y="38790"/>
                      <a:pt x="205978" y="45980"/>
                      <a:pt x="201749" y="50599"/>
                    </a:cubicBezTo>
                    <a:lnTo>
                      <a:pt x="54277" y="211931"/>
                    </a:lnTo>
                    <a:cubicBezTo>
                      <a:pt x="52259" y="214143"/>
                      <a:pt x="49397" y="215477"/>
                      <a:pt x="46404" y="215607"/>
                    </a:cubicBezTo>
                    <a:cubicBezTo>
                      <a:pt x="46241" y="215607"/>
                      <a:pt x="46046" y="215607"/>
                      <a:pt x="45883" y="215607"/>
                    </a:cubicBezTo>
                    <a:close/>
                    <a:moveTo>
                      <a:pt x="27404" y="171915"/>
                    </a:moveTo>
                    <a:lnTo>
                      <a:pt x="45200" y="188214"/>
                    </a:lnTo>
                    <a:lnTo>
                      <a:pt x="177349" y="43670"/>
                    </a:lnTo>
                    <a:lnTo>
                      <a:pt x="159553" y="27403"/>
                    </a:lnTo>
                    <a:lnTo>
                      <a:pt x="27404" y="171948"/>
                    </a:ln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a:p>
            </p:txBody>
          </p:sp>
        </p:grpSp>
        <p:sp>
          <p:nvSpPr>
            <p:cNvPr id="66" name="Free-form: Shape 65">
              <a:extLst>
                <a:ext uri="{FF2B5EF4-FFF2-40B4-BE49-F238E27FC236}">
                  <a16:creationId xmlns:a16="http://schemas.microsoft.com/office/drawing/2014/main" id="{B3E61339-C87B-0381-685E-0648648D3A7C}"/>
                </a:ext>
              </a:extLst>
            </p:cNvPr>
            <p:cNvSpPr/>
            <p:nvPr/>
          </p:nvSpPr>
          <p:spPr>
            <a:xfrm rot="18900000">
              <a:off x="790251" y="2326760"/>
              <a:ext cx="1130392" cy="1130392"/>
            </a:xfrm>
            <a:custGeom>
              <a:avLst/>
              <a:gdLst>
                <a:gd name="connsiteX0" fmla="*/ 1130392 w 1130392"/>
                <a:gd name="connsiteY0" fmla="*/ 565196 h 1130392"/>
                <a:gd name="connsiteX1" fmla="*/ 565196 w 1130392"/>
                <a:gd name="connsiteY1" fmla="*/ 1130393 h 1130392"/>
                <a:gd name="connsiteX2" fmla="*/ 0 w 1130392"/>
                <a:gd name="connsiteY2" fmla="*/ 565196 h 1130392"/>
                <a:gd name="connsiteX3" fmla="*/ 565196 w 1130392"/>
                <a:gd name="connsiteY3" fmla="*/ 0 h 1130392"/>
                <a:gd name="connsiteX4" fmla="*/ 1130392 w 1130392"/>
                <a:gd name="connsiteY4" fmla="*/ 565196 h 1130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392" h="1130392">
                  <a:moveTo>
                    <a:pt x="1130392" y="565196"/>
                  </a:moveTo>
                  <a:cubicBezTo>
                    <a:pt x="1130392" y="877346"/>
                    <a:pt x="877346" y="1130393"/>
                    <a:pt x="565196" y="1130393"/>
                  </a:cubicBezTo>
                  <a:cubicBezTo>
                    <a:pt x="253047" y="1130393"/>
                    <a:pt x="0" y="877346"/>
                    <a:pt x="0" y="565196"/>
                  </a:cubicBezTo>
                  <a:cubicBezTo>
                    <a:pt x="0" y="253047"/>
                    <a:pt x="253047" y="0"/>
                    <a:pt x="565196" y="0"/>
                  </a:cubicBezTo>
                  <a:cubicBezTo>
                    <a:pt x="877346" y="0"/>
                    <a:pt x="1130392" y="253047"/>
                    <a:pt x="1130392" y="565196"/>
                  </a:cubicBezTo>
                  <a:close/>
                </a:path>
              </a:pathLst>
            </a:custGeom>
            <a:grpFill/>
            <a:ln w="0"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US" sz="1998" dirty="0"/>
            </a:p>
          </p:txBody>
        </p:sp>
      </p:grpSp>
      <p:sp>
        <p:nvSpPr>
          <p:cNvPr id="83" name="TextBox 82">
            <a:extLst>
              <a:ext uri="{FF2B5EF4-FFF2-40B4-BE49-F238E27FC236}">
                <a16:creationId xmlns:a16="http://schemas.microsoft.com/office/drawing/2014/main" id="{2FCE0E96-4739-5C39-F01C-C043D6A65B30}"/>
              </a:ext>
            </a:extLst>
          </p:cNvPr>
          <p:cNvSpPr txBox="1"/>
          <p:nvPr/>
        </p:nvSpPr>
        <p:spPr>
          <a:xfrm>
            <a:off x="6163300" y="1521984"/>
            <a:ext cx="5374440" cy="374571"/>
          </a:xfrm>
          <a:prstGeom prst="round2DiagRect">
            <a:avLst/>
          </a:prstGeom>
          <a:solidFill>
            <a:schemeClr val="accent5"/>
          </a:solidFill>
        </p:spPr>
        <p:txBody>
          <a:bodyPr wrap="square">
            <a:spAutoFit/>
          </a:bodyPr>
          <a:lstStyle/>
          <a:p>
            <a:pPr algn="ctr"/>
            <a:r>
              <a:rPr lang="en-GB" sz="1600" b="1" dirty="0">
                <a:solidFill>
                  <a:schemeClr val="bg1"/>
                </a:solidFill>
                <a:latin typeface="Arial"/>
                <a:cs typeface="Arial"/>
              </a:rPr>
              <a:t>OPPORTUNITIES FOR THE FUTURE</a:t>
            </a:r>
            <a:endParaRPr lang="en-GB" sz="1600" b="1" dirty="0">
              <a:solidFill>
                <a:schemeClr val="bg1"/>
              </a:solidFill>
            </a:endParaRPr>
          </a:p>
        </p:txBody>
      </p:sp>
      <p:sp>
        <p:nvSpPr>
          <p:cNvPr id="85" name="Title 84">
            <a:extLst>
              <a:ext uri="{FF2B5EF4-FFF2-40B4-BE49-F238E27FC236}">
                <a16:creationId xmlns:a16="http://schemas.microsoft.com/office/drawing/2014/main" id="{E0397C4B-92CA-E9D1-94A8-B9D7D1267E41}"/>
              </a:ext>
            </a:extLst>
          </p:cNvPr>
          <p:cNvSpPr>
            <a:spLocks noGrp="1"/>
          </p:cNvSpPr>
          <p:nvPr>
            <p:ph type="title"/>
          </p:nvPr>
        </p:nvSpPr>
        <p:spPr/>
        <p:txBody>
          <a:bodyPr vert="horz" lIns="0" tIns="0" rIns="0" bIns="0" rtlCol="0" anchor="ctr">
            <a:noAutofit/>
          </a:bodyPr>
          <a:lstStyle/>
          <a:p>
            <a:r>
              <a:rPr lang="en-GB" sz="2400" dirty="0">
                <a:latin typeface="Arial"/>
                <a:cs typeface="Arial"/>
              </a:rPr>
              <a:t>Supporting the current and future healthcare science workforce</a:t>
            </a:r>
          </a:p>
        </p:txBody>
      </p:sp>
      <p:pic>
        <p:nvPicPr>
          <p:cNvPr id="88" name="Graphic 87" descr="Group with solid fill">
            <a:extLst>
              <a:ext uri="{FF2B5EF4-FFF2-40B4-BE49-F238E27FC236}">
                <a16:creationId xmlns:a16="http://schemas.microsoft.com/office/drawing/2014/main" id="{E361A572-9EB8-A380-C7AE-34CCB8EE80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6631" y="2105541"/>
            <a:ext cx="426551" cy="426551"/>
          </a:xfrm>
          <a:prstGeom prst="rect">
            <a:avLst/>
          </a:prstGeom>
        </p:spPr>
      </p:pic>
      <p:pic>
        <p:nvPicPr>
          <p:cNvPr id="90" name="Graphic 89" descr="Research with solid fill">
            <a:extLst>
              <a:ext uri="{FF2B5EF4-FFF2-40B4-BE49-F238E27FC236}">
                <a16:creationId xmlns:a16="http://schemas.microsoft.com/office/drawing/2014/main" id="{D7A78939-3C09-0101-05B8-F683E16A4F6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6631" y="4725045"/>
            <a:ext cx="426521" cy="426521"/>
          </a:xfrm>
          <a:prstGeom prst="rect">
            <a:avLst/>
          </a:prstGeom>
        </p:spPr>
      </p:pic>
      <p:pic>
        <p:nvPicPr>
          <p:cNvPr id="92" name="Graphic 91" descr="Chat with solid fill">
            <a:extLst>
              <a:ext uri="{FF2B5EF4-FFF2-40B4-BE49-F238E27FC236}">
                <a16:creationId xmlns:a16="http://schemas.microsoft.com/office/drawing/2014/main" id="{BDBB255C-3F9A-67AA-9988-358A4009C78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8874" y="3862646"/>
            <a:ext cx="442033" cy="442033"/>
          </a:xfrm>
          <a:prstGeom prst="rect">
            <a:avLst/>
          </a:prstGeom>
        </p:spPr>
      </p:pic>
      <p:sp>
        <p:nvSpPr>
          <p:cNvPr id="172" name="Free-form: Shape 171">
            <a:extLst>
              <a:ext uri="{FF2B5EF4-FFF2-40B4-BE49-F238E27FC236}">
                <a16:creationId xmlns:a16="http://schemas.microsoft.com/office/drawing/2014/main" id="{B035547B-E121-1C8A-1EFC-9F5DF7B39AAA}"/>
              </a:ext>
            </a:extLst>
          </p:cNvPr>
          <p:cNvSpPr/>
          <p:nvPr/>
        </p:nvSpPr>
        <p:spPr>
          <a:xfrm>
            <a:off x="656419" y="3090403"/>
            <a:ext cx="117527" cy="197906"/>
          </a:xfrm>
          <a:custGeom>
            <a:avLst/>
            <a:gdLst>
              <a:gd name="connsiteX0" fmla="*/ 60735 w 117527"/>
              <a:gd name="connsiteY0" fmla="*/ 0 h 197906"/>
              <a:gd name="connsiteX1" fmla="*/ 83427 w 117527"/>
              <a:gd name="connsiteY1" fmla="*/ 15300 h 197906"/>
              <a:gd name="connsiteX2" fmla="*/ 117527 w 117527"/>
              <a:gd name="connsiteY2" fmla="*/ 97624 h 197906"/>
              <a:gd name="connsiteX3" fmla="*/ 83427 w 117527"/>
              <a:gd name="connsiteY3" fmla="*/ 179948 h 197906"/>
              <a:gd name="connsiteX4" fmla="*/ 56792 w 117527"/>
              <a:gd name="connsiteY4" fmla="*/ 197906 h 197906"/>
              <a:gd name="connsiteX5" fmla="*/ 34100 w 117527"/>
              <a:gd name="connsiteY5" fmla="*/ 182606 h 197906"/>
              <a:gd name="connsiteX6" fmla="*/ 0 w 117527"/>
              <a:gd name="connsiteY6" fmla="*/ 100282 h 197906"/>
              <a:gd name="connsiteX7" fmla="*/ 34100 w 117527"/>
              <a:gd name="connsiteY7" fmla="*/ 17958 h 197906"/>
              <a:gd name="connsiteX8" fmla="*/ 60735 w 117527"/>
              <a:gd name="connsiteY8" fmla="*/ 0 h 19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27" h="197906">
                <a:moveTo>
                  <a:pt x="60735" y="0"/>
                </a:moveTo>
                <a:lnTo>
                  <a:pt x="83427" y="15300"/>
                </a:lnTo>
                <a:cubicBezTo>
                  <a:pt x="104496" y="36369"/>
                  <a:pt x="117527" y="65475"/>
                  <a:pt x="117527" y="97624"/>
                </a:cubicBezTo>
                <a:cubicBezTo>
                  <a:pt x="117527" y="129774"/>
                  <a:pt x="104496" y="158880"/>
                  <a:pt x="83427" y="179948"/>
                </a:cubicBezTo>
                <a:lnTo>
                  <a:pt x="56792" y="197906"/>
                </a:lnTo>
                <a:lnTo>
                  <a:pt x="34100" y="182606"/>
                </a:lnTo>
                <a:cubicBezTo>
                  <a:pt x="13031" y="161538"/>
                  <a:pt x="0" y="132432"/>
                  <a:pt x="0" y="100282"/>
                </a:cubicBezTo>
                <a:cubicBezTo>
                  <a:pt x="0" y="68133"/>
                  <a:pt x="13031" y="39027"/>
                  <a:pt x="34100" y="17958"/>
                </a:cubicBezTo>
                <a:lnTo>
                  <a:pt x="60735" y="0"/>
                </a:lnTo>
                <a:close/>
              </a:path>
            </a:pathLst>
          </a:cu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1" name="Free-form: Shape 170">
            <a:extLst>
              <a:ext uri="{FF2B5EF4-FFF2-40B4-BE49-F238E27FC236}">
                <a16:creationId xmlns:a16="http://schemas.microsoft.com/office/drawing/2014/main" id="{426B8B06-37CF-5918-107C-0EAE492300C5}"/>
              </a:ext>
            </a:extLst>
          </p:cNvPr>
          <p:cNvSpPr/>
          <p:nvPr/>
        </p:nvSpPr>
        <p:spPr>
          <a:xfrm>
            <a:off x="541098" y="3071602"/>
            <a:ext cx="176056" cy="232848"/>
          </a:xfrm>
          <a:custGeom>
            <a:avLst/>
            <a:gdLst>
              <a:gd name="connsiteX0" fmla="*/ 116424 w 176056"/>
              <a:gd name="connsiteY0" fmla="*/ 0 h 232848"/>
              <a:gd name="connsiteX1" fmla="*/ 161741 w 176056"/>
              <a:gd name="connsiteY1" fmla="*/ 9149 h 232848"/>
              <a:gd name="connsiteX2" fmla="*/ 176056 w 176056"/>
              <a:gd name="connsiteY2" fmla="*/ 18800 h 232848"/>
              <a:gd name="connsiteX3" fmla="*/ 149421 w 176056"/>
              <a:gd name="connsiteY3" fmla="*/ 36758 h 232848"/>
              <a:gd name="connsiteX4" fmla="*/ 115321 w 176056"/>
              <a:gd name="connsiteY4" fmla="*/ 119082 h 232848"/>
              <a:gd name="connsiteX5" fmla="*/ 149421 w 176056"/>
              <a:gd name="connsiteY5" fmla="*/ 201406 h 232848"/>
              <a:gd name="connsiteX6" fmla="*/ 172113 w 176056"/>
              <a:gd name="connsiteY6" fmla="*/ 216706 h 232848"/>
              <a:gd name="connsiteX7" fmla="*/ 161741 w 176056"/>
              <a:gd name="connsiteY7" fmla="*/ 223699 h 232848"/>
              <a:gd name="connsiteX8" fmla="*/ 116424 w 176056"/>
              <a:gd name="connsiteY8" fmla="*/ 232848 h 232848"/>
              <a:gd name="connsiteX9" fmla="*/ 0 w 176056"/>
              <a:gd name="connsiteY9" fmla="*/ 116424 h 232848"/>
              <a:gd name="connsiteX10" fmla="*/ 116424 w 176056"/>
              <a:gd name="connsiteY10" fmla="*/ 0 h 2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056" h="232848">
                <a:moveTo>
                  <a:pt x="116424" y="0"/>
                </a:moveTo>
                <a:cubicBezTo>
                  <a:pt x="132499" y="0"/>
                  <a:pt x="147813" y="3258"/>
                  <a:pt x="161741" y="9149"/>
                </a:cubicBezTo>
                <a:lnTo>
                  <a:pt x="176056" y="18800"/>
                </a:lnTo>
                <a:lnTo>
                  <a:pt x="149421" y="36758"/>
                </a:lnTo>
                <a:cubicBezTo>
                  <a:pt x="128352" y="57827"/>
                  <a:pt x="115321" y="86933"/>
                  <a:pt x="115321" y="119082"/>
                </a:cubicBezTo>
                <a:cubicBezTo>
                  <a:pt x="115321" y="151232"/>
                  <a:pt x="128352" y="180338"/>
                  <a:pt x="149421" y="201406"/>
                </a:cubicBezTo>
                <a:lnTo>
                  <a:pt x="172113" y="216706"/>
                </a:lnTo>
                <a:lnTo>
                  <a:pt x="161741" y="223699"/>
                </a:lnTo>
                <a:cubicBezTo>
                  <a:pt x="147813" y="229590"/>
                  <a:pt x="132499" y="232848"/>
                  <a:pt x="116424" y="232848"/>
                </a:cubicBezTo>
                <a:cubicBezTo>
                  <a:pt x="52125" y="232848"/>
                  <a:pt x="0" y="180723"/>
                  <a:pt x="0" y="116424"/>
                </a:cubicBezTo>
                <a:cubicBezTo>
                  <a:pt x="0" y="52125"/>
                  <a:pt x="52125" y="0"/>
                  <a:pt x="116424" y="0"/>
                </a:cubicBezTo>
                <a:close/>
              </a:path>
            </a:pathLst>
          </a:cu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6" name="Free-form: Shape 115">
            <a:extLst>
              <a:ext uri="{FF2B5EF4-FFF2-40B4-BE49-F238E27FC236}">
                <a16:creationId xmlns:a16="http://schemas.microsoft.com/office/drawing/2014/main" id="{221B6F8B-B595-F366-A568-556391189F75}"/>
              </a:ext>
            </a:extLst>
          </p:cNvPr>
          <p:cNvSpPr/>
          <p:nvPr/>
        </p:nvSpPr>
        <p:spPr>
          <a:xfrm>
            <a:off x="713211" y="3074260"/>
            <a:ext cx="176056" cy="232848"/>
          </a:xfrm>
          <a:custGeom>
            <a:avLst/>
            <a:gdLst>
              <a:gd name="connsiteX0" fmla="*/ 59632 w 176056"/>
              <a:gd name="connsiteY0" fmla="*/ 0 h 232848"/>
              <a:gd name="connsiteX1" fmla="*/ 176056 w 176056"/>
              <a:gd name="connsiteY1" fmla="*/ 116424 h 232848"/>
              <a:gd name="connsiteX2" fmla="*/ 59632 w 176056"/>
              <a:gd name="connsiteY2" fmla="*/ 232848 h 232848"/>
              <a:gd name="connsiteX3" fmla="*/ 14315 w 176056"/>
              <a:gd name="connsiteY3" fmla="*/ 223699 h 232848"/>
              <a:gd name="connsiteX4" fmla="*/ 0 w 176056"/>
              <a:gd name="connsiteY4" fmla="*/ 214048 h 232848"/>
              <a:gd name="connsiteX5" fmla="*/ 26635 w 176056"/>
              <a:gd name="connsiteY5" fmla="*/ 196090 h 232848"/>
              <a:gd name="connsiteX6" fmla="*/ 60735 w 176056"/>
              <a:gd name="connsiteY6" fmla="*/ 113766 h 232848"/>
              <a:gd name="connsiteX7" fmla="*/ 26635 w 176056"/>
              <a:gd name="connsiteY7" fmla="*/ 31442 h 232848"/>
              <a:gd name="connsiteX8" fmla="*/ 3943 w 176056"/>
              <a:gd name="connsiteY8" fmla="*/ 16142 h 232848"/>
              <a:gd name="connsiteX9" fmla="*/ 14315 w 176056"/>
              <a:gd name="connsiteY9" fmla="*/ 9149 h 232848"/>
              <a:gd name="connsiteX10" fmla="*/ 59632 w 176056"/>
              <a:gd name="connsiteY10" fmla="*/ 0 h 2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056" h="232848">
                <a:moveTo>
                  <a:pt x="59632" y="0"/>
                </a:moveTo>
                <a:cubicBezTo>
                  <a:pt x="123931" y="0"/>
                  <a:pt x="176056" y="52125"/>
                  <a:pt x="176056" y="116424"/>
                </a:cubicBezTo>
                <a:cubicBezTo>
                  <a:pt x="176056" y="180723"/>
                  <a:pt x="123931" y="232848"/>
                  <a:pt x="59632" y="232848"/>
                </a:cubicBezTo>
                <a:cubicBezTo>
                  <a:pt x="43557" y="232848"/>
                  <a:pt x="28243" y="229590"/>
                  <a:pt x="14315" y="223699"/>
                </a:cubicBezTo>
                <a:lnTo>
                  <a:pt x="0" y="214048"/>
                </a:lnTo>
                <a:lnTo>
                  <a:pt x="26635" y="196090"/>
                </a:lnTo>
                <a:cubicBezTo>
                  <a:pt x="47704" y="175022"/>
                  <a:pt x="60735" y="145916"/>
                  <a:pt x="60735" y="113766"/>
                </a:cubicBezTo>
                <a:cubicBezTo>
                  <a:pt x="60735" y="81617"/>
                  <a:pt x="47704" y="52511"/>
                  <a:pt x="26635" y="31442"/>
                </a:cubicBezTo>
                <a:lnTo>
                  <a:pt x="3943" y="16142"/>
                </a:lnTo>
                <a:lnTo>
                  <a:pt x="14315" y="9149"/>
                </a:lnTo>
                <a:cubicBezTo>
                  <a:pt x="28243" y="3258"/>
                  <a:pt x="43557" y="0"/>
                  <a:pt x="59632" y="0"/>
                </a:cubicBezTo>
                <a:close/>
              </a:path>
            </a:pathLst>
          </a:cu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36401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8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C6F96-27C3-F518-DC1C-76707ACA5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149E6-3EEC-19A9-6112-8B06057D1E0D}"/>
              </a:ext>
            </a:extLst>
          </p:cNvPr>
          <p:cNvSpPr>
            <a:spLocks noGrp="1"/>
          </p:cNvSpPr>
          <p:nvPr>
            <p:ph type="title"/>
          </p:nvPr>
        </p:nvSpPr>
        <p:spPr/>
        <p:txBody>
          <a:bodyPr vert="horz" lIns="0" tIns="0" rIns="0" bIns="0" rtlCol="0" anchor="t">
            <a:noAutofit/>
          </a:bodyPr>
          <a:lstStyle/>
          <a:p>
            <a:pPr defTabSz="914377"/>
            <a:r>
              <a:rPr lang="en-GB" sz="2800" dirty="0">
                <a:latin typeface="Arial"/>
                <a:cs typeface="Arial"/>
              </a:rPr>
              <a:t>The </a:t>
            </a:r>
            <a:r>
              <a:rPr lang="en-GB" sz="2800">
                <a:latin typeface="Arial"/>
                <a:cs typeface="Arial"/>
              </a:rPr>
              <a:t>healthcare science</a:t>
            </a:r>
            <a:r>
              <a:rPr lang="en-GB" sz="2800" dirty="0">
                <a:latin typeface="Arial"/>
                <a:cs typeface="Arial"/>
              </a:rPr>
              <a:t> </a:t>
            </a:r>
            <a:r>
              <a:rPr lang="en-GB" sz="2800">
                <a:latin typeface="Arial"/>
                <a:cs typeface="Arial"/>
              </a:rPr>
              <a:t>workforce</a:t>
            </a:r>
            <a:endParaRPr lang="en-GB" sz="2800" dirty="0">
              <a:latin typeface="Arial"/>
              <a:cs typeface="Arial"/>
            </a:endParaRPr>
          </a:p>
        </p:txBody>
      </p:sp>
      <p:cxnSp>
        <p:nvCxnSpPr>
          <p:cNvPr id="24" name="Straight Connector 23">
            <a:extLst>
              <a:ext uri="{FF2B5EF4-FFF2-40B4-BE49-F238E27FC236}">
                <a16:creationId xmlns:a16="http://schemas.microsoft.com/office/drawing/2014/main" id="{D7635D86-C917-B18C-E845-9F7DF6DB8F7C}"/>
              </a:ext>
            </a:extLst>
          </p:cNvPr>
          <p:cNvCxnSpPr>
            <a:cxnSpLocks/>
          </p:cNvCxnSpPr>
          <p:nvPr/>
        </p:nvCxnSpPr>
        <p:spPr>
          <a:xfrm>
            <a:off x="7790430" y="1743443"/>
            <a:ext cx="3943466" cy="0"/>
          </a:xfrm>
          <a:prstGeom prst="line">
            <a:avLst/>
          </a:prstGeom>
          <a:ln w="15875">
            <a:solidFill>
              <a:srgbClr val="7B5AA4"/>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59E75412-A331-6FD8-F3F0-044F07CDA0C3}"/>
              </a:ext>
            </a:extLst>
          </p:cNvPr>
          <p:cNvSpPr/>
          <p:nvPr/>
        </p:nvSpPr>
        <p:spPr>
          <a:xfrm>
            <a:off x="458104" y="2016069"/>
            <a:ext cx="2207772" cy="1248755"/>
          </a:xfrm>
          <a:prstGeom prst="roundRect">
            <a:avLst>
              <a:gd name="adj" fmla="val 5908"/>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j-lt"/>
                <a:ea typeface="+mn-ea"/>
                <a:cs typeface="+mn-cs"/>
              </a:rPr>
              <a:t>57,571 </a:t>
            </a:r>
            <a:r>
              <a:rPr lang="en-GB" sz="1400">
                <a:solidFill>
                  <a:prstClr val="white"/>
                </a:solidFill>
                <a:latin typeface="+mj-lt"/>
                <a:cs typeface="Arial" panose="020B0604020202020204" pitchFamily="34" charset="0"/>
              </a:rPr>
              <a:t>m</a:t>
            </a:r>
            <a:r>
              <a:rPr kumimoji="0" lang="en-GB" sz="1400" b="0" i="0" u="none" strike="noStrike" kern="1200" cap="none" spc="0" normalizeH="0" baseline="0" noProof="0">
                <a:ln>
                  <a:noFill/>
                </a:ln>
                <a:solidFill>
                  <a:prstClr val="white"/>
                </a:solidFill>
                <a:effectLst/>
                <a:uLnTx/>
                <a:uFillTx/>
                <a:latin typeface="+mj-lt"/>
                <a:ea typeface="+mn-ea"/>
                <a:cs typeface="Arial" panose="020B0604020202020204" pitchFamily="34" charset="0"/>
              </a:rPr>
              <a:t>embers of the HCS workforce</a:t>
            </a:r>
          </a:p>
        </p:txBody>
      </p:sp>
      <p:sp>
        <p:nvSpPr>
          <p:cNvPr id="9" name="Rectangle: Rounded Corners 8">
            <a:extLst>
              <a:ext uri="{FF2B5EF4-FFF2-40B4-BE49-F238E27FC236}">
                <a16:creationId xmlns:a16="http://schemas.microsoft.com/office/drawing/2014/main" id="{68267A6C-2F6D-FB24-F76D-409F7C10C380}"/>
              </a:ext>
            </a:extLst>
          </p:cNvPr>
          <p:cNvSpPr/>
          <p:nvPr/>
        </p:nvSpPr>
        <p:spPr>
          <a:xfrm>
            <a:off x="451800" y="3423799"/>
            <a:ext cx="2207772" cy="1248755"/>
          </a:xfrm>
          <a:prstGeom prst="roundRect">
            <a:avLst>
              <a:gd name="adj" fmla="val 5908"/>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j-lt"/>
                <a:ea typeface="+mn-ea"/>
                <a:cs typeface="+mn-cs"/>
              </a:rPr>
              <a:t>51,833 </a:t>
            </a:r>
            <a:r>
              <a:rPr kumimoji="0" lang="en-GB" sz="1200" b="1" i="0" u="none" strike="noStrike" kern="1200" cap="none" spc="0" normalizeH="0" baseline="0" noProof="0">
                <a:ln>
                  <a:noFill/>
                </a:ln>
                <a:solidFill>
                  <a:prstClr val="white"/>
                </a:solidFill>
                <a:effectLst/>
                <a:uLnTx/>
                <a:uFillTx/>
                <a:latin typeface="+mj-lt"/>
                <a:ea typeface="+mn-ea"/>
                <a:cs typeface="+mn-cs"/>
              </a:rPr>
              <a:t>WTE</a:t>
            </a:r>
            <a:endParaRPr kumimoji="0" lang="en-GB" sz="900" b="1" i="0" u="none" strike="noStrike" kern="1200" cap="none" spc="0" normalizeH="0" baseline="0" noProof="0">
              <a:ln>
                <a:noFill/>
              </a:ln>
              <a:solidFill>
                <a:prstClr val="white"/>
              </a:solidFill>
              <a:effectLst/>
              <a:uLnTx/>
              <a:uFillTx/>
              <a:latin typeface="+mj-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mj-lt"/>
                <a:ea typeface="+mn-ea"/>
                <a:cs typeface="+mn-cs"/>
              </a:rPr>
              <a:t>&gt;1.94million hours a week</a:t>
            </a:r>
          </a:p>
        </p:txBody>
      </p:sp>
      <p:sp>
        <p:nvSpPr>
          <p:cNvPr id="10" name="Rectangle: Rounded Corners 9">
            <a:extLst>
              <a:ext uri="{FF2B5EF4-FFF2-40B4-BE49-F238E27FC236}">
                <a16:creationId xmlns:a16="http://schemas.microsoft.com/office/drawing/2014/main" id="{430BE4D8-F8FC-D1B8-ABF0-C24B530ED244}"/>
              </a:ext>
            </a:extLst>
          </p:cNvPr>
          <p:cNvSpPr/>
          <p:nvPr/>
        </p:nvSpPr>
        <p:spPr>
          <a:xfrm>
            <a:off x="5125964" y="4757816"/>
            <a:ext cx="2207772" cy="1248755"/>
          </a:xfrm>
          <a:prstGeom prst="roundRect">
            <a:avLst>
              <a:gd name="adj" fmla="val 5908"/>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GB" sz="2400" b="1">
                <a:solidFill>
                  <a:schemeClr val="bg1"/>
                </a:solidFill>
                <a:latin typeface="+mj-lt"/>
              </a:rPr>
              <a:t>74</a:t>
            </a:r>
            <a:r>
              <a:rPr lang="en-GB" sz="1400">
                <a:solidFill>
                  <a:schemeClr val="bg1"/>
                </a:solidFill>
                <a:latin typeface="+mj-lt"/>
              </a:rPr>
              <a:t> specialisms across HCS workforce </a:t>
            </a:r>
          </a:p>
        </p:txBody>
      </p:sp>
      <p:sp>
        <p:nvSpPr>
          <p:cNvPr id="11" name="Rectangle: Rounded Corners 10">
            <a:extLst>
              <a:ext uri="{FF2B5EF4-FFF2-40B4-BE49-F238E27FC236}">
                <a16:creationId xmlns:a16="http://schemas.microsoft.com/office/drawing/2014/main" id="{E9162425-FB91-2709-DBF2-1C05EB5E58B9}"/>
              </a:ext>
            </a:extLst>
          </p:cNvPr>
          <p:cNvSpPr/>
          <p:nvPr/>
        </p:nvSpPr>
        <p:spPr>
          <a:xfrm>
            <a:off x="2792722" y="2013206"/>
            <a:ext cx="2207772" cy="1248755"/>
          </a:xfrm>
          <a:prstGeom prst="roundRect">
            <a:avLst>
              <a:gd name="adj" fmla="val 5908"/>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j-lt"/>
                <a:ea typeface="+mn-ea"/>
                <a:cs typeface="Arial" panose="020B0604020202020204" pitchFamily="34" charset="0"/>
              </a:rPr>
              <a:t>&gt;90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mj-lt"/>
                <a:ea typeface="+mn-ea"/>
                <a:cs typeface="Arial" panose="020B0604020202020204" pitchFamily="34" charset="0"/>
              </a:rPr>
              <a:t>Tertiary areas of work</a:t>
            </a:r>
          </a:p>
        </p:txBody>
      </p:sp>
      <p:sp>
        <p:nvSpPr>
          <p:cNvPr id="12" name="Rectangle: Rounded Corners 11">
            <a:extLst>
              <a:ext uri="{FF2B5EF4-FFF2-40B4-BE49-F238E27FC236}">
                <a16:creationId xmlns:a16="http://schemas.microsoft.com/office/drawing/2014/main" id="{7FC04C7E-D091-6F1B-28ED-F267C1DB0A4F}"/>
              </a:ext>
            </a:extLst>
          </p:cNvPr>
          <p:cNvSpPr/>
          <p:nvPr/>
        </p:nvSpPr>
        <p:spPr>
          <a:xfrm>
            <a:off x="2792034" y="3396507"/>
            <a:ext cx="2207772" cy="1248755"/>
          </a:xfrm>
          <a:prstGeom prst="roundRect">
            <a:avLst>
              <a:gd name="adj" fmla="val 5908"/>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j-lt"/>
                <a:ea typeface="+mn-ea"/>
                <a:cs typeface="+mn-cs"/>
              </a:rPr>
              <a:t>58%</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mj-lt"/>
                <a:ea typeface="+mn-ea"/>
                <a:cs typeface="+mn-cs"/>
              </a:rPr>
              <a:t> in qualified roles (biomedical and clinical scientists)</a:t>
            </a:r>
          </a:p>
        </p:txBody>
      </p:sp>
      <p:sp>
        <p:nvSpPr>
          <p:cNvPr id="13" name="Rectangle: Rounded Corners 12">
            <a:extLst>
              <a:ext uri="{FF2B5EF4-FFF2-40B4-BE49-F238E27FC236}">
                <a16:creationId xmlns:a16="http://schemas.microsoft.com/office/drawing/2014/main" id="{A275EA68-FB5D-AF9F-58C7-47A7A9EC885B}"/>
              </a:ext>
            </a:extLst>
          </p:cNvPr>
          <p:cNvSpPr/>
          <p:nvPr/>
        </p:nvSpPr>
        <p:spPr>
          <a:xfrm>
            <a:off x="5133636" y="2011386"/>
            <a:ext cx="2207772" cy="1248755"/>
          </a:xfrm>
          <a:prstGeom prst="roundRect">
            <a:avLst>
              <a:gd name="adj" fmla="val 5908"/>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j-lt"/>
                <a:ea typeface="+mn-ea"/>
                <a:cs typeface="+mn-cs"/>
              </a:rPr>
              <a:t>93%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mj-lt"/>
                <a:ea typeface="+mn-ea"/>
                <a:cs typeface="+mn-cs"/>
              </a:rPr>
              <a:t>employed in acute and specialist trusts</a:t>
            </a:r>
          </a:p>
        </p:txBody>
      </p:sp>
      <p:sp>
        <p:nvSpPr>
          <p:cNvPr id="14" name="Rectangle: Rounded Corners 13">
            <a:extLst>
              <a:ext uri="{FF2B5EF4-FFF2-40B4-BE49-F238E27FC236}">
                <a16:creationId xmlns:a16="http://schemas.microsoft.com/office/drawing/2014/main" id="{BFC39A5A-9891-4B48-0CBA-2A159A0CE4CE}"/>
              </a:ext>
            </a:extLst>
          </p:cNvPr>
          <p:cNvSpPr/>
          <p:nvPr/>
        </p:nvSpPr>
        <p:spPr>
          <a:xfrm>
            <a:off x="458104" y="4757819"/>
            <a:ext cx="2207772" cy="1248755"/>
          </a:xfrm>
          <a:prstGeom prst="roundRect">
            <a:avLst>
              <a:gd name="adj" fmla="val 5908"/>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7%</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On fixed term/temporary contracts</a:t>
            </a:r>
          </a:p>
        </p:txBody>
      </p:sp>
      <p:sp>
        <p:nvSpPr>
          <p:cNvPr id="17" name="Rectangle: Rounded Corners 16">
            <a:extLst>
              <a:ext uri="{FF2B5EF4-FFF2-40B4-BE49-F238E27FC236}">
                <a16:creationId xmlns:a16="http://schemas.microsoft.com/office/drawing/2014/main" id="{42501136-8760-A655-F90F-516A33657621}"/>
              </a:ext>
            </a:extLst>
          </p:cNvPr>
          <p:cNvSpPr/>
          <p:nvPr/>
        </p:nvSpPr>
        <p:spPr>
          <a:xfrm>
            <a:off x="2792034" y="4757819"/>
            <a:ext cx="2207772" cy="1248755"/>
          </a:xfrm>
          <a:prstGeom prst="roundRect">
            <a:avLst>
              <a:gd name="adj" fmla="val 5908"/>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j-lt"/>
                <a:ea typeface="+mn-ea"/>
                <a:cs typeface="Arial"/>
              </a:rPr>
              <a:t>30%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mj-lt"/>
                <a:ea typeface="+mn-ea"/>
                <a:cs typeface="Arial"/>
              </a:rPr>
              <a:t>HCPC registered</a:t>
            </a:r>
            <a:endParaRPr kumimoji="0" lang="en-GB" sz="1400" b="0" i="0" u="none" strike="noStrike" kern="1200" cap="none" spc="0" normalizeH="0" baseline="0" noProof="0">
              <a:ln>
                <a:noFill/>
              </a:ln>
              <a:solidFill>
                <a:prstClr val="white"/>
              </a:solidFill>
              <a:effectLst/>
              <a:uLnTx/>
              <a:uFillTx/>
              <a:latin typeface="+mj-lt"/>
              <a:ea typeface="+mn-ea"/>
              <a:cs typeface="Arial" panose="020B0604020202020204" pitchFamily="34" charset="0"/>
            </a:endParaRPr>
          </a:p>
        </p:txBody>
      </p:sp>
      <p:sp>
        <p:nvSpPr>
          <p:cNvPr id="20" name="Rectangle: Rounded Corners 19">
            <a:extLst>
              <a:ext uri="{FF2B5EF4-FFF2-40B4-BE49-F238E27FC236}">
                <a16:creationId xmlns:a16="http://schemas.microsoft.com/office/drawing/2014/main" id="{29EA5B70-09E9-E495-E427-572FA34D76BB}"/>
              </a:ext>
            </a:extLst>
          </p:cNvPr>
          <p:cNvSpPr/>
          <p:nvPr/>
        </p:nvSpPr>
        <p:spPr>
          <a:xfrm>
            <a:off x="5133636" y="3396507"/>
            <a:ext cx="2207772" cy="1248755"/>
          </a:xfrm>
          <a:prstGeom prst="roundRect">
            <a:avLst>
              <a:gd name="adj" fmla="val 5908"/>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mj-lt"/>
                <a:ea typeface="+mn-ea"/>
                <a:cs typeface="Arial" panose="020B0604020202020204" pitchFamily="34" charset="0"/>
              </a:rPr>
              <a:t>28%</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mj-lt"/>
                <a:ea typeface="+mn-ea"/>
                <a:cs typeface="Arial" panose="020B0604020202020204" pitchFamily="34" charset="0"/>
              </a:rPr>
              <a:t>Band 7 or above</a:t>
            </a:r>
          </a:p>
        </p:txBody>
      </p:sp>
      <p:grpSp>
        <p:nvGrpSpPr>
          <p:cNvPr id="8" name="Group 7">
            <a:extLst>
              <a:ext uri="{FF2B5EF4-FFF2-40B4-BE49-F238E27FC236}">
                <a16:creationId xmlns:a16="http://schemas.microsoft.com/office/drawing/2014/main" id="{8E00D5ED-A931-934F-CFA6-BECA95C4E089}"/>
              </a:ext>
            </a:extLst>
          </p:cNvPr>
          <p:cNvGrpSpPr/>
          <p:nvPr/>
        </p:nvGrpSpPr>
        <p:grpSpPr>
          <a:xfrm>
            <a:off x="7790430" y="2016068"/>
            <a:ext cx="3943466" cy="3990503"/>
            <a:chOff x="7292279" y="2517512"/>
            <a:chExt cx="4211241" cy="4073901"/>
          </a:xfrm>
          <a:solidFill>
            <a:srgbClr val="A189BE"/>
          </a:solidFill>
        </p:grpSpPr>
        <p:sp>
          <p:nvSpPr>
            <p:cNvPr id="39" name="Rectangle: Rounded Corners 38">
              <a:extLst>
                <a:ext uri="{FF2B5EF4-FFF2-40B4-BE49-F238E27FC236}">
                  <a16:creationId xmlns:a16="http://schemas.microsoft.com/office/drawing/2014/main" id="{78CC30A4-A198-26A8-ACBC-FC04BF98FFBF}"/>
                </a:ext>
              </a:extLst>
            </p:cNvPr>
            <p:cNvSpPr/>
            <p:nvPr/>
          </p:nvSpPr>
          <p:spPr>
            <a:xfrm>
              <a:off x="7292784" y="2517512"/>
              <a:ext cx="4210736" cy="743232"/>
            </a:xfrm>
            <a:prstGeom prst="roundRect">
              <a:avLst>
                <a:gd name="adj" fmla="val 6260"/>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27%</a:t>
              </a: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en-GB" sz="1400">
                  <a:solidFill>
                    <a:prstClr val="white"/>
                  </a:solidFill>
                  <a:latin typeface="Arial" panose="020B0604020202020204" pitchFamily="34" charset="0"/>
                  <a:cs typeface="Arial" panose="020B0604020202020204" pitchFamily="34" charset="0"/>
                </a:rPr>
                <a:t>a</a:t>
              </a:r>
              <a:r>
                <a:rPr kumimoji="0" lang="en-GB" sz="14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ged</a:t>
              </a: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50 or over</a:t>
              </a:r>
            </a:p>
          </p:txBody>
        </p:sp>
        <p:sp>
          <p:nvSpPr>
            <p:cNvPr id="60" name="Rectangle: Rounded Corners 59">
              <a:extLst>
                <a:ext uri="{FF2B5EF4-FFF2-40B4-BE49-F238E27FC236}">
                  <a16:creationId xmlns:a16="http://schemas.microsoft.com/office/drawing/2014/main" id="{7A0DC1B7-B40A-4D76-062F-CAA3A47FD8FE}"/>
                </a:ext>
              </a:extLst>
            </p:cNvPr>
            <p:cNvSpPr/>
            <p:nvPr/>
          </p:nvSpPr>
          <p:spPr>
            <a:xfrm>
              <a:off x="7292279" y="5024421"/>
              <a:ext cx="4210736" cy="743232"/>
            </a:xfrm>
            <a:prstGeom prst="roundRect">
              <a:avLst>
                <a:gd name="adj" fmla="val 6260"/>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Arial" panose="020B0604020202020204" pitchFamily="34" charset="0"/>
                  <a:cs typeface="Arial" panose="020B0604020202020204" pitchFamily="34" charset="0"/>
                </a:rPr>
                <a:t>4% </a:t>
              </a:r>
              <a:r>
                <a:rPr lang="en-GB" sz="1400">
                  <a:solidFill>
                    <a:prstClr val="white"/>
                  </a:solidFill>
                  <a:latin typeface="Arial" panose="020B0604020202020204" pitchFamily="34" charset="0"/>
                  <a:cs typeface="Arial" panose="020B0604020202020204" pitchFamily="34" charset="0"/>
                </a:rPr>
                <a:t>LGBTQ+</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36B92DE7-B9DE-1D70-DD38-2A1B202A3702}"/>
                </a:ext>
              </a:extLst>
            </p:cNvPr>
            <p:cNvSpPr/>
            <p:nvPr/>
          </p:nvSpPr>
          <p:spPr>
            <a:xfrm>
              <a:off x="7292784" y="3345984"/>
              <a:ext cx="4210736" cy="743232"/>
            </a:xfrm>
            <a:prstGeom prst="roundRect">
              <a:avLst>
                <a:gd name="adj" fmla="val 6260"/>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68% </a:t>
              </a:r>
              <a:r>
                <a:rPr kumimoji="0" lang="en-GB" sz="140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female</a:t>
              </a:r>
            </a:p>
          </p:txBody>
        </p:sp>
        <p:sp>
          <p:nvSpPr>
            <p:cNvPr id="6" name="Rectangle: Rounded Corners 5">
              <a:extLst>
                <a:ext uri="{FF2B5EF4-FFF2-40B4-BE49-F238E27FC236}">
                  <a16:creationId xmlns:a16="http://schemas.microsoft.com/office/drawing/2014/main" id="{C834FE9B-2FCB-D8C7-4388-83720B81255C}"/>
                </a:ext>
              </a:extLst>
            </p:cNvPr>
            <p:cNvSpPr/>
            <p:nvPr/>
          </p:nvSpPr>
          <p:spPr>
            <a:xfrm>
              <a:off x="7292279" y="5848181"/>
              <a:ext cx="4210736" cy="743232"/>
            </a:xfrm>
            <a:prstGeom prst="roundRect">
              <a:avLst>
                <a:gd name="adj" fmla="val 6260"/>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Arial" panose="020B0604020202020204" pitchFamily="34" charset="0"/>
                  <a:cs typeface="Arial" panose="020B0604020202020204" pitchFamily="34" charset="0"/>
                </a:rPr>
                <a:t>5.5% </a:t>
              </a:r>
              <a:r>
                <a:rPr lang="en-GB" sz="1400">
                  <a:solidFill>
                    <a:prstClr val="white"/>
                  </a:solidFill>
                  <a:latin typeface="Arial" panose="020B0604020202020204" pitchFamily="34" charset="0"/>
                  <a:cs typeface="Arial" panose="020B0604020202020204" pitchFamily="34" charset="0"/>
                </a:rPr>
                <a:t>disabled</a:t>
              </a:r>
              <a:endPar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4F2DAAE9-D594-8FC9-E2EA-73D6CA2A4AF7}"/>
                </a:ext>
              </a:extLst>
            </p:cNvPr>
            <p:cNvSpPr/>
            <p:nvPr/>
          </p:nvSpPr>
          <p:spPr>
            <a:xfrm>
              <a:off x="7292279" y="4174456"/>
              <a:ext cx="4210736" cy="743232"/>
            </a:xfrm>
            <a:prstGeom prst="roundRect">
              <a:avLst>
                <a:gd name="adj" fmla="val 6260"/>
              </a:avLst>
            </a:prstGeom>
            <a:grpFill/>
            <a:ln>
              <a:noFill/>
            </a:ln>
          </p:spPr>
          <p:style>
            <a:lnRef idx="3">
              <a:schemeClr val="lt1"/>
            </a:lnRef>
            <a:fillRef idx="1">
              <a:schemeClr val="accent5"/>
            </a:fillRef>
            <a:effectRef idx="1">
              <a:schemeClr val="accent5"/>
            </a:effectRef>
            <a:fontRef idx="minor">
              <a:schemeClr val="lt1"/>
            </a:fontRef>
          </p:style>
          <p:txBody>
            <a:bodyPr rtlCol="0" anchor="ctr"/>
            <a:lstStyle/>
            <a:p>
              <a:pPr algn="ctr">
                <a:defRPr/>
              </a:pPr>
              <a:r>
                <a:rPr lang="en-GB" sz="2400" b="1">
                  <a:solidFill>
                    <a:prstClr val="white"/>
                  </a:solidFill>
                  <a:latin typeface="Arial" panose="020B0604020202020204" pitchFamily="34" charset="0"/>
                  <a:cs typeface="Arial" panose="020B0604020202020204" pitchFamily="34" charset="0"/>
                </a:rPr>
                <a:t>31% </a:t>
              </a:r>
              <a:r>
                <a:rPr lang="en-GB" sz="1400">
                  <a:solidFill>
                    <a:prstClr val="white"/>
                  </a:solidFill>
                  <a:latin typeface="Arial" panose="020B0604020202020204" pitchFamily="34" charset="0"/>
                  <a:cs typeface="Arial" panose="020B0604020202020204" pitchFamily="34" charset="0"/>
                </a:rPr>
                <a:t>BME*</a:t>
              </a:r>
              <a:endParaRPr kumimoji="0" lang="en-US" sz="1400" b="0" i="0" u="none" strike="noStrike" kern="1200" cap="none" spc="0" normalizeH="0" baseline="0" noProof="0">
                <a:ln>
                  <a:noFill/>
                </a:ln>
                <a:solidFill>
                  <a:prstClr val="white"/>
                </a:solidFill>
                <a:effectLst/>
                <a:uLnTx/>
                <a:uFillTx/>
                <a:latin typeface="Aptos" panose="02110004020202020204"/>
                <a:ea typeface="+mn-lt"/>
                <a:cs typeface="+mn-lt"/>
              </a:endParaRPr>
            </a:p>
          </p:txBody>
        </p:sp>
      </p:grpSp>
      <p:cxnSp>
        <p:nvCxnSpPr>
          <p:cNvPr id="33" name="Straight Connector 32">
            <a:extLst>
              <a:ext uri="{FF2B5EF4-FFF2-40B4-BE49-F238E27FC236}">
                <a16:creationId xmlns:a16="http://schemas.microsoft.com/office/drawing/2014/main" id="{090540AB-6DAE-A896-24A0-276B9EEA6E50}"/>
              </a:ext>
            </a:extLst>
          </p:cNvPr>
          <p:cNvCxnSpPr>
            <a:cxnSpLocks/>
          </p:cNvCxnSpPr>
          <p:nvPr/>
        </p:nvCxnSpPr>
        <p:spPr>
          <a:xfrm>
            <a:off x="666014" y="1743443"/>
            <a:ext cx="6565406" cy="0"/>
          </a:xfrm>
          <a:prstGeom prst="line">
            <a:avLst/>
          </a:prstGeom>
          <a:ln w="15875">
            <a:solidFill>
              <a:schemeClr val="bg2">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4E943EEF-17E1-210F-D0BE-57381F12ADD2}"/>
              </a:ext>
            </a:extLst>
          </p:cNvPr>
          <p:cNvSpPr/>
          <p:nvPr/>
        </p:nvSpPr>
        <p:spPr>
          <a:xfrm>
            <a:off x="2016743" y="1499815"/>
            <a:ext cx="3835192" cy="516012"/>
          </a:xfrm>
          <a:prstGeom prst="roundRect">
            <a:avLst>
              <a:gd name="adj" fmla="val 8816"/>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defRPr/>
            </a:pPr>
            <a:r>
              <a:rPr lang="en-GB" sz="1600" b="1">
                <a:solidFill>
                  <a:schemeClr val="bg2">
                    <a:lumMod val="50000"/>
                  </a:schemeClr>
                </a:solidFill>
                <a:latin typeface="Arial"/>
                <a:cs typeface="Arial"/>
              </a:rPr>
              <a:t>Healthcare</a:t>
            </a:r>
            <a:r>
              <a:rPr kumimoji="0" lang="en-GB" sz="1600" b="1" i="0" u="none" strike="noStrike" kern="1200" cap="none" spc="0" normalizeH="0" baseline="0" noProof="0">
                <a:ln>
                  <a:noFill/>
                </a:ln>
                <a:solidFill>
                  <a:schemeClr val="bg2">
                    <a:lumMod val="50000"/>
                  </a:schemeClr>
                </a:solidFill>
                <a:effectLst/>
                <a:uLnTx/>
                <a:uFillTx/>
                <a:latin typeface="Arial"/>
                <a:cs typeface="Arial"/>
              </a:rPr>
              <a:t> </a:t>
            </a:r>
            <a:r>
              <a:rPr lang="en-GB" sz="1600" b="1">
                <a:solidFill>
                  <a:schemeClr val="bg2">
                    <a:lumMod val="50000"/>
                  </a:schemeClr>
                </a:solidFill>
                <a:latin typeface="Arial"/>
                <a:cs typeface="Arial"/>
              </a:rPr>
              <a:t>science workforce</a:t>
            </a:r>
            <a:r>
              <a:rPr kumimoji="0" lang="en-GB" sz="1600" b="1" i="0" u="none" strike="noStrike" kern="1200" cap="none" spc="0" normalizeH="0" baseline="0" noProof="0">
                <a:ln>
                  <a:noFill/>
                </a:ln>
                <a:solidFill>
                  <a:schemeClr val="bg2">
                    <a:lumMod val="50000"/>
                  </a:schemeClr>
                </a:solidFill>
                <a:effectLst/>
                <a:uLnTx/>
                <a:uFillTx/>
                <a:latin typeface="Arial"/>
                <a:cs typeface="Arial"/>
              </a:rPr>
              <a:t> </a:t>
            </a:r>
            <a:r>
              <a:rPr lang="en-GB" sz="1600" b="1">
                <a:solidFill>
                  <a:schemeClr val="bg2">
                    <a:lumMod val="50000"/>
                  </a:schemeClr>
                </a:solidFill>
                <a:latin typeface="Arial"/>
                <a:cs typeface="Arial"/>
              </a:rPr>
              <a:t>overview</a:t>
            </a:r>
            <a:endParaRPr kumimoji="0" lang="en-GB" sz="1600" b="1" i="0" u="none" strike="noStrike" kern="1200" cap="none" spc="0" normalizeH="0" baseline="0" noProof="0">
              <a:ln>
                <a:noFill/>
              </a:ln>
              <a:solidFill>
                <a:schemeClr val="bg2">
                  <a:lumMod val="50000"/>
                </a:schemeClr>
              </a:solidFill>
              <a:effectLst/>
              <a:uLnTx/>
              <a:uFillTx/>
              <a:latin typeface="Arial"/>
              <a:cs typeface="Arial"/>
            </a:endParaRPr>
          </a:p>
        </p:txBody>
      </p:sp>
      <p:sp>
        <p:nvSpPr>
          <p:cNvPr id="38" name="Rectangle: Rounded Corners 37">
            <a:extLst>
              <a:ext uri="{FF2B5EF4-FFF2-40B4-BE49-F238E27FC236}">
                <a16:creationId xmlns:a16="http://schemas.microsoft.com/office/drawing/2014/main" id="{1526D228-A8DF-896D-4CEE-FC8B18425D1D}"/>
              </a:ext>
            </a:extLst>
          </p:cNvPr>
          <p:cNvSpPr/>
          <p:nvPr/>
        </p:nvSpPr>
        <p:spPr>
          <a:xfrm>
            <a:off x="8254242" y="1535757"/>
            <a:ext cx="3132001" cy="415373"/>
          </a:xfrm>
          <a:prstGeom prst="roundRect">
            <a:avLst>
              <a:gd name="adj" fmla="val 8816"/>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defRPr/>
            </a:pPr>
            <a:r>
              <a:rPr lang="en-GB" sz="1600" b="1">
                <a:solidFill>
                  <a:srgbClr val="7B5AA4"/>
                </a:solidFill>
                <a:latin typeface="Arial"/>
                <a:cs typeface="Arial"/>
              </a:rPr>
              <a:t>Equality, diversity and inclusion</a:t>
            </a:r>
            <a:endParaRPr kumimoji="0" lang="en-GB" sz="1600" b="1" i="0" u="none" strike="noStrike" kern="1200" cap="none" spc="0" normalizeH="0" baseline="0" noProof="0">
              <a:ln>
                <a:noFill/>
              </a:ln>
              <a:solidFill>
                <a:srgbClr val="7B5AA4"/>
              </a:solidFill>
              <a:effectLst/>
              <a:uLnTx/>
              <a:uFillTx/>
              <a:latin typeface="Arial"/>
              <a:cs typeface="Arial"/>
            </a:endParaRPr>
          </a:p>
        </p:txBody>
      </p:sp>
      <p:sp>
        <p:nvSpPr>
          <p:cNvPr id="47" name="TextBox 46">
            <a:extLst>
              <a:ext uri="{FF2B5EF4-FFF2-40B4-BE49-F238E27FC236}">
                <a16:creationId xmlns:a16="http://schemas.microsoft.com/office/drawing/2014/main" id="{3E3A484E-C293-6601-DF62-FEC445A8089F}"/>
              </a:ext>
            </a:extLst>
          </p:cNvPr>
          <p:cNvSpPr txBox="1"/>
          <p:nvPr/>
        </p:nvSpPr>
        <p:spPr>
          <a:xfrm>
            <a:off x="432000" y="847108"/>
            <a:ext cx="11521798" cy="646331"/>
          </a:xfrm>
          <a:prstGeom prst="rect">
            <a:avLst/>
          </a:prstGeom>
          <a:noFill/>
        </p:spPr>
        <p:txBody>
          <a:bodyPr wrap="square" lIns="0" rIns="90000" rtlCol="0">
            <a:spAutoFit/>
          </a:bodyPr>
          <a:lstStyle/>
          <a:p>
            <a:r>
              <a:rPr lang="en-GB"/>
              <a:t>The healthcare science workforce is a </a:t>
            </a:r>
            <a:r>
              <a:rPr lang="en-GB" b="1"/>
              <a:t>unique, diverse </a:t>
            </a:r>
            <a:r>
              <a:rPr lang="en-GB"/>
              <a:t>and </a:t>
            </a:r>
            <a:r>
              <a:rPr lang="en-GB" b="1"/>
              <a:t>specialised community </a:t>
            </a:r>
            <a:r>
              <a:rPr lang="en-GB"/>
              <a:t>within the NHS who use their knowledge and expertise to develop, design and </a:t>
            </a:r>
            <a:r>
              <a:rPr lang="en-GB" b="1"/>
              <a:t>deliver high quality patient care</a:t>
            </a:r>
          </a:p>
        </p:txBody>
      </p:sp>
      <p:grpSp>
        <p:nvGrpSpPr>
          <p:cNvPr id="77" name="Group 76">
            <a:extLst>
              <a:ext uri="{FF2B5EF4-FFF2-40B4-BE49-F238E27FC236}">
                <a16:creationId xmlns:a16="http://schemas.microsoft.com/office/drawing/2014/main" id="{88DA3AF0-6797-BBCE-3BF9-B0935A836ECC}"/>
              </a:ext>
            </a:extLst>
          </p:cNvPr>
          <p:cNvGrpSpPr/>
          <p:nvPr/>
        </p:nvGrpSpPr>
        <p:grpSpPr>
          <a:xfrm>
            <a:off x="1975412" y="2146001"/>
            <a:ext cx="499145" cy="491583"/>
            <a:chOff x="-900603" y="48964"/>
            <a:chExt cx="671514" cy="661340"/>
          </a:xfrm>
        </p:grpSpPr>
        <p:sp>
          <p:nvSpPr>
            <p:cNvPr id="67" name="Free-form: Shape 66">
              <a:extLst>
                <a:ext uri="{FF2B5EF4-FFF2-40B4-BE49-F238E27FC236}">
                  <a16:creationId xmlns:a16="http://schemas.microsoft.com/office/drawing/2014/main" id="{A01F58E6-FE02-A934-C274-8C564F15B557}"/>
                </a:ext>
              </a:extLst>
            </p:cNvPr>
            <p:cNvSpPr/>
            <p:nvPr/>
          </p:nvSpPr>
          <p:spPr>
            <a:xfrm>
              <a:off x="-335068" y="391036"/>
              <a:ext cx="58918" cy="57012"/>
            </a:xfrm>
            <a:custGeom>
              <a:avLst/>
              <a:gdLst>
                <a:gd name="connsiteX0" fmla="*/ 29459 w 58918"/>
                <a:gd name="connsiteY0" fmla="*/ 57012 h 57012"/>
                <a:gd name="connsiteX1" fmla="*/ 58919 w 58918"/>
                <a:gd name="connsiteY1" fmla="*/ 28506 h 57012"/>
                <a:gd name="connsiteX2" fmla="*/ 29459 w 58918"/>
                <a:gd name="connsiteY2" fmla="*/ 0 h 57012"/>
                <a:gd name="connsiteX3" fmla="*/ 0 w 58918"/>
                <a:gd name="connsiteY3" fmla="*/ 28506 h 57012"/>
                <a:gd name="connsiteX4" fmla="*/ 29459 w 58918"/>
                <a:gd name="connsiteY4" fmla="*/ 57012 h 5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8" h="57012">
                  <a:moveTo>
                    <a:pt x="29459" y="57012"/>
                  </a:moveTo>
                  <a:cubicBezTo>
                    <a:pt x="45729" y="57012"/>
                    <a:pt x="58919" y="44249"/>
                    <a:pt x="58919" y="28506"/>
                  </a:cubicBezTo>
                  <a:cubicBezTo>
                    <a:pt x="58919" y="12763"/>
                    <a:pt x="45729" y="0"/>
                    <a:pt x="29459" y="0"/>
                  </a:cubicBezTo>
                  <a:cubicBezTo>
                    <a:pt x="13190" y="0"/>
                    <a:pt x="0" y="12763"/>
                    <a:pt x="0" y="28506"/>
                  </a:cubicBezTo>
                  <a:cubicBezTo>
                    <a:pt x="0" y="44249"/>
                    <a:pt x="13190" y="57012"/>
                    <a:pt x="29459" y="57012"/>
                  </a:cubicBezTo>
                  <a:close/>
                </a:path>
              </a:pathLst>
            </a:custGeom>
            <a:solidFill>
              <a:schemeClr val="bg1"/>
            </a:solidFill>
            <a:ln w="11708"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54E48D78-89D3-77EB-0227-93A7E7A4F2BB}"/>
                </a:ext>
              </a:extLst>
            </p:cNvPr>
            <p:cNvSpPr/>
            <p:nvPr/>
          </p:nvSpPr>
          <p:spPr>
            <a:xfrm>
              <a:off x="-594310" y="391036"/>
              <a:ext cx="58918" cy="57012"/>
            </a:xfrm>
            <a:custGeom>
              <a:avLst/>
              <a:gdLst>
                <a:gd name="connsiteX0" fmla="*/ 29459 w 58918"/>
                <a:gd name="connsiteY0" fmla="*/ 57012 h 57012"/>
                <a:gd name="connsiteX1" fmla="*/ 58919 w 58918"/>
                <a:gd name="connsiteY1" fmla="*/ 28506 h 57012"/>
                <a:gd name="connsiteX2" fmla="*/ 29459 w 58918"/>
                <a:gd name="connsiteY2" fmla="*/ 0 h 57012"/>
                <a:gd name="connsiteX3" fmla="*/ 0 w 58918"/>
                <a:gd name="connsiteY3" fmla="*/ 28506 h 57012"/>
                <a:gd name="connsiteX4" fmla="*/ 29459 w 58918"/>
                <a:gd name="connsiteY4" fmla="*/ 57012 h 5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8" h="57012">
                  <a:moveTo>
                    <a:pt x="29459" y="57012"/>
                  </a:moveTo>
                  <a:cubicBezTo>
                    <a:pt x="45729" y="57012"/>
                    <a:pt x="58919" y="44249"/>
                    <a:pt x="58919" y="28506"/>
                  </a:cubicBezTo>
                  <a:cubicBezTo>
                    <a:pt x="58919" y="12763"/>
                    <a:pt x="45729" y="0"/>
                    <a:pt x="29459" y="0"/>
                  </a:cubicBezTo>
                  <a:cubicBezTo>
                    <a:pt x="13190" y="0"/>
                    <a:pt x="0" y="12763"/>
                    <a:pt x="0" y="28506"/>
                  </a:cubicBezTo>
                  <a:cubicBezTo>
                    <a:pt x="0" y="44249"/>
                    <a:pt x="13190" y="57012"/>
                    <a:pt x="29459" y="57012"/>
                  </a:cubicBezTo>
                  <a:close/>
                </a:path>
              </a:pathLst>
            </a:custGeom>
            <a:solidFill>
              <a:schemeClr val="bg1"/>
            </a:solidFill>
            <a:ln w="11708"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798B1C9D-BAC9-A49B-D219-E063DB34787B}"/>
                </a:ext>
              </a:extLst>
            </p:cNvPr>
            <p:cNvSpPr/>
            <p:nvPr/>
          </p:nvSpPr>
          <p:spPr>
            <a:xfrm>
              <a:off x="-464689" y="391036"/>
              <a:ext cx="58918" cy="57012"/>
            </a:xfrm>
            <a:custGeom>
              <a:avLst/>
              <a:gdLst>
                <a:gd name="connsiteX0" fmla="*/ 29459 w 58918"/>
                <a:gd name="connsiteY0" fmla="*/ 57012 h 57012"/>
                <a:gd name="connsiteX1" fmla="*/ 58919 w 58918"/>
                <a:gd name="connsiteY1" fmla="*/ 28506 h 57012"/>
                <a:gd name="connsiteX2" fmla="*/ 29459 w 58918"/>
                <a:gd name="connsiteY2" fmla="*/ 0 h 57012"/>
                <a:gd name="connsiteX3" fmla="*/ 0 w 58918"/>
                <a:gd name="connsiteY3" fmla="*/ 28506 h 57012"/>
                <a:gd name="connsiteX4" fmla="*/ 29459 w 58918"/>
                <a:gd name="connsiteY4" fmla="*/ 57012 h 5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8" h="57012">
                  <a:moveTo>
                    <a:pt x="29459" y="57012"/>
                  </a:moveTo>
                  <a:cubicBezTo>
                    <a:pt x="45729" y="57012"/>
                    <a:pt x="58919" y="44249"/>
                    <a:pt x="58919" y="28506"/>
                  </a:cubicBezTo>
                  <a:cubicBezTo>
                    <a:pt x="58919" y="12763"/>
                    <a:pt x="45729" y="0"/>
                    <a:pt x="29459" y="0"/>
                  </a:cubicBezTo>
                  <a:cubicBezTo>
                    <a:pt x="13190" y="0"/>
                    <a:pt x="0" y="12763"/>
                    <a:pt x="0" y="28506"/>
                  </a:cubicBezTo>
                  <a:cubicBezTo>
                    <a:pt x="0" y="44249"/>
                    <a:pt x="13190" y="57012"/>
                    <a:pt x="29459" y="57012"/>
                  </a:cubicBezTo>
                  <a:close/>
                </a:path>
              </a:pathLst>
            </a:custGeom>
            <a:solidFill>
              <a:schemeClr val="bg1"/>
            </a:solidFill>
            <a:ln w="1170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648B99A-C175-5479-12CA-BECE7E7D0B41}"/>
                </a:ext>
              </a:extLst>
            </p:cNvPr>
            <p:cNvSpPr/>
            <p:nvPr/>
          </p:nvSpPr>
          <p:spPr>
            <a:xfrm>
              <a:off x="-853552" y="391036"/>
              <a:ext cx="58918" cy="57012"/>
            </a:xfrm>
            <a:custGeom>
              <a:avLst/>
              <a:gdLst>
                <a:gd name="connsiteX0" fmla="*/ 29459 w 58918"/>
                <a:gd name="connsiteY0" fmla="*/ 57012 h 57012"/>
                <a:gd name="connsiteX1" fmla="*/ 58919 w 58918"/>
                <a:gd name="connsiteY1" fmla="*/ 28506 h 57012"/>
                <a:gd name="connsiteX2" fmla="*/ 29459 w 58918"/>
                <a:gd name="connsiteY2" fmla="*/ 0 h 57012"/>
                <a:gd name="connsiteX3" fmla="*/ 0 w 58918"/>
                <a:gd name="connsiteY3" fmla="*/ 28506 h 57012"/>
                <a:gd name="connsiteX4" fmla="*/ 29459 w 58918"/>
                <a:gd name="connsiteY4" fmla="*/ 57012 h 5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8" h="57012">
                  <a:moveTo>
                    <a:pt x="29459" y="57012"/>
                  </a:moveTo>
                  <a:cubicBezTo>
                    <a:pt x="45729" y="57012"/>
                    <a:pt x="58919" y="44249"/>
                    <a:pt x="58919" y="28506"/>
                  </a:cubicBezTo>
                  <a:cubicBezTo>
                    <a:pt x="58919" y="12763"/>
                    <a:pt x="45729" y="0"/>
                    <a:pt x="29459" y="0"/>
                  </a:cubicBezTo>
                  <a:cubicBezTo>
                    <a:pt x="13190" y="0"/>
                    <a:pt x="0" y="12763"/>
                    <a:pt x="0" y="28506"/>
                  </a:cubicBezTo>
                  <a:cubicBezTo>
                    <a:pt x="0" y="44249"/>
                    <a:pt x="13190" y="57012"/>
                    <a:pt x="29459" y="57012"/>
                  </a:cubicBezTo>
                  <a:close/>
                </a:path>
              </a:pathLst>
            </a:custGeom>
            <a:solidFill>
              <a:schemeClr val="bg1"/>
            </a:solidFill>
            <a:ln w="1170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8DCABD2-2FEF-822A-EDBF-8D0E223BF713}"/>
                </a:ext>
              </a:extLst>
            </p:cNvPr>
            <p:cNvSpPr/>
            <p:nvPr/>
          </p:nvSpPr>
          <p:spPr>
            <a:xfrm>
              <a:off x="-723931" y="391036"/>
              <a:ext cx="58918" cy="57012"/>
            </a:xfrm>
            <a:custGeom>
              <a:avLst/>
              <a:gdLst>
                <a:gd name="connsiteX0" fmla="*/ 29459 w 58918"/>
                <a:gd name="connsiteY0" fmla="*/ 57012 h 57012"/>
                <a:gd name="connsiteX1" fmla="*/ 58919 w 58918"/>
                <a:gd name="connsiteY1" fmla="*/ 28506 h 57012"/>
                <a:gd name="connsiteX2" fmla="*/ 29459 w 58918"/>
                <a:gd name="connsiteY2" fmla="*/ 0 h 57012"/>
                <a:gd name="connsiteX3" fmla="*/ 0 w 58918"/>
                <a:gd name="connsiteY3" fmla="*/ 28506 h 57012"/>
                <a:gd name="connsiteX4" fmla="*/ 29459 w 58918"/>
                <a:gd name="connsiteY4" fmla="*/ 57012 h 5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8" h="57012">
                  <a:moveTo>
                    <a:pt x="29459" y="57012"/>
                  </a:moveTo>
                  <a:cubicBezTo>
                    <a:pt x="45729" y="57012"/>
                    <a:pt x="58919" y="44249"/>
                    <a:pt x="58919" y="28506"/>
                  </a:cubicBezTo>
                  <a:cubicBezTo>
                    <a:pt x="58919" y="12763"/>
                    <a:pt x="45729" y="0"/>
                    <a:pt x="29459" y="0"/>
                  </a:cubicBezTo>
                  <a:cubicBezTo>
                    <a:pt x="13190" y="0"/>
                    <a:pt x="0" y="12763"/>
                    <a:pt x="0" y="28506"/>
                  </a:cubicBezTo>
                  <a:cubicBezTo>
                    <a:pt x="0" y="44249"/>
                    <a:pt x="13190" y="57012"/>
                    <a:pt x="29459" y="57012"/>
                  </a:cubicBezTo>
                  <a:close/>
                </a:path>
              </a:pathLst>
            </a:custGeom>
            <a:solidFill>
              <a:schemeClr val="bg1"/>
            </a:solidFill>
            <a:ln w="11708"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13B32B20-2985-B2BC-B7DE-97B434EC614A}"/>
                </a:ext>
              </a:extLst>
            </p:cNvPr>
            <p:cNvSpPr/>
            <p:nvPr/>
          </p:nvSpPr>
          <p:spPr>
            <a:xfrm>
              <a:off x="-900603" y="459426"/>
              <a:ext cx="671514" cy="250878"/>
            </a:xfrm>
            <a:custGeom>
              <a:avLst/>
              <a:gdLst>
                <a:gd name="connsiteX0" fmla="*/ 670999 w 671514"/>
                <a:gd name="connsiteY0" fmla="*/ 110172 h 250878"/>
                <a:gd name="connsiteX1" fmla="*/ 648256 w 671514"/>
                <a:gd name="connsiteY1" fmla="*/ 27163 h 250878"/>
                <a:gd name="connsiteX2" fmla="*/ 644839 w 671514"/>
                <a:gd name="connsiteY2" fmla="*/ 20777 h 250878"/>
                <a:gd name="connsiteX3" fmla="*/ 616794 w 671514"/>
                <a:gd name="connsiteY3" fmla="*/ 3560 h 250878"/>
                <a:gd name="connsiteX4" fmla="*/ 594994 w 671514"/>
                <a:gd name="connsiteY4" fmla="*/ 25 h 250878"/>
                <a:gd name="connsiteX5" fmla="*/ 573076 w 671514"/>
                <a:gd name="connsiteY5" fmla="*/ 3560 h 250878"/>
                <a:gd name="connsiteX6" fmla="*/ 545149 w 671514"/>
                <a:gd name="connsiteY6" fmla="*/ 20892 h 250878"/>
                <a:gd name="connsiteX7" fmla="*/ 541732 w 671514"/>
                <a:gd name="connsiteY7" fmla="*/ 27277 h 250878"/>
                <a:gd name="connsiteX8" fmla="*/ 530184 w 671514"/>
                <a:gd name="connsiteY8" fmla="*/ 68440 h 250878"/>
                <a:gd name="connsiteX9" fmla="*/ 518400 w 671514"/>
                <a:gd name="connsiteY9" fmla="*/ 27163 h 250878"/>
                <a:gd name="connsiteX10" fmla="*/ 514865 w 671514"/>
                <a:gd name="connsiteY10" fmla="*/ 20777 h 250878"/>
                <a:gd name="connsiteX11" fmla="*/ 486938 w 671514"/>
                <a:gd name="connsiteY11" fmla="*/ 3560 h 250878"/>
                <a:gd name="connsiteX12" fmla="*/ 465373 w 671514"/>
                <a:gd name="connsiteY12" fmla="*/ 25 h 250878"/>
                <a:gd name="connsiteX13" fmla="*/ 443456 w 671514"/>
                <a:gd name="connsiteY13" fmla="*/ 3560 h 250878"/>
                <a:gd name="connsiteX14" fmla="*/ 415410 w 671514"/>
                <a:gd name="connsiteY14" fmla="*/ 20892 h 250878"/>
                <a:gd name="connsiteX15" fmla="*/ 412111 w 671514"/>
                <a:gd name="connsiteY15" fmla="*/ 27277 h 250878"/>
                <a:gd name="connsiteX16" fmla="*/ 400327 w 671514"/>
                <a:gd name="connsiteY16" fmla="*/ 69694 h 250878"/>
                <a:gd name="connsiteX17" fmla="*/ 388544 w 671514"/>
                <a:gd name="connsiteY17" fmla="*/ 27619 h 250878"/>
                <a:gd name="connsiteX18" fmla="*/ 385126 w 671514"/>
                <a:gd name="connsiteY18" fmla="*/ 21234 h 250878"/>
                <a:gd name="connsiteX19" fmla="*/ 357081 w 671514"/>
                <a:gd name="connsiteY19" fmla="*/ 4016 h 250878"/>
                <a:gd name="connsiteX20" fmla="*/ 335753 w 671514"/>
                <a:gd name="connsiteY20" fmla="*/ 25 h 250878"/>
                <a:gd name="connsiteX21" fmla="*/ 313835 w 671514"/>
                <a:gd name="connsiteY21" fmla="*/ 3560 h 250878"/>
                <a:gd name="connsiteX22" fmla="*/ 285907 w 671514"/>
                <a:gd name="connsiteY22" fmla="*/ 20892 h 250878"/>
                <a:gd name="connsiteX23" fmla="*/ 282490 w 671514"/>
                <a:gd name="connsiteY23" fmla="*/ 27277 h 250878"/>
                <a:gd name="connsiteX24" fmla="*/ 270942 w 671514"/>
                <a:gd name="connsiteY24" fmla="*/ 68440 h 250878"/>
                <a:gd name="connsiteX25" fmla="*/ 259158 w 671514"/>
                <a:gd name="connsiteY25" fmla="*/ 27163 h 250878"/>
                <a:gd name="connsiteX26" fmla="*/ 255623 w 671514"/>
                <a:gd name="connsiteY26" fmla="*/ 20777 h 250878"/>
                <a:gd name="connsiteX27" fmla="*/ 227696 w 671514"/>
                <a:gd name="connsiteY27" fmla="*/ 3560 h 250878"/>
                <a:gd name="connsiteX28" fmla="*/ 206132 w 671514"/>
                <a:gd name="connsiteY28" fmla="*/ 25 h 250878"/>
                <a:gd name="connsiteX29" fmla="*/ 184214 w 671514"/>
                <a:gd name="connsiteY29" fmla="*/ 3560 h 250878"/>
                <a:gd name="connsiteX30" fmla="*/ 156169 w 671514"/>
                <a:gd name="connsiteY30" fmla="*/ 20892 h 250878"/>
                <a:gd name="connsiteX31" fmla="*/ 152869 w 671514"/>
                <a:gd name="connsiteY31" fmla="*/ 27277 h 250878"/>
                <a:gd name="connsiteX32" fmla="*/ 141086 w 671514"/>
                <a:gd name="connsiteY32" fmla="*/ 69694 h 250878"/>
                <a:gd name="connsiteX33" fmla="*/ 129302 w 671514"/>
                <a:gd name="connsiteY33" fmla="*/ 27619 h 250878"/>
                <a:gd name="connsiteX34" fmla="*/ 125885 w 671514"/>
                <a:gd name="connsiteY34" fmla="*/ 21234 h 250878"/>
                <a:gd name="connsiteX35" fmla="*/ 97839 w 671514"/>
                <a:gd name="connsiteY35" fmla="*/ 4016 h 250878"/>
                <a:gd name="connsiteX36" fmla="*/ 76511 w 671514"/>
                <a:gd name="connsiteY36" fmla="*/ 25 h 250878"/>
                <a:gd name="connsiteX37" fmla="*/ 54593 w 671514"/>
                <a:gd name="connsiteY37" fmla="*/ 3560 h 250878"/>
                <a:gd name="connsiteX38" fmla="*/ 26666 w 671514"/>
                <a:gd name="connsiteY38" fmla="*/ 20892 h 250878"/>
                <a:gd name="connsiteX39" fmla="*/ 23249 w 671514"/>
                <a:gd name="connsiteY39" fmla="*/ 27277 h 250878"/>
                <a:gd name="connsiteX40" fmla="*/ 388 w 671514"/>
                <a:gd name="connsiteY40" fmla="*/ 110628 h 250878"/>
                <a:gd name="connsiteX41" fmla="*/ 8755 w 671514"/>
                <a:gd name="connsiteY41" fmla="*/ 124539 h 250878"/>
                <a:gd name="connsiteX42" fmla="*/ 11818 w 671514"/>
                <a:gd name="connsiteY42" fmla="*/ 124539 h 250878"/>
                <a:gd name="connsiteX43" fmla="*/ 23602 w 671514"/>
                <a:gd name="connsiteY43" fmla="*/ 116102 h 250878"/>
                <a:gd name="connsiteX44" fmla="*/ 41160 w 671514"/>
                <a:gd name="connsiteY44" fmla="*/ 49854 h 250878"/>
                <a:gd name="connsiteX45" fmla="*/ 41160 w 671514"/>
                <a:gd name="connsiteY45" fmla="*/ 250878 h 250878"/>
                <a:gd name="connsiteX46" fmla="*/ 64727 w 671514"/>
                <a:gd name="connsiteY46" fmla="*/ 250878 h 250878"/>
                <a:gd name="connsiteX47" fmla="*/ 64727 w 671514"/>
                <a:gd name="connsiteY47" fmla="*/ 125452 h 250878"/>
                <a:gd name="connsiteX48" fmla="*/ 88295 w 671514"/>
                <a:gd name="connsiteY48" fmla="*/ 125452 h 250878"/>
                <a:gd name="connsiteX49" fmla="*/ 88295 w 671514"/>
                <a:gd name="connsiteY49" fmla="*/ 250878 h 250878"/>
                <a:gd name="connsiteX50" fmla="*/ 111862 w 671514"/>
                <a:gd name="connsiteY50" fmla="*/ 250878 h 250878"/>
                <a:gd name="connsiteX51" fmla="*/ 111862 w 671514"/>
                <a:gd name="connsiteY51" fmla="*/ 50538 h 250878"/>
                <a:gd name="connsiteX52" fmla="*/ 129773 w 671514"/>
                <a:gd name="connsiteY52" fmla="*/ 115988 h 250878"/>
                <a:gd name="connsiteX53" fmla="*/ 141557 w 671514"/>
                <a:gd name="connsiteY53" fmla="*/ 127390 h 250878"/>
                <a:gd name="connsiteX54" fmla="*/ 153341 w 671514"/>
                <a:gd name="connsiteY54" fmla="*/ 115988 h 250878"/>
                <a:gd name="connsiteX55" fmla="*/ 170781 w 671514"/>
                <a:gd name="connsiteY55" fmla="*/ 50538 h 250878"/>
                <a:gd name="connsiteX56" fmla="*/ 170781 w 671514"/>
                <a:gd name="connsiteY56" fmla="*/ 86455 h 250878"/>
                <a:gd name="connsiteX57" fmla="*/ 150513 w 671514"/>
                <a:gd name="connsiteY57" fmla="*/ 159659 h 250878"/>
                <a:gd name="connsiteX58" fmla="*/ 170781 w 671514"/>
                <a:gd name="connsiteY58" fmla="*/ 159659 h 250878"/>
                <a:gd name="connsiteX59" fmla="*/ 170781 w 671514"/>
                <a:gd name="connsiteY59" fmla="*/ 250878 h 250878"/>
                <a:gd name="connsiteX60" fmla="*/ 194348 w 671514"/>
                <a:gd name="connsiteY60" fmla="*/ 250878 h 250878"/>
                <a:gd name="connsiteX61" fmla="*/ 194348 w 671514"/>
                <a:gd name="connsiteY61" fmla="*/ 159659 h 250878"/>
                <a:gd name="connsiteX62" fmla="*/ 217915 w 671514"/>
                <a:gd name="connsiteY62" fmla="*/ 159659 h 250878"/>
                <a:gd name="connsiteX63" fmla="*/ 217915 w 671514"/>
                <a:gd name="connsiteY63" fmla="*/ 250878 h 250878"/>
                <a:gd name="connsiteX64" fmla="*/ 241483 w 671514"/>
                <a:gd name="connsiteY64" fmla="*/ 250878 h 250878"/>
                <a:gd name="connsiteX65" fmla="*/ 241483 w 671514"/>
                <a:gd name="connsiteY65" fmla="*/ 159659 h 250878"/>
                <a:gd name="connsiteX66" fmla="*/ 261751 w 671514"/>
                <a:gd name="connsiteY66" fmla="*/ 159659 h 250878"/>
                <a:gd name="connsiteX67" fmla="*/ 241483 w 671514"/>
                <a:gd name="connsiteY67" fmla="*/ 86455 h 250878"/>
                <a:gd name="connsiteX68" fmla="*/ 241483 w 671514"/>
                <a:gd name="connsiteY68" fmla="*/ 49854 h 250878"/>
                <a:gd name="connsiteX69" fmla="*/ 259512 w 671514"/>
                <a:gd name="connsiteY69" fmla="*/ 115988 h 250878"/>
                <a:gd name="connsiteX70" fmla="*/ 273807 w 671514"/>
                <a:gd name="connsiteY70" fmla="*/ 124276 h 250878"/>
                <a:gd name="connsiteX71" fmla="*/ 282372 w 671514"/>
                <a:gd name="connsiteY71" fmla="*/ 115988 h 250878"/>
                <a:gd name="connsiteX72" fmla="*/ 300401 w 671514"/>
                <a:gd name="connsiteY72" fmla="*/ 49854 h 250878"/>
                <a:gd name="connsiteX73" fmla="*/ 300401 w 671514"/>
                <a:gd name="connsiteY73" fmla="*/ 250878 h 250878"/>
                <a:gd name="connsiteX74" fmla="*/ 323969 w 671514"/>
                <a:gd name="connsiteY74" fmla="*/ 250878 h 250878"/>
                <a:gd name="connsiteX75" fmla="*/ 323969 w 671514"/>
                <a:gd name="connsiteY75" fmla="*/ 125452 h 250878"/>
                <a:gd name="connsiteX76" fmla="*/ 347536 w 671514"/>
                <a:gd name="connsiteY76" fmla="*/ 125452 h 250878"/>
                <a:gd name="connsiteX77" fmla="*/ 347536 w 671514"/>
                <a:gd name="connsiteY77" fmla="*/ 250878 h 250878"/>
                <a:gd name="connsiteX78" fmla="*/ 371104 w 671514"/>
                <a:gd name="connsiteY78" fmla="*/ 250878 h 250878"/>
                <a:gd name="connsiteX79" fmla="*/ 371104 w 671514"/>
                <a:gd name="connsiteY79" fmla="*/ 50538 h 250878"/>
                <a:gd name="connsiteX80" fmla="*/ 389015 w 671514"/>
                <a:gd name="connsiteY80" fmla="*/ 115988 h 250878"/>
                <a:gd name="connsiteX81" fmla="*/ 400799 w 671514"/>
                <a:gd name="connsiteY81" fmla="*/ 127390 h 250878"/>
                <a:gd name="connsiteX82" fmla="*/ 412582 w 671514"/>
                <a:gd name="connsiteY82" fmla="*/ 115988 h 250878"/>
                <a:gd name="connsiteX83" fmla="*/ 430022 w 671514"/>
                <a:gd name="connsiteY83" fmla="*/ 50538 h 250878"/>
                <a:gd name="connsiteX84" fmla="*/ 430022 w 671514"/>
                <a:gd name="connsiteY84" fmla="*/ 86455 h 250878"/>
                <a:gd name="connsiteX85" fmla="*/ 409754 w 671514"/>
                <a:gd name="connsiteY85" fmla="*/ 159659 h 250878"/>
                <a:gd name="connsiteX86" fmla="*/ 430022 w 671514"/>
                <a:gd name="connsiteY86" fmla="*/ 159659 h 250878"/>
                <a:gd name="connsiteX87" fmla="*/ 430022 w 671514"/>
                <a:gd name="connsiteY87" fmla="*/ 250878 h 250878"/>
                <a:gd name="connsiteX88" fmla="*/ 453590 w 671514"/>
                <a:gd name="connsiteY88" fmla="*/ 250878 h 250878"/>
                <a:gd name="connsiteX89" fmla="*/ 453590 w 671514"/>
                <a:gd name="connsiteY89" fmla="*/ 159659 h 250878"/>
                <a:gd name="connsiteX90" fmla="*/ 477157 w 671514"/>
                <a:gd name="connsiteY90" fmla="*/ 159659 h 250878"/>
                <a:gd name="connsiteX91" fmla="*/ 477157 w 671514"/>
                <a:gd name="connsiteY91" fmla="*/ 250878 h 250878"/>
                <a:gd name="connsiteX92" fmla="*/ 500724 w 671514"/>
                <a:gd name="connsiteY92" fmla="*/ 250878 h 250878"/>
                <a:gd name="connsiteX93" fmla="*/ 500724 w 671514"/>
                <a:gd name="connsiteY93" fmla="*/ 159659 h 250878"/>
                <a:gd name="connsiteX94" fmla="*/ 520992 w 671514"/>
                <a:gd name="connsiteY94" fmla="*/ 159659 h 250878"/>
                <a:gd name="connsiteX95" fmla="*/ 500724 w 671514"/>
                <a:gd name="connsiteY95" fmla="*/ 86455 h 250878"/>
                <a:gd name="connsiteX96" fmla="*/ 500724 w 671514"/>
                <a:gd name="connsiteY96" fmla="*/ 49854 h 250878"/>
                <a:gd name="connsiteX97" fmla="*/ 518754 w 671514"/>
                <a:gd name="connsiteY97" fmla="*/ 115988 h 250878"/>
                <a:gd name="connsiteX98" fmla="*/ 533048 w 671514"/>
                <a:gd name="connsiteY98" fmla="*/ 124276 h 250878"/>
                <a:gd name="connsiteX99" fmla="*/ 541614 w 671514"/>
                <a:gd name="connsiteY99" fmla="*/ 115988 h 250878"/>
                <a:gd name="connsiteX100" fmla="*/ 559643 w 671514"/>
                <a:gd name="connsiteY100" fmla="*/ 49854 h 250878"/>
                <a:gd name="connsiteX101" fmla="*/ 559643 w 671514"/>
                <a:gd name="connsiteY101" fmla="*/ 250878 h 250878"/>
                <a:gd name="connsiteX102" fmla="*/ 583210 w 671514"/>
                <a:gd name="connsiteY102" fmla="*/ 250878 h 250878"/>
                <a:gd name="connsiteX103" fmla="*/ 583210 w 671514"/>
                <a:gd name="connsiteY103" fmla="*/ 125452 h 250878"/>
                <a:gd name="connsiteX104" fmla="*/ 606778 w 671514"/>
                <a:gd name="connsiteY104" fmla="*/ 125452 h 250878"/>
                <a:gd name="connsiteX105" fmla="*/ 606778 w 671514"/>
                <a:gd name="connsiteY105" fmla="*/ 250878 h 250878"/>
                <a:gd name="connsiteX106" fmla="*/ 630345 w 671514"/>
                <a:gd name="connsiteY106" fmla="*/ 250878 h 250878"/>
                <a:gd name="connsiteX107" fmla="*/ 630345 w 671514"/>
                <a:gd name="connsiteY107" fmla="*/ 50538 h 250878"/>
                <a:gd name="connsiteX108" fmla="*/ 648256 w 671514"/>
                <a:gd name="connsiteY108" fmla="*/ 115988 h 250878"/>
                <a:gd name="connsiteX109" fmla="*/ 660040 w 671514"/>
                <a:gd name="connsiteY109" fmla="*/ 124425 h 250878"/>
                <a:gd name="connsiteX110" fmla="*/ 663104 w 671514"/>
                <a:gd name="connsiteY110" fmla="*/ 124425 h 250878"/>
                <a:gd name="connsiteX111" fmla="*/ 671018 w 671514"/>
                <a:gd name="connsiteY111" fmla="*/ 110235 h 250878"/>
                <a:gd name="connsiteX112" fmla="*/ 670999 w 671514"/>
                <a:gd name="connsiteY112" fmla="*/ 110172 h 25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71514" h="250878">
                  <a:moveTo>
                    <a:pt x="670999" y="110172"/>
                  </a:moveTo>
                  <a:lnTo>
                    <a:pt x="648256" y="27163"/>
                  </a:lnTo>
                  <a:cubicBezTo>
                    <a:pt x="647626" y="24814"/>
                    <a:pt x="646458" y="22632"/>
                    <a:pt x="644839" y="20777"/>
                  </a:cubicBezTo>
                  <a:cubicBezTo>
                    <a:pt x="637036" y="12965"/>
                    <a:pt x="627423" y="7063"/>
                    <a:pt x="616794" y="3560"/>
                  </a:cubicBezTo>
                  <a:cubicBezTo>
                    <a:pt x="609838" y="1009"/>
                    <a:pt x="602430" y="-193"/>
                    <a:pt x="594994" y="25"/>
                  </a:cubicBezTo>
                  <a:cubicBezTo>
                    <a:pt x="587537" y="31"/>
                    <a:pt x="580133" y="1225"/>
                    <a:pt x="573076" y="3560"/>
                  </a:cubicBezTo>
                  <a:cubicBezTo>
                    <a:pt x="562416" y="6986"/>
                    <a:pt x="552814" y="12945"/>
                    <a:pt x="545149" y="20892"/>
                  </a:cubicBezTo>
                  <a:cubicBezTo>
                    <a:pt x="543598" y="22789"/>
                    <a:pt x="542439" y="24956"/>
                    <a:pt x="541732" y="27277"/>
                  </a:cubicBezTo>
                  <a:lnTo>
                    <a:pt x="530184" y="68440"/>
                  </a:lnTo>
                  <a:lnTo>
                    <a:pt x="518400" y="27163"/>
                  </a:lnTo>
                  <a:cubicBezTo>
                    <a:pt x="517702" y="24816"/>
                    <a:pt x="516498" y="22639"/>
                    <a:pt x="514865" y="20777"/>
                  </a:cubicBezTo>
                  <a:cubicBezTo>
                    <a:pt x="507112" y="12959"/>
                    <a:pt x="497536" y="7055"/>
                    <a:pt x="486938" y="3560"/>
                  </a:cubicBezTo>
                  <a:cubicBezTo>
                    <a:pt x="480049" y="1057"/>
                    <a:pt x="472729" y="-143"/>
                    <a:pt x="465373" y="25"/>
                  </a:cubicBezTo>
                  <a:cubicBezTo>
                    <a:pt x="457914" y="11"/>
                    <a:pt x="450506" y="1206"/>
                    <a:pt x="443456" y="3560"/>
                  </a:cubicBezTo>
                  <a:cubicBezTo>
                    <a:pt x="432774" y="7012"/>
                    <a:pt x="423141" y="12967"/>
                    <a:pt x="415410" y="20892"/>
                  </a:cubicBezTo>
                  <a:cubicBezTo>
                    <a:pt x="413942" y="22822"/>
                    <a:pt x="412825" y="24982"/>
                    <a:pt x="412111" y="27277"/>
                  </a:cubicBezTo>
                  <a:lnTo>
                    <a:pt x="400327" y="69694"/>
                  </a:lnTo>
                  <a:lnTo>
                    <a:pt x="388544" y="27619"/>
                  </a:lnTo>
                  <a:cubicBezTo>
                    <a:pt x="387913" y="25270"/>
                    <a:pt x="386745" y="23088"/>
                    <a:pt x="385126" y="21234"/>
                  </a:cubicBezTo>
                  <a:cubicBezTo>
                    <a:pt x="377323" y="13421"/>
                    <a:pt x="367710" y="7519"/>
                    <a:pt x="357081" y="4016"/>
                  </a:cubicBezTo>
                  <a:cubicBezTo>
                    <a:pt x="350304" y="1367"/>
                    <a:pt x="343062" y="13"/>
                    <a:pt x="335753" y="25"/>
                  </a:cubicBezTo>
                  <a:cubicBezTo>
                    <a:pt x="328296" y="31"/>
                    <a:pt x="320891" y="1225"/>
                    <a:pt x="313835" y="3560"/>
                  </a:cubicBezTo>
                  <a:cubicBezTo>
                    <a:pt x="303174" y="6986"/>
                    <a:pt x="293573" y="12945"/>
                    <a:pt x="285907" y="20892"/>
                  </a:cubicBezTo>
                  <a:cubicBezTo>
                    <a:pt x="284357" y="22789"/>
                    <a:pt x="283197" y="24956"/>
                    <a:pt x="282490" y="27277"/>
                  </a:cubicBezTo>
                  <a:lnTo>
                    <a:pt x="270942" y="68440"/>
                  </a:lnTo>
                  <a:lnTo>
                    <a:pt x="259158" y="27163"/>
                  </a:lnTo>
                  <a:cubicBezTo>
                    <a:pt x="258461" y="24816"/>
                    <a:pt x="257257" y="22639"/>
                    <a:pt x="255623" y="20777"/>
                  </a:cubicBezTo>
                  <a:cubicBezTo>
                    <a:pt x="247871" y="12959"/>
                    <a:pt x="238294" y="7055"/>
                    <a:pt x="227696" y="3560"/>
                  </a:cubicBezTo>
                  <a:cubicBezTo>
                    <a:pt x="220808" y="1057"/>
                    <a:pt x="213487" y="-143"/>
                    <a:pt x="206132" y="25"/>
                  </a:cubicBezTo>
                  <a:cubicBezTo>
                    <a:pt x="198673" y="11"/>
                    <a:pt x="191264" y="1206"/>
                    <a:pt x="184214" y="3560"/>
                  </a:cubicBezTo>
                  <a:cubicBezTo>
                    <a:pt x="173533" y="7012"/>
                    <a:pt x="163899" y="12967"/>
                    <a:pt x="156169" y="20892"/>
                  </a:cubicBezTo>
                  <a:cubicBezTo>
                    <a:pt x="154701" y="22822"/>
                    <a:pt x="153585" y="24982"/>
                    <a:pt x="152869" y="27277"/>
                  </a:cubicBezTo>
                  <a:lnTo>
                    <a:pt x="141086" y="69694"/>
                  </a:lnTo>
                  <a:lnTo>
                    <a:pt x="129302" y="27619"/>
                  </a:lnTo>
                  <a:cubicBezTo>
                    <a:pt x="128672" y="25270"/>
                    <a:pt x="127504" y="23088"/>
                    <a:pt x="125885" y="21234"/>
                  </a:cubicBezTo>
                  <a:cubicBezTo>
                    <a:pt x="118082" y="13421"/>
                    <a:pt x="108468" y="7519"/>
                    <a:pt x="97839" y="4016"/>
                  </a:cubicBezTo>
                  <a:cubicBezTo>
                    <a:pt x="91063" y="1367"/>
                    <a:pt x="83820" y="13"/>
                    <a:pt x="76511" y="25"/>
                  </a:cubicBezTo>
                  <a:cubicBezTo>
                    <a:pt x="69054" y="31"/>
                    <a:pt x="61649" y="1225"/>
                    <a:pt x="54593" y="3560"/>
                  </a:cubicBezTo>
                  <a:cubicBezTo>
                    <a:pt x="43933" y="6986"/>
                    <a:pt x="34331" y="12945"/>
                    <a:pt x="26666" y="20892"/>
                  </a:cubicBezTo>
                  <a:cubicBezTo>
                    <a:pt x="25115" y="22789"/>
                    <a:pt x="23956" y="24956"/>
                    <a:pt x="23249" y="27277"/>
                  </a:cubicBezTo>
                  <a:lnTo>
                    <a:pt x="388" y="110628"/>
                  </a:lnTo>
                  <a:cubicBezTo>
                    <a:pt x="-1258" y="116704"/>
                    <a:pt x="2482" y="122924"/>
                    <a:pt x="8755" y="124539"/>
                  </a:cubicBezTo>
                  <a:lnTo>
                    <a:pt x="11818" y="124539"/>
                  </a:lnTo>
                  <a:cubicBezTo>
                    <a:pt x="17297" y="124721"/>
                    <a:pt x="22180" y="121224"/>
                    <a:pt x="23602" y="116102"/>
                  </a:cubicBezTo>
                  <a:lnTo>
                    <a:pt x="41160" y="49854"/>
                  </a:lnTo>
                  <a:lnTo>
                    <a:pt x="41160" y="250878"/>
                  </a:lnTo>
                  <a:lnTo>
                    <a:pt x="64727" y="250878"/>
                  </a:lnTo>
                  <a:lnTo>
                    <a:pt x="64727" y="125452"/>
                  </a:lnTo>
                  <a:lnTo>
                    <a:pt x="88295" y="125452"/>
                  </a:lnTo>
                  <a:lnTo>
                    <a:pt x="88295" y="250878"/>
                  </a:lnTo>
                  <a:lnTo>
                    <a:pt x="111862" y="250878"/>
                  </a:lnTo>
                  <a:lnTo>
                    <a:pt x="111862" y="50538"/>
                  </a:lnTo>
                  <a:lnTo>
                    <a:pt x="129773" y="115988"/>
                  </a:lnTo>
                  <a:cubicBezTo>
                    <a:pt x="129773" y="122285"/>
                    <a:pt x="135049" y="127390"/>
                    <a:pt x="141557" y="127390"/>
                  </a:cubicBezTo>
                  <a:cubicBezTo>
                    <a:pt x="148065" y="127390"/>
                    <a:pt x="153341" y="122285"/>
                    <a:pt x="153341" y="115988"/>
                  </a:cubicBezTo>
                  <a:lnTo>
                    <a:pt x="170781" y="50538"/>
                  </a:lnTo>
                  <a:lnTo>
                    <a:pt x="170781" y="86455"/>
                  </a:lnTo>
                  <a:lnTo>
                    <a:pt x="150513" y="159659"/>
                  </a:lnTo>
                  <a:lnTo>
                    <a:pt x="170781" y="159659"/>
                  </a:lnTo>
                  <a:lnTo>
                    <a:pt x="170781" y="250878"/>
                  </a:lnTo>
                  <a:lnTo>
                    <a:pt x="194348" y="250878"/>
                  </a:lnTo>
                  <a:lnTo>
                    <a:pt x="194348" y="159659"/>
                  </a:lnTo>
                  <a:lnTo>
                    <a:pt x="217915" y="159659"/>
                  </a:lnTo>
                  <a:lnTo>
                    <a:pt x="217915" y="250878"/>
                  </a:lnTo>
                  <a:lnTo>
                    <a:pt x="241483" y="250878"/>
                  </a:lnTo>
                  <a:lnTo>
                    <a:pt x="241483" y="159659"/>
                  </a:lnTo>
                  <a:lnTo>
                    <a:pt x="261751" y="159659"/>
                  </a:lnTo>
                  <a:lnTo>
                    <a:pt x="241483" y="86455"/>
                  </a:lnTo>
                  <a:lnTo>
                    <a:pt x="241483" y="49854"/>
                  </a:lnTo>
                  <a:lnTo>
                    <a:pt x="259512" y="115988"/>
                  </a:lnTo>
                  <a:cubicBezTo>
                    <a:pt x="261094" y="122096"/>
                    <a:pt x="267494" y="125807"/>
                    <a:pt x="273807" y="124276"/>
                  </a:cubicBezTo>
                  <a:cubicBezTo>
                    <a:pt x="278023" y="123253"/>
                    <a:pt x="281315" y="120067"/>
                    <a:pt x="282372" y="115988"/>
                  </a:cubicBezTo>
                  <a:lnTo>
                    <a:pt x="300401" y="49854"/>
                  </a:lnTo>
                  <a:lnTo>
                    <a:pt x="300401" y="250878"/>
                  </a:lnTo>
                  <a:lnTo>
                    <a:pt x="323969" y="250878"/>
                  </a:lnTo>
                  <a:lnTo>
                    <a:pt x="323969" y="125452"/>
                  </a:lnTo>
                  <a:lnTo>
                    <a:pt x="347536" y="125452"/>
                  </a:lnTo>
                  <a:lnTo>
                    <a:pt x="347536" y="250878"/>
                  </a:lnTo>
                  <a:lnTo>
                    <a:pt x="371104" y="250878"/>
                  </a:lnTo>
                  <a:lnTo>
                    <a:pt x="371104" y="50538"/>
                  </a:lnTo>
                  <a:lnTo>
                    <a:pt x="389015" y="115988"/>
                  </a:lnTo>
                  <a:cubicBezTo>
                    <a:pt x="389015" y="122285"/>
                    <a:pt x="394290" y="127390"/>
                    <a:pt x="400799" y="127390"/>
                  </a:cubicBezTo>
                  <a:cubicBezTo>
                    <a:pt x="407307" y="127390"/>
                    <a:pt x="412582" y="122285"/>
                    <a:pt x="412582" y="115988"/>
                  </a:cubicBezTo>
                  <a:lnTo>
                    <a:pt x="430022" y="50538"/>
                  </a:lnTo>
                  <a:lnTo>
                    <a:pt x="430022" y="86455"/>
                  </a:lnTo>
                  <a:lnTo>
                    <a:pt x="409754" y="159659"/>
                  </a:lnTo>
                  <a:lnTo>
                    <a:pt x="430022" y="159659"/>
                  </a:lnTo>
                  <a:lnTo>
                    <a:pt x="430022" y="250878"/>
                  </a:lnTo>
                  <a:lnTo>
                    <a:pt x="453590" y="250878"/>
                  </a:lnTo>
                  <a:lnTo>
                    <a:pt x="453590" y="159659"/>
                  </a:lnTo>
                  <a:lnTo>
                    <a:pt x="477157" y="159659"/>
                  </a:lnTo>
                  <a:lnTo>
                    <a:pt x="477157" y="250878"/>
                  </a:lnTo>
                  <a:lnTo>
                    <a:pt x="500724" y="250878"/>
                  </a:lnTo>
                  <a:lnTo>
                    <a:pt x="500724" y="159659"/>
                  </a:lnTo>
                  <a:lnTo>
                    <a:pt x="520992" y="159659"/>
                  </a:lnTo>
                  <a:lnTo>
                    <a:pt x="500724" y="86455"/>
                  </a:lnTo>
                  <a:lnTo>
                    <a:pt x="500724" y="49854"/>
                  </a:lnTo>
                  <a:lnTo>
                    <a:pt x="518754" y="115988"/>
                  </a:lnTo>
                  <a:cubicBezTo>
                    <a:pt x="520336" y="122096"/>
                    <a:pt x="526736" y="125807"/>
                    <a:pt x="533048" y="124276"/>
                  </a:cubicBezTo>
                  <a:cubicBezTo>
                    <a:pt x="537265" y="123253"/>
                    <a:pt x="540557" y="120067"/>
                    <a:pt x="541614" y="115988"/>
                  </a:cubicBezTo>
                  <a:lnTo>
                    <a:pt x="559643" y="49854"/>
                  </a:lnTo>
                  <a:lnTo>
                    <a:pt x="559643" y="250878"/>
                  </a:lnTo>
                  <a:lnTo>
                    <a:pt x="583210" y="250878"/>
                  </a:lnTo>
                  <a:lnTo>
                    <a:pt x="583210" y="125452"/>
                  </a:lnTo>
                  <a:lnTo>
                    <a:pt x="606778" y="125452"/>
                  </a:lnTo>
                  <a:lnTo>
                    <a:pt x="606778" y="250878"/>
                  </a:lnTo>
                  <a:lnTo>
                    <a:pt x="630345" y="250878"/>
                  </a:lnTo>
                  <a:lnTo>
                    <a:pt x="630345" y="50538"/>
                  </a:lnTo>
                  <a:lnTo>
                    <a:pt x="648256" y="115988"/>
                  </a:lnTo>
                  <a:cubicBezTo>
                    <a:pt x="649679" y="121110"/>
                    <a:pt x="654562" y="124607"/>
                    <a:pt x="660040" y="124425"/>
                  </a:cubicBezTo>
                  <a:cubicBezTo>
                    <a:pt x="661058" y="124537"/>
                    <a:pt x="662086" y="124537"/>
                    <a:pt x="663104" y="124425"/>
                  </a:cubicBezTo>
                  <a:cubicBezTo>
                    <a:pt x="669339" y="122621"/>
                    <a:pt x="672882" y="116268"/>
                    <a:pt x="671018" y="110235"/>
                  </a:cubicBezTo>
                  <a:cubicBezTo>
                    <a:pt x="671012" y="110213"/>
                    <a:pt x="671006" y="110193"/>
                    <a:pt x="670999" y="110172"/>
                  </a:cubicBezTo>
                  <a:close/>
                </a:path>
              </a:pathLst>
            </a:custGeom>
            <a:solidFill>
              <a:schemeClr val="bg1"/>
            </a:solidFill>
            <a:ln w="11708"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32487121-42D2-A304-2AA1-1072B0D7236F}"/>
                </a:ext>
              </a:extLst>
            </p:cNvPr>
            <p:cNvSpPr/>
            <p:nvPr/>
          </p:nvSpPr>
          <p:spPr>
            <a:xfrm>
              <a:off x="-594310" y="48964"/>
              <a:ext cx="58918" cy="57012"/>
            </a:xfrm>
            <a:custGeom>
              <a:avLst/>
              <a:gdLst>
                <a:gd name="connsiteX0" fmla="*/ 29459 w 58918"/>
                <a:gd name="connsiteY0" fmla="*/ 57012 h 57012"/>
                <a:gd name="connsiteX1" fmla="*/ 58919 w 58918"/>
                <a:gd name="connsiteY1" fmla="*/ 28506 h 57012"/>
                <a:gd name="connsiteX2" fmla="*/ 29459 w 58918"/>
                <a:gd name="connsiteY2" fmla="*/ 0 h 57012"/>
                <a:gd name="connsiteX3" fmla="*/ 0 w 58918"/>
                <a:gd name="connsiteY3" fmla="*/ 28506 h 57012"/>
                <a:gd name="connsiteX4" fmla="*/ 29459 w 58918"/>
                <a:gd name="connsiteY4" fmla="*/ 57012 h 5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8" h="57012">
                  <a:moveTo>
                    <a:pt x="29459" y="57012"/>
                  </a:moveTo>
                  <a:cubicBezTo>
                    <a:pt x="45729" y="57012"/>
                    <a:pt x="58919" y="44249"/>
                    <a:pt x="58919" y="28506"/>
                  </a:cubicBezTo>
                  <a:cubicBezTo>
                    <a:pt x="58919" y="12763"/>
                    <a:pt x="45729" y="0"/>
                    <a:pt x="29459" y="0"/>
                  </a:cubicBezTo>
                  <a:cubicBezTo>
                    <a:pt x="13190" y="0"/>
                    <a:pt x="0" y="12763"/>
                    <a:pt x="0" y="28506"/>
                  </a:cubicBezTo>
                  <a:cubicBezTo>
                    <a:pt x="0" y="44249"/>
                    <a:pt x="13190" y="57012"/>
                    <a:pt x="29459" y="57012"/>
                  </a:cubicBezTo>
                  <a:close/>
                </a:path>
              </a:pathLst>
            </a:custGeom>
            <a:solidFill>
              <a:schemeClr val="bg1"/>
            </a:solidFill>
            <a:ln w="11708"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E9A86A07-8878-A819-3CA3-1D2A12685B26}"/>
                </a:ext>
              </a:extLst>
            </p:cNvPr>
            <p:cNvSpPr/>
            <p:nvPr/>
          </p:nvSpPr>
          <p:spPr>
            <a:xfrm>
              <a:off x="-464689" y="48964"/>
              <a:ext cx="58918" cy="57012"/>
            </a:xfrm>
            <a:custGeom>
              <a:avLst/>
              <a:gdLst>
                <a:gd name="connsiteX0" fmla="*/ 29459 w 58918"/>
                <a:gd name="connsiteY0" fmla="*/ 57012 h 57012"/>
                <a:gd name="connsiteX1" fmla="*/ 58919 w 58918"/>
                <a:gd name="connsiteY1" fmla="*/ 28506 h 57012"/>
                <a:gd name="connsiteX2" fmla="*/ 29459 w 58918"/>
                <a:gd name="connsiteY2" fmla="*/ 0 h 57012"/>
                <a:gd name="connsiteX3" fmla="*/ 0 w 58918"/>
                <a:gd name="connsiteY3" fmla="*/ 28506 h 57012"/>
                <a:gd name="connsiteX4" fmla="*/ 29459 w 58918"/>
                <a:gd name="connsiteY4" fmla="*/ 57012 h 5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8" h="57012">
                  <a:moveTo>
                    <a:pt x="29459" y="57012"/>
                  </a:moveTo>
                  <a:cubicBezTo>
                    <a:pt x="45729" y="57012"/>
                    <a:pt x="58919" y="44249"/>
                    <a:pt x="58919" y="28506"/>
                  </a:cubicBezTo>
                  <a:cubicBezTo>
                    <a:pt x="58919" y="12763"/>
                    <a:pt x="45729" y="0"/>
                    <a:pt x="29459" y="0"/>
                  </a:cubicBezTo>
                  <a:cubicBezTo>
                    <a:pt x="13190" y="0"/>
                    <a:pt x="0" y="12763"/>
                    <a:pt x="0" y="28506"/>
                  </a:cubicBezTo>
                  <a:cubicBezTo>
                    <a:pt x="0" y="44249"/>
                    <a:pt x="13190" y="57012"/>
                    <a:pt x="29459" y="57012"/>
                  </a:cubicBezTo>
                  <a:close/>
                </a:path>
              </a:pathLst>
            </a:custGeom>
            <a:solidFill>
              <a:schemeClr val="bg1"/>
            </a:solidFill>
            <a:ln w="11708"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794A7EFC-32F5-4098-135B-E4EAE611E413}"/>
                </a:ext>
              </a:extLst>
            </p:cNvPr>
            <p:cNvSpPr/>
            <p:nvPr/>
          </p:nvSpPr>
          <p:spPr>
            <a:xfrm>
              <a:off x="-723931" y="48964"/>
              <a:ext cx="58918" cy="57012"/>
            </a:xfrm>
            <a:custGeom>
              <a:avLst/>
              <a:gdLst>
                <a:gd name="connsiteX0" fmla="*/ 29459 w 58918"/>
                <a:gd name="connsiteY0" fmla="*/ 57012 h 57012"/>
                <a:gd name="connsiteX1" fmla="*/ 58919 w 58918"/>
                <a:gd name="connsiteY1" fmla="*/ 28506 h 57012"/>
                <a:gd name="connsiteX2" fmla="*/ 29459 w 58918"/>
                <a:gd name="connsiteY2" fmla="*/ 0 h 57012"/>
                <a:gd name="connsiteX3" fmla="*/ 0 w 58918"/>
                <a:gd name="connsiteY3" fmla="*/ 28506 h 57012"/>
                <a:gd name="connsiteX4" fmla="*/ 29459 w 58918"/>
                <a:gd name="connsiteY4" fmla="*/ 57012 h 5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18" h="57012">
                  <a:moveTo>
                    <a:pt x="29459" y="57012"/>
                  </a:moveTo>
                  <a:cubicBezTo>
                    <a:pt x="45729" y="57012"/>
                    <a:pt x="58919" y="44249"/>
                    <a:pt x="58919" y="28506"/>
                  </a:cubicBezTo>
                  <a:cubicBezTo>
                    <a:pt x="58919" y="12763"/>
                    <a:pt x="45729" y="0"/>
                    <a:pt x="29459" y="0"/>
                  </a:cubicBezTo>
                  <a:cubicBezTo>
                    <a:pt x="13190" y="0"/>
                    <a:pt x="0" y="12763"/>
                    <a:pt x="0" y="28506"/>
                  </a:cubicBezTo>
                  <a:cubicBezTo>
                    <a:pt x="0" y="44249"/>
                    <a:pt x="13190" y="57012"/>
                    <a:pt x="29459" y="57012"/>
                  </a:cubicBezTo>
                  <a:close/>
                </a:path>
              </a:pathLst>
            </a:custGeom>
            <a:solidFill>
              <a:schemeClr val="bg1"/>
            </a:solidFill>
            <a:ln w="11708"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017BEF6D-EB79-4668-519C-19FC901A6C52}"/>
                </a:ext>
              </a:extLst>
            </p:cNvPr>
            <p:cNvSpPr/>
            <p:nvPr/>
          </p:nvSpPr>
          <p:spPr>
            <a:xfrm>
              <a:off x="-770983" y="117352"/>
              <a:ext cx="412499" cy="250879"/>
            </a:xfrm>
            <a:custGeom>
              <a:avLst/>
              <a:gdLst>
                <a:gd name="connsiteX0" fmla="*/ 411993 w 412499"/>
                <a:gd name="connsiteY0" fmla="*/ 110174 h 250879"/>
                <a:gd name="connsiteX1" fmla="*/ 389251 w 412499"/>
                <a:gd name="connsiteY1" fmla="*/ 27165 h 250879"/>
                <a:gd name="connsiteX2" fmla="*/ 385715 w 412499"/>
                <a:gd name="connsiteY2" fmla="*/ 20779 h 250879"/>
                <a:gd name="connsiteX3" fmla="*/ 357788 w 412499"/>
                <a:gd name="connsiteY3" fmla="*/ 3562 h 250879"/>
                <a:gd name="connsiteX4" fmla="*/ 335753 w 412499"/>
                <a:gd name="connsiteY4" fmla="*/ 27 h 250879"/>
                <a:gd name="connsiteX5" fmla="*/ 313835 w 412499"/>
                <a:gd name="connsiteY5" fmla="*/ 3562 h 250879"/>
                <a:gd name="connsiteX6" fmla="*/ 285790 w 412499"/>
                <a:gd name="connsiteY6" fmla="*/ 20893 h 250879"/>
                <a:gd name="connsiteX7" fmla="*/ 282490 w 412499"/>
                <a:gd name="connsiteY7" fmla="*/ 27279 h 250879"/>
                <a:gd name="connsiteX8" fmla="*/ 270706 w 412499"/>
                <a:gd name="connsiteY8" fmla="*/ 69696 h 250879"/>
                <a:gd name="connsiteX9" fmla="*/ 258923 w 412499"/>
                <a:gd name="connsiteY9" fmla="*/ 27621 h 250879"/>
                <a:gd name="connsiteX10" fmla="*/ 255505 w 412499"/>
                <a:gd name="connsiteY10" fmla="*/ 21236 h 250879"/>
                <a:gd name="connsiteX11" fmla="*/ 227460 w 412499"/>
                <a:gd name="connsiteY11" fmla="*/ 4018 h 250879"/>
                <a:gd name="connsiteX12" fmla="*/ 206132 w 412499"/>
                <a:gd name="connsiteY12" fmla="*/ 27 h 250879"/>
                <a:gd name="connsiteX13" fmla="*/ 184214 w 412499"/>
                <a:gd name="connsiteY13" fmla="*/ 3562 h 250879"/>
                <a:gd name="connsiteX14" fmla="*/ 156287 w 412499"/>
                <a:gd name="connsiteY14" fmla="*/ 20893 h 250879"/>
                <a:gd name="connsiteX15" fmla="*/ 152869 w 412499"/>
                <a:gd name="connsiteY15" fmla="*/ 27279 h 250879"/>
                <a:gd name="connsiteX16" fmla="*/ 141321 w 412499"/>
                <a:gd name="connsiteY16" fmla="*/ 68441 h 250879"/>
                <a:gd name="connsiteX17" fmla="*/ 129538 w 412499"/>
                <a:gd name="connsiteY17" fmla="*/ 27165 h 250879"/>
                <a:gd name="connsiteX18" fmla="*/ 126003 w 412499"/>
                <a:gd name="connsiteY18" fmla="*/ 20779 h 250879"/>
                <a:gd name="connsiteX19" fmla="*/ 98075 w 412499"/>
                <a:gd name="connsiteY19" fmla="*/ 3562 h 250879"/>
                <a:gd name="connsiteX20" fmla="*/ 76511 w 412499"/>
                <a:gd name="connsiteY20" fmla="*/ 27 h 250879"/>
                <a:gd name="connsiteX21" fmla="*/ 54593 w 412499"/>
                <a:gd name="connsiteY21" fmla="*/ 3562 h 250879"/>
                <a:gd name="connsiteX22" fmla="*/ 26548 w 412499"/>
                <a:gd name="connsiteY22" fmla="*/ 20893 h 250879"/>
                <a:gd name="connsiteX23" fmla="*/ 23249 w 412499"/>
                <a:gd name="connsiteY23" fmla="*/ 27279 h 250879"/>
                <a:gd name="connsiteX24" fmla="*/ 388 w 412499"/>
                <a:gd name="connsiteY24" fmla="*/ 110630 h 250879"/>
                <a:gd name="connsiteX25" fmla="*/ 8755 w 412499"/>
                <a:gd name="connsiteY25" fmla="*/ 124541 h 250879"/>
                <a:gd name="connsiteX26" fmla="*/ 11818 w 412499"/>
                <a:gd name="connsiteY26" fmla="*/ 124541 h 250879"/>
                <a:gd name="connsiteX27" fmla="*/ 23602 w 412499"/>
                <a:gd name="connsiteY27" fmla="*/ 116104 h 250879"/>
                <a:gd name="connsiteX28" fmla="*/ 41160 w 412499"/>
                <a:gd name="connsiteY28" fmla="*/ 50540 h 250879"/>
                <a:gd name="connsiteX29" fmla="*/ 41160 w 412499"/>
                <a:gd name="connsiteY29" fmla="*/ 86457 h 250879"/>
                <a:gd name="connsiteX30" fmla="*/ 20892 w 412499"/>
                <a:gd name="connsiteY30" fmla="*/ 159661 h 250879"/>
                <a:gd name="connsiteX31" fmla="*/ 41160 w 412499"/>
                <a:gd name="connsiteY31" fmla="*/ 159661 h 250879"/>
                <a:gd name="connsiteX32" fmla="*/ 41160 w 412499"/>
                <a:gd name="connsiteY32" fmla="*/ 250880 h 250879"/>
                <a:gd name="connsiteX33" fmla="*/ 64727 w 412499"/>
                <a:gd name="connsiteY33" fmla="*/ 250880 h 250879"/>
                <a:gd name="connsiteX34" fmla="*/ 64727 w 412499"/>
                <a:gd name="connsiteY34" fmla="*/ 159661 h 250879"/>
                <a:gd name="connsiteX35" fmla="*/ 88295 w 412499"/>
                <a:gd name="connsiteY35" fmla="*/ 159661 h 250879"/>
                <a:gd name="connsiteX36" fmla="*/ 88295 w 412499"/>
                <a:gd name="connsiteY36" fmla="*/ 250880 h 250879"/>
                <a:gd name="connsiteX37" fmla="*/ 111862 w 412499"/>
                <a:gd name="connsiteY37" fmla="*/ 250880 h 250879"/>
                <a:gd name="connsiteX38" fmla="*/ 111862 w 412499"/>
                <a:gd name="connsiteY38" fmla="*/ 159661 h 250879"/>
                <a:gd name="connsiteX39" fmla="*/ 132130 w 412499"/>
                <a:gd name="connsiteY39" fmla="*/ 159661 h 250879"/>
                <a:gd name="connsiteX40" fmla="*/ 111862 w 412499"/>
                <a:gd name="connsiteY40" fmla="*/ 86457 h 250879"/>
                <a:gd name="connsiteX41" fmla="*/ 111862 w 412499"/>
                <a:gd name="connsiteY41" fmla="*/ 49856 h 250879"/>
                <a:gd name="connsiteX42" fmla="*/ 129891 w 412499"/>
                <a:gd name="connsiteY42" fmla="*/ 115990 h 250879"/>
                <a:gd name="connsiteX43" fmla="*/ 144186 w 412499"/>
                <a:gd name="connsiteY43" fmla="*/ 124278 h 250879"/>
                <a:gd name="connsiteX44" fmla="*/ 152752 w 412499"/>
                <a:gd name="connsiteY44" fmla="*/ 115990 h 250879"/>
                <a:gd name="connsiteX45" fmla="*/ 170781 w 412499"/>
                <a:gd name="connsiteY45" fmla="*/ 49856 h 250879"/>
                <a:gd name="connsiteX46" fmla="*/ 170781 w 412499"/>
                <a:gd name="connsiteY46" fmla="*/ 250880 h 250879"/>
                <a:gd name="connsiteX47" fmla="*/ 194348 w 412499"/>
                <a:gd name="connsiteY47" fmla="*/ 250880 h 250879"/>
                <a:gd name="connsiteX48" fmla="*/ 194348 w 412499"/>
                <a:gd name="connsiteY48" fmla="*/ 125454 h 250879"/>
                <a:gd name="connsiteX49" fmla="*/ 217915 w 412499"/>
                <a:gd name="connsiteY49" fmla="*/ 125454 h 250879"/>
                <a:gd name="connsiteX50" fmla="*/ 217915 w 412499"/>
                <a:gd name="connsiteY50" fmla="*/ 250880 h 250879"/>
                <a:gd name="connsiteX51" fmla="*/ 241483 w 412499"/>
                <a:gd name="connsiteY51" fmla="*/ 250880 h 250879"/>
                <a:gd name="connsiteX52" fmla="*/ 241483 w 412499"/>
                <a:gd name="connsiteY52" fmla="*/ 50540 h 250879"/>
                <a:gd name="connsiteX53" fmla="*/ 259394 w 412499"/>
                <a:gd name="connsiteY53" fmla="*/ 115990 h 250879"/>
                <a:gd name="connsiteX54" fmla="*/ 271178 w 412499"/>
                <a:gd name="connsiteY54" fmla="*/ 127392 h 250879"/>
                <a:gd name="connsiteX55" fmla="*/ 282962 w 412499"/>
                <a:gd name="connsiteY55" fmla="*/ 115990 h 250879"/>
                <a:gd name="connsiteX56" fmla="*/ 300401 w 412499"/>
                <a:gd name="connsiteY56" fmla="*/ 50540 h 250879"/>
                <a:gd name="connsiteX57" fmla="*/ 300401 w 412499"/>
                <a:gd name="connsiteY57" fmla="*/ 86457 h 250879"/>
                <a:gd name="connsiteX58" fmla="*/ 280133 w 412499"/>
                <a:gd name="connsiteY58" fmla="*/ 159661 h 250879"/>
                <a:gd name="connsiteX59" fmla="*/ 300401 w 412499"/>
                <a:gd name="connsiteY59" fmla="*/ 159661 h 250879"/>
                <a:gd name="connsiteX60" fmla="*/ 300401 w 412499"/>
                <a:gd name="connsiteY60" fmla="*/ 250880 h 250879"/>
                <a:gd name="connsiteX61" fmla="*/ 323969 w 412499"/>
                <a:gd name="connsiteY61" fmla="*/ 250880 h 250879"/>
                <a:gd name="connsiteX62" fmla="*/ 323969 w 412499"/>
                <a:gd name="connsiteY62" fmla="*/ 159661 h 250879"/>
                <a:gd name="connsiteX63" fmla="*/ 347536 w 412499"/>
                <a:gd name="connsiteY63" fmla="*/ 159661 h 250879"/>
                <a:gd name="connsiteX64" fmla="*/ 347536 w 412499"/>
                <a:gd name="connsiteY64" fmla="*/ 250880 h 250879"/>
                <a:gd name="connsiteX65" fmla="*/ 371104 w 412499"/>
                <a:gd name="connsiteY65" fmla="*/ 250880 h 250879"/>
                <a:gd name="connsiteX66" fmla="*/ 371104 w 412499"/>
                <a:gd name="connsiteY66" fmla="*/ 159661 h 250879"/>
                <a:gd name="connsiteX67" fmla="*/ 391372 w 412499"/>
                <a:gd name="connsiteY67" fmla="*/ 159661 h 250879"/>
                <a:gd name="connsiteX68" fmla="*/ 371104 w 412499"/>
                <a:gd name="connsiteY68" fmla="*/ 86457 h 250879"/>
                <a:gd name="connsiteX69" fmla="*/ 371104 w 412499"/>
                <a:gd name="connsiteY69" fmla="*/ 49856 h 250879"/>
                <a:gd name="connsiteX70" fmla="*/ 389133 w 412499"/>
                <a:gd name="connsiteY70" fmla="*/ 115990 h 250879"/>
                <a:gd name="connsiteX71" fmla="*/ 400916 w 412499"/>
                <a:gd name="connsiteY71" fmla="*/ 124427 h 250879"/>
                <a:gd name="connsiteX72" fmla="*/ 403980 w 412499"/>
                <a:gd name="connsiteY72" fmla="*/ 124427 h 250879"/>
                <a:gd name="connsiteX73" fmla="*/ 412034 w 412499"/>
                <a:gd name="connsiteY73" fmla="*/ 110310 h 250879"/>
                <a:gd name="connsiteX74" fmla="*/ 411993 w 412499"/>
                <a:gd name="connsiteY74" fmla="*/ 110174 h 2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12499" h="250879">
                  <a:moveTo>
                    <a:pt x="411993" y="110174"/>
                  </a:moveTo>
                  <a:lnTo>
                    <a:pt x="389251" y="27165"/>
                  </a:lnTo>
                  <a:cubicBezTo>
                    <a:pt x="388553" y="24818"/>
                    <a:pt x="387349" y="22641"/>
                    <a:pt x="385715" y="20779"/>
                  </a:cubicBezTo>
                  <a:cubicBezTo>
                    <a:pt x="377963" y="12962"/>
                    <a:pt x="368386" y="7057"/>
                    <a:pt x="357788" y="3562"/>
                  </a:cubicBezTo>
                  <a:cubicBezTo>
                    <a:pt x="350752" y="1001"/>
                    <a:pt x="343266" y="-200"/>
                    <a:pt x="335753" y="27"/>
                  </a:cubicBezTo>
                  <a:cubicBezTo>
                    <a:pt x="328293" y="13"/>
                    <a:pt x="320885" y="1208"/>
                    <a:pt x="313835" y="3562"/>
                  </a:cubicBezTo>
                  <a:cubicBezTo>
                    <a:pt x="303154" y="7014"/>
                    <a:pt x="293520" y="12969"/>
                    <a:pt x="285790" y="20893"/>
                  </a:cubicBezTo>
                  <a:cubicBezTo>
                    <a:pt x="284321" y="22824"/>
                    <a:pt x="283205" y="24983"/>
                    <a:pt x="282490" y="27279"/>
                  </a:cubicBezTo>
                  <a:lnTo>
                    <a:pt x="270706" y="69696"/>
                  </a:lnTo>
                  <a:lnTo>
                    <a:pt x="258923" y="27621"/>
                  </a:lnTo>
                  <a:cubicBezTo>
                    <a:pt x="258292" y="25272"/>
                    <a:pt x="257125" y="23090"/>
                    <a:pt x="255505" y="21236"/>
                  </a:cubicBezTo>
                  <a:cubicBezTo>
                    <a:pt x="247702" y="13423"/>
                    <a:pt x="238089" y="7521"/>
                    <a:pt x="227460" y="4018"/>
                  </a:cubicBezTo>
                  <a:cubicBezTo>
                    <a:pt x="220683" y="1369"/>
                    <a:pt x="213441" y="14"/>
                    <a:pt x="206132" y="27"/>
                  </a:cubicBezTo>
                  <a:cubicBezTo>
                    <a:pt x="198675" y="33"/>
                    <a:pt x="191270" y="1227"/>
                    <a:pt x="184214" y="3562"/>
                  </a:cubicBezTo>
                  <a:cubicBezTo>
                    <a:pt x="173553" y="6988"/>
                    <a:pt x="163952" y="12947"/>
                    <a:pt x="156287" y="20893"/>
                  </a:cubicBezTo>
                  <a:cubicBezTo>
                    <a:pt x="154736" y="22791"/>
                    <a:pt x="153576" y="24958"/>
                    <a:pt x="152869" y="27279"/>
                  </a:cubicBezTo>
                  <a:lnTo>
                    <a:pt x="141321" y="68441"/>
                  </a:lnTo>
                  <a:lnTo>
                    <a:pt x="129538" y="27165"/>
                  </a:lnTo>
                  <a:cubicBezTo>
                    <a:pt x="128840" y="24818"/>
                    <a:pt x="127636" y="22641"/>
                    <a:pt x="126003" y="20779"/>
                  </a:cubicBezTo>
                  <a:cubicBezTo>
                    <a:pt x="118250" y="12962"/>
                    <a:pt x="108673" y="7057"/>
                    <a:pt x="98075" y="3562"/>
                  </a:cubicBezTo>
                  <a:cubicBezTo>
                    <a:pt x="91188" y="1059"/>
                    <a:pt x="83866" y="-140"/>
                    <a:pt x="76511" y="27"/>
                  </a:cubicBezTo>
                  <a:cubicBezTo>
                    <a:pt x="69052" y="13"/>
                    <a:pt x="61643" y="1208"/>
                    <a:pt x="54593" y="3562"/>
                  </a:cubicBezTo>
                  <a:cubicBezTo>
                    <a:pt x="43913" y="7014"/>
                    <a:pt x="34278" y="12969"/>
                    <a:pt x="26548" y="20893"/>
                  </a:cubicBezTo>
                  <a:cubicBezTo>
                    <a:pt x="25080" y="22824"/>
                    <a:pt x="23964" y="24983"/>
                    <a:pt x="23249" y="27279"/>
                  </a:cubicBezTo>
                  <a:lnTo>
                    <a:pt x="388" y="110630"/>
                  </a:lnTo>
                  <a:cubicBezTo>
                    <a:pt x="-1258" y="116706"/>
                    <a:pt x="2482" y="122926"/>
                    <a:pt x="8755" y="124541"/>
                  </a:cubicBezTo>
                  <a:cubicBezTo>
                    <a:pt x="9773" y="124653"/>
                    <a:pt x="10800" y="124653"/>
                    <a:pt x="11818" y="124541"/>
                  </a:cubicBezTo>
                  <a:cubicBezTo>
                    <a:pt x="17297" y="124723"/>
                    <a:pt x="22180" y="121225"/>
                    <a:pt x="23602" y="116104"/>
                  </a:cubicBezTo>
                  <a:lnTo>
                    <a:pt x="41160" y="50540"/>
                  </a:lnTo>
                  <a:lnTo>
                    <a:pt x="41160" y="86457"/>
                  </a:lnTo>
                  <a:lnTo>
                    <a:pt x="20892" y="159661"/>
                  </a:lnTo>
                  <a:lnTo>
                    <a:pt x="41160" y="159661"/>
                  </a:lnTo>
                  <a:lnTo>
                    <a:pt x="41160" y="250880"/>
                  </a:lnTo>
                  <a:lnTo>
                    <a:pt x="64727" y="250880"/>
                  </a:lnTo>
                  <a:lnTo>
                    <a:pt x="64727" y="159661"/>
                  </a:lnTo>
                  <a:lnTo>
                    <a:pt x="88295" y="159661"/>
                  </a:lnTo>
                  <a:lnTo>
                    <a:pt x="88295" y="250880"/>
                  </a:lnTo>
                  <a:lnTo>
                    <a:pt x="111862" y="250880"/>
                  </a:lnTo>
                  <a:lnTo>
                    <a:pt x="111862" y="159661"/>
                  </a:lnTo>
                  <a:lnTo>
                    <a:pt x="132130" y="159661"/>
                  </a:lnTo>
                  <a:lnTo>
                    <a:pt x="111862" y="86457"/>
                  </a:lnTo>
                  <a:lnTo>
                    <a:pt x="111862" y="49856"/>
                  </a:lnTo>
                  <a:lnTo>
                    <a:pt x="129891" y="115990"/>
                  </a:lnTo>
                  <a:cubicBezTo>
                    <a:pt x="131474" y="122098"/>
                    <a:pt x="137873" y="125809"/>
                    <a:pt x="144186" y="124278"/>
                  </a:cubicBezTo>
                  <a:cubicBezTo>
                    <a:pt x="148402" y="123255"/>
                    <a:pt x="151695" y="120069"/>
                    <a:pt x="152752" y="115990"/>
                  </a:cubicBezTo>
                  <a:lnTo>
                    <a:pt x="170781" y="49856"/>
                  </a:lnTo>
                  <a:lnTo>
                    <a:pt x="170781" y="250880"/>
                  </a:lnTo>
                  <a:lnTo>
                    <a:pt x="194348" y="250880"/>
                  </a:lnTo>
                  <a:lnTo>
                    <a:pt x="194348" y="125454"/>
                  </a:lnTo>
                  <a:lnTo>
                    <a:pt x="217915" y="125454"/>
                  </a:lnTo>
                  <a:lnTo>
                    <a:pt x="217915" y="250880"/>
                  </a:lnTo>
                  <a:lnTo>
                    <a:pt x="241483" y="250880"/>
                  </a:lnTo>
                  <a:lnTo>
                    <a:pt x="241483" y="50540"/>
                  </a:lnTo>
                  <a:lnTo>
                    <a:pt x="259394" y="115990"/>
                  </a:lnTo>
                  <a:cubicBezTo>
                    <a:pt x="259394" y="122287"/>
                    <a:pt x="264670" y="127392"/>
                    <a:pt x="271178" y="127392"/>
                  </a:cubicBezTo>
                  <a:cubicBezTo>
                    <a:pt x="277686" y="127392"/>
                    <a:pt x="282962" y="122287"/>
                    <a:pt x="282962" y="115990"/>
                  </a:cubicBezTo>
                  <a:lnTo>
                    <a:pt x="300401" y="50540"/>
                  </a:lnTo>
                  <a:lnTo>
                    <a:pt x="300401" y="86457"/>
                  </a:lnTo>
                  <a:lnTo>
                    <a:pt x="280133" y="159661"/>
                  </a:lnTo>
                  <a:lnTo>
                    <a:pt x="300401" y="159661"/>
                  </a:lnTo>
                  <a:lnTo>
                    <a:pt x="300401" y="250880"/>
                  </a:lnTo>
                  <a:lnTo>
                    <a:pt x="323969" y="250880"/>
                  </a:lnTo>
                  <a:lnTo>
                    <a:pt x="323969" y="159661"/>
                  </a:lnTo>
                  <a:lnTo>
                    <a:pt x="347536" y="159661"/>
                  </a:lnTo>
                  <a:lnTo>
                    <a:pt x="347536" y="250880"/>
                  </a:lnTo>
                  <a:lnTo>
                    <a:pt x="371104" y="250880"/>
                  </a:lnTo>
                  <a:lnTo>
                    <a:pt x="371104" y="159661"/>
                  </a:lnTo>
                  <a:lnTo>
                    <a:pt x="391372" y="159661"/>
                  </a:lnTo>
                  <a:lnTo>
                    <a:pt x="371104" y="86457"/>
                  </a:lnTo>
                  <a:lnTo>
                    <a:pt x="371104" y="49856"/>
                  </a:lnTo>
                  <a:lnTo>
                    <a:pt x="389133" y="115990"/>
                  </a:lnTo>
                  <a:cubicBezTo>
                    <a:pt x="390555" y="121111"/>
                    <a:pt x="395438" y="124609"/>
                    <a:pt x="400916" y="124427"/>
                  </a:cubicBezTo>
                  <a:lnTo>
                    <a:pt x="403980" y="124427"/>
                  </a:lnTo>
                  <a:cubicBezTo>
                    <a:pt x="410233" y="122682"/>
                    <a:pt x="413840" y="116361"/>
                    <a:pt x="412034" y="110310"/>
                  </a:cubicBezTo>
                  <a:cubicBezTo>
                    <a:pt x="412021" y="110265"/>
                    <a:pt x="412007" y="110220"/>
                    <a:pt x="411993" y="110174"/>
                  </a:cubicBezTo>
                  <a:close/>
                </a:path>
              </a:pathLst>
            </a:custGeom>
            <a:solidFill>
              <a:schemeClr val="bg1"/>
            </a:solidFill>
            <a:ln w="11708" cap="flat">
              <a:noFill/>
              <a:prstDash val="solid"/>
              <a:miter/>
            </a:ln>
          </p:spPr>
          <p:txBody>
            <a:bodyPr rtlCol="0" anchor="ctr"/>
            <a:lstStyle/>
            <a:p>
              <a:endParaRPr lang="en-GB"/>
            </a:p>
          </p:txBody>
        </p:sp>
      </p:grpSp>
      <p:sp>
        <p:nvSpPr>
          <p:cNvPr id="78" name="TextBox 77">
            <a:extLst>
              <a:ext uri="{FF2B5EF4-FFF2-40B4-BE49-F238E27FC236}">
                <a16:creationId xmlns:a16="http://schemas.microsoft.com/office/drawing/2014/main" id="{479DAC20-6635-3E72-579C-BA58EF8F2C03}"/>
              </a:ext>
            </a:extLst>
          </p:cNvPr>
          <p:cNvSpPr txBox="1"/>
          <p:nvPr/>
        </p:nvSpPr>
        <p:spPr>
          <a:xfrm>
            <a:off x="7790430" y="6041807"/>
            <a:ext cx="2919389" cy="261610"/>
          </a:xfrm>
          <a:prstGeom prst="rect">
            <a:avLst/>
          </a:prstGeom>
          <a:noFill/>
        </p:spPr>
        <p:txBody>
          <a:bodyPr wrap="none" rtlCol="0">
            <a:spAutoFit/>
          </a:bodyPr>
          <a:lstStyle/>
          <a:p>
            <a:r>
              <a:rPr lang="en-GB" sz="1100" i="1">
                <a:solidFill>
                  <a:schemeClr val="accent6"/>
                </a:solidFill>
                <a:latin typeface="+mj-lt"/>
              </a:rPr>
              <a:t>*</a:t>
            </a:r>
            <a:r>
              <a:rPr kumimoji="0" lang="en-GB" sz="1100" b="0" i="1" u="none" strike="noStrike" kern="1200" cap="none" spc="0" normalizeH="0" baseline="0" noProof="0">
                <a:ln>
                  <a:noFill/>
                </a:ln>
                <a:solidFill>
                  <a:schemeClr val="accent6"/>
                </a:solidFill>
                <a:effectLst/>
                <a:uLnTx/>
                <a:uFillTx/>
                <a:latin typeface="+mj-lt"/>
                <a:ea typeface="+mn-lt"/>
                <a:cs typeface="Arial"/>
              </a:rPr>
              <a:t> excluding 1,848 'Not Stated' in calculation</a:t>
            </a:r>
            <a:endParaRPr lang="en-GB" sz="1100" i="1">
              <a:solidFill>
                <a:schemeClr val="accent6"/>
              </a:solidFill>
              <a:latin typeface="+mj-lt"/>
            </a:endParaRPr>
          </a:p>
        </p:txBody>
      </p:sp>
      <p:pic>
        <p:nvPicPr>
          <p:cNvPr id="104" name="Graphic 3" descr="Brain in head">
            <a:extLst>
              <a:ext uri="{FF2B5EF4-FFF2-40B4-BE49-F238E27FC236}">
                <a16:creationId xmlns:a16="http://schemas.microsoft.com/office/drawing/2014/main" id="{2EF9F153-2996-1849-BD34-05618CD514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6459" y="2100965"/>
            <a:ext cx="497543" cy="497543"/>
          </a:xfrm>
          <a:prstGeom prst="rect">
            <a:avLst/>
          </a:prstGeom>
        </p:spPr>
      </p:pic>
      <p:pic>
        <p:nvPicPr>
          <p:cNvPr id="105" name="Graphic 1" descr="Test tubes">
            <a:extLst>
              <a:ext uri="{FF2B5EF4-FFF2-40B4-BE49-F238E27FC236}">
                <a16:creationId xmlns:a16="http://schemas.microsoft.com/office/drawing/2014/main" id="{5087B97A-73B8-E63C-CE00-F2A78299F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18657" y="3516944"/>
            <a:ext cx="435825" cy="435825"/>
          </a:xfrm>
          <a:prstGeom prst="rect">
            <a:avLst/>
          </a:prstGeom>
        </p:spPr>
      </p:pic>
      <p:pic>
        <p:nvPicPr>
          <p:cNvPr id="106" name="Graphic 105" descr="Hospital with solid fill">
            <a:extLst>
              <a:ext uri="{FF2B5EF4-FFF2-40B4-BE49-F238E27FC236}">
                <a16:creationId xmlns:a16="http://schemas.microsoft.com/office/drawing/2014/main" id="{7F99BC2D-CE6E-B51E-344F-D5641E9EFF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0030" y="2067346"/>
            <a:ext cx="568418" cy="568418"/>
          </a:xfrm>
          <a:prstGeom prst="rect">
            <a:avLst/>
          </a:prstGeom>
        </p:spPr>
      </p:pic>
      <p:pic>
        <p:nvPicPr>
          <p:cNvPr id="107" name="Graphic 2" descr="Atom">
            <a:extLst>
              <a:ext uri="{FF2B5EF4-FFF2-40B4-BE49-F238E27FC236}">
                <a16:creationId xmlns:a16="http://schemas.microsoft.com/office/drawing/2014/main" id="{343A3AEC-0E17-41A0-D7C4-F2666CFFA6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1534" y="4848873"/>
            <a:ext cx="497543" cy="497543"/>
          </a:xfrm>
          <a:prstGeom prst="rect">
            <a:avLst/>
          </a:prstGeom>
        </p:spPr>
      </p:pic>
      <p:pic>
        <p:nvPicPr>
          <p:cNvPr id="110" name="Graphic 109" descr="Badge Tick with solid fill">
            <a:extLst>
              <a:ext uri="{FF2B5EF4-FFF2-40B4-BE49-F238E27FC236}">
                <a16:creationId xmlns:a16="http://schemas.microsoft.com/office/drawing/2014/main" id="{A7D58BDC-91DE-D6EE-25B7-47B077A13B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70545" y="4885063"/>
            <a:ext cx="497542" cy="497542"/>
          </a:xfrm>
          <a:prstGeom prst="rect">
            <a:avLst/>
          </a:prstGeom>
        </p:spPr>
      </p:pic>
      <p:pic>
        <p:nvPicPr>
          <p:cNvPr id="112" name="Graphic 111" descr="Contract with solid fill">
            <a:extLst>
              <a:ext uri="{FF2B5EF4-FFF2-40B4-BE49-F238E27FC236}">
                <a16:creationId xmlns:a16="http://schemas.microsoft.com/office/drawing/2014/main" id="{7BC26DF4-A0EA-211E-B6DF-DF1E221459B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10386" y="4885063"/>
            <a:ext cx="497542" cy="497542"/>
          </a:xfrm>
          <a:prstGeom prst="rect">
            <a:avLst/>
          </a:prstGeom>
        </p:spPr>
      </p:pic>
      <p:pic>
        <p:nvPicPr>
          <p:cNvPr id="114" name="Graphic 113" descr="Stopwatch 75% with solid fill">
            <a:extLst>
              <a:ext uri="{FF2B5EF4-FFF2-40B4-BE49-F238E27FC236}">
                <a16:creationId xmlns:a16="http://schemas.microsoft.com/office/drawing/2014/main" id="{F181A724-6904-72AA-A166-EF5C1F46BF3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47564" y="3550751"/>
            <a:ext cx="497542" cy="497542"/>
          </a:xfrm>
          <a:prstGeom prst="rect">
            <a:avLst/>
          </a:prstGeom>
        </p:spPr>
      </p:pic>
      <p:pic>
        <p:nvPicPr>
          <p:cNvPr id="116" name="Graphic 115" descr="Pyramid with levels with solid fill">
            <a:extLst>
              <a:ext uri="{FF2B5EF4-FFF2-40B4-BE49-F238E27FC236}">
                <a16:creationId xmlns:a16="http://schemas.microsoft.com/office/drawing/2014/main" id="{371D4FAC-1C4F-9856-54F1-69986CC63DB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71367" y="3524556"/>
            <a:ext cx="567726" cy="567726"/>
          </a:xfrm>
          <a:prstGeom prst="rect">
            <a:avLst/>
          </a:prstGeom>
        </p:spPr>
      </p:pic>
      <p:sp>
        <p:nvSpPr>
          <p:cNvPr id="117" name="TextBox 116">
            <a:extLst>
              <a:ext uri="{FF2B5EF4-FFF2-40B4-BE49-F238E27FC236}">
                <a16:creationId xmlns:a16="http://schemas.microsoft.com/office/drawing/2014/main" id="{A1FCB45C-11F9-7D07-538C-EC6632F4DEA8}"/>
              </a:ext>
            </a:extLst>
          </p:cNvPr>
          <p:cNvSpPr txBox="1"/>
          <p:nvPr/>
        </p:nvSpPr>
        <p:spPr>
          <a:xfrm>
            <a:off x="432000" y="6038909"/>
            <a:ext cx="2408032" cy="261610"/>
          </a:xfrm>
          <a:prstGeom prst="rect">
            <a:avLst/>
          </a:prstGeom>
          <a:noFill/>
        </p:spPr>
        <p:txBody>
          <a:bodyPr wrap="none" rtlCol="0">
            <a:spAutoFit/>
          </a:bodyPr>
          <a:lstStyle/>
          <a:p>
            <a:r>
              <a:rPr lang="en-GB" sz="1100" i="1">
                <a:solidFill>
                  <a:schemeClr val="accent6"/>
                </a:solidFill>
                <a:latin typeface="+mj-lt"/>
              </a:rPr>
              <a:t>Data last updated: December 2024 </a:t>
            </a:r>
          </a:p>
        </p:txBody>
      </p:sp>
      <p:sp>
        <p:nvSpPr>
          <p:cNvPr id="15" name="TextBox 14">
            <a:extLst>
              <a:ext uri="{FF2B5EF4-FFF2-40B4-BE49-F238E27FC236}">
                <a16:creationId xmlns:a16="http://schemas.microsoft.com/office/drawing/2014/main" id="{C7863430-B61C-DCC8-B017-7AFFECF2086E}"/>
              </a:ext>
            </a:extLst>
          </p:cNvPr>
          <p:cNvSpPr txBox="1"/>
          <p:nvPr/>
        </p:nvSpPr>
        <p:spPr>
          <a:xfrm>
            <a:off x="387784" y="6426000"/>
            <a:ext cx="8558753" cy="253916"/>
          </a:xfrm>
          <a:prstGeom prst="rect">
            <a:avLst/>
          </a:prstGeom>
          <a:noFill/>
        </p:spPr>
        <p:txBody>
          <a:bodyPr wrap="none" lIns="91440" tIns="45720" rIns="91440" bIns="45720" rtlCol="0" anchor="t">
            <a:spAutoFit/>
          </a:bodyPr>
          <a:lstStyle/>
          <a:p>
            <a:r>
              <a:rPr lang="en-GB" sz="1050">
                <a:solidFill>
                  <a:schemeClr val="accent6">
                    <a:lumMod val="75000"/>
                  </a:schemeClr>
                </a:solidFill>
              </a:rPr>
              <a:t>*HCS – healthcare science, WTE – Whole time equivalent, HCPC – Health and Care Professions Council, BME – Black and minority ethnic</a:t>
            </a:r>
          </a:p>
        </p:txBody>
      </p:sp>
    </p:spTree>
    <p:extLst>
      <p:ext uri="{BB962C8B-B14F-4D97-AF65-F5344CB8AC3E}">
        <p14:creationId xmlns:p14="http://schemas.microsoft.com/office/powerpoint/2010/main" val="109208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D9CDE-5185-4177-8074-A27E48888B53}"/>
              </a:ext>
            </a:extLst>
          </p:cNvPr>
          <p:cNvSpPr>
            <a:spLocks noGrp="1"/>
          </p:cNvSpPr>
          <p:nvPr>
            <p:ph type="title"/>
          </p:nvPr>
        </p:nvSpPr>
        <p:spPr/>
        <p:txBody>
          <a:bodyPr vert="horz" lIns="0" tIns="0" rIns="0" bIns="0" rtlCol="0" anchor="t">
            <a:noAutofit/>
          </a:bodyPr>
          <a:lstStyle/>
          <a:p>
            <a:pPr defTabSz="914377"/>
            <a:r>
              <a:rPr lang="en-GB" sz="2800" dirty="0">
                <a:latin typeface="Arial"/>
                <a:cs typeface="Arial"/>
              </a:rPr>
              <a:t>Healthcare </a:t>
            </a:r>
            <a:r>
              <a:rPr lang="en-GB" sz="2800">
                <a:latin typeface="Arial"/>
                <a:cs typeface="Arial"/>
              </a:rPr>
              <a:t>science specialities</a:t>
            </a:r>
            <a:r>
              <a:rPr lang="en-GB" sz="2800" dirty="0">
                <a:latin typeface="Arial"/>
                <a:cs typeface="Arial"/>
              </a:rPr>
              <a:t> </a:t>
            </a:r>
          </a:p>
        </p:txBody>
      </p:sp>
      <p:grpSp>
        <p:nvGrpSpPr>
          <p:cNvPr id="39" name="Group 38">
            <a:extLst>
              <a:ext uri="{FF2B5EF4-FFF2-40B4-BE49-F238E27FC236}">
                <a16:creationId xmlns:a16="http://schemas.microsoft.com/office/drawing/2014/main" id="{6595D3D8-A7CB-427A-08F5-CB420F2F6ACC}"/>
              </a:ext>
            </a:extLst>
          </p:cNvPr>
          <p:cNvGrpSpPr/>
          <p:nvPr/>
        </p:nvGrpSpPr>
        <p:grpSpPr>
          <a:xfrm>
            <a:off x="355845" y="949236"/>
            <a:ext cx="11404154" cy="5312770"/>
            <a:chOff x="193451" y="1493427"/>
            <a:chExt cx="11842659" cy="5106483"/>
          </a:xfrm>
        </p:grpSpPr>
        <p:sp>
          <p:nvSpPr>
            <p:cNvPr id="36" name="Rectangle 35">
              <a:extLst>
                <a:ext uri="{FF2B5EF4-FFF2-40B4-BE49-F238E27FC236}">
                  <a16:creationId xmlns:a16="http://schemas.microsoft.com/office/drawing/2014/main" id="{3BF099AD-CB0C-611A-3712-628BBBDF4624}"/>
                </a:ext>
              </a:extLst>
            </p:cNvPr>
            <p:cNvSpPr/>
            <p:nvPr/>
          </p:nvSpPr>
          <p:spPr>
            <a:xfrm>
              <a:off x="8268268" y="5611475"/>
              <a:ext cx="3767842" cy="988434"/>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56E1B29B-1746-F023-FDD0-092E865F8F26}"/>
                </a:ext>
              </a:extLst>
            </p:cNvPr>
            <p:cNvSpPr/>
            <p:nvPr/>
          </p:nvSpPr>
          <p:spPr>
            <a:xfrm>
              <a:off x="8268268" y="1500444"/>
              <a:ext cx="3767842" cy="403591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63BD9C0-3A06-7574-624D-AC9AAA5E980D}"/>
                </a:ext>
              </a:extLst>
            </p:cNvPr>
            <p:cNvSpPr/>
            <p:nvPr/>
          </p:nvSpPr>
          <p:spPr>
            <a:xfrm>
              <a:off x="285750" y="1500444"/>
              <a:ext cx="3501023" cy="508703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08A0BA2-B9E2-CAC5-4E5B-FD37E9425B82}"/>
                </a:ext>
              </a:extLst>
            </p:cNvPr>
            <p:cNvSpPr/>
            <p:nvPr/>
          </p:nvSpPr>
          <p:spPr>
            <a:xfrm>
              <a:off x="3860054" y="1493427"/>
              <a:ext cx="4339968" cy="315564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1742828-B106-027D-1066-71E98219CB5D}"/>
                </a:ext>
              </a:extLst>
            </p:cNvPr>
            <p:cNvSpPr/>
            <p:nvPr/>
          </p:nvSpPr>
          <p:spPr>
            <a:xfrm>
              <a:off x="407740" y="1906197"/>
              <a:ext cx="1590762" cy="2866175"/>
            </a:xfrm>
            <a:prstGeom prst="roundRect">
              <a:avLst>
                <a:gd name="adj" fmla="val 43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r>
                <a:rPr lang="en-GB" sz="1400" b="1">
                  <a:solidFill>
                    <a:schemeClr val="bg2"/>
                  </a:solidFill>
                </a:rPr>
                <a:t>Blood science</a:t>
              </a:r>
            </a:p>
            <a:p>
              <a:pPr>
                <a:spcAft>
                  <a:spcPts val="200"/>
                </a:spcAft>
              </a:pPr>
              <a:r>
                <a:rPr lang="en-GB" sz="1200" b="0" i="0" kern="1200">
                  <a:solidFill>
                    <a:schemeClr val="tx1"/>
                  </a:solidFill>
                  <a:effectLst/>
                  <a:latin typeface="Arial"/>
                  <a:cs typeface="Arial"/>
                </a:rPr>
                <a:t>Blood </a:t>
              </a:r>
              <a:r>
                <a:rPr lang="en-GB" sz="1200">
                  <a:solidFill>
                    <a:schemeClr val="tx1"/>
                  </a:solidFill>
                  <a:latin typeface="Arial"/>
                  <a:cs typeface="Arial"/>
                </a:rPr>
                <a:t>transfusion</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Clinical </a:t>
              </a:r>
              <a:r>
                <a:rPr lang="en-GB" sz="1200">
                  <a:solidFill>
                    <a:schemeClr val="tx1"/>
                  </a:solidFill>
                  <a:latin typeface="Arial"/>
                  <a:cs typeface="Arial"/>
                </a:rPr>
                <a:t>biochemistry</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Haematology</a:t>
              </a:r>
            </a:p>
            <a:p>
              <a:pPr>
                <a:spcAft>
                  <a:spcPts val="200"/>
                </a:spcAft>
              </a:pPr>
              <a:r>
                <a:rPr lang="en-GB" sz="1200" b="0" i="0" kern="1200">
                  <a:solidFill>
                    <a:schemeClr val="tx1"/>
                  </a:solidFill>
                  <a:effectLst/>
                  <a:latin typeface="Arial"/>
                  <a:cs typeface="Arial"/>
                </a:rPr>
                <a:t>Histocompatibility and </a:t>
              </a:r>
              <a:r>
                <a:rPr lang="en-GB" sz="1200">
                  <a:solidFill>
                    <a:schemeClr val="tx1"/>
                  </a:solidFill>
                  <a:latin typeface="Arial"/>
                  <a:cs typeface="Arial"/>
                </a:rPr>
                <a:t>immunogenetics</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Immunology</a:t>
              </a:r>
            </a:p>
            <a:p>
              <a:pPr>
                <a:spcAft>
                  <a:spcPts val="200"/>
                </a:spcAft>
              </a:pPr>
              <a:r>
                <a:rPr lang="en-GB" sz="1200" b="0" i="0" kern="1200">
                  <a:solidFill>
                    <a:schemeClr val="tx1"/>
                  </a:solidFill>
                  <a:effectLst/>
                  <a:latin typeface="Arial"/>
                  <a:cs typeface="Arial"/>
                </a:rPr>
                <a:t>Phlebotomy</a:t>
              </a:r>
            </a:p>
            <a:p>
              <a:pPr>
                <a:spcAft>
                  <a:spcPts val="200"/>
                </a:spcAft>
              </a:pPr>
              <a:r>
                <a:rPr lang="en-GB" sz="1200" b="0" i="0" kern="1200">
                  <a:solidFill>
                    <a:schemeClr val="tx1"/>
                  </a:solidFill>
                  <a:effectLst/>
                  <a:latin typeface="Arial"/>
                  <a:cs typeface="Arial"/>
                </a:rPr>
                <a:t>Toxicology</a:t>
              </a:r>
            </a:p>
            <a:p>
              <a:pPr>
                <a:spcAft>
                  <a:spcPts val="200"/>
                </a:spcAft>
              </a:pPr>
              <a:r>
                <a:rPr lang="en-GB" sz="1200" b="0" i="0" kern="1200">
                  <a:solidFill>
                    <a:schemeClr val="tx1"/>
                  </a:solidFill>
                  <a:effectLst/>
                  <a:latin typeface="Arial"/>
                  <a:cs typeface="Arial"/>
                </a:rPr>
                <a:t>Quality assurance</a:t>
              </a:r>
            </a:p>
            <a:p>
              <a:pPr>
                <a:spcAft>
                  <a:spcPts val="200"/>
                </a:spcAft>
              </a:pPr>
              <a:r>
                <a:rPr lang="en-GB" sz="1200" b="0" i="0" kern="1200">
                  <a:solidFill>
                    <a:schemeClr val="tx1"/>
                  </a:solidFill>
                  <a:effectLst/>
                  <a:latin typeface="Arial"/>
                  <a:cs typeface="Arial"/>
                </a:rPr>
                <a:t>Haemato-oncology</a:t>
              </a:r>
              <a:endParaRPr lang="en-GB" sz="1200" b="1">
                <a:solidFill>
                  <a:schemeClr val="tx1"/>
                </a:solidFill>
                <a:latin typeface="Arial"/>
                <a:cs typeface="Arial"/>
              </a:endParaRPr>
            </a:p>
          </p:txBody>
        </p:sp>
        <p:sp>
          <p:nvSpPr>
            <p:cNvPr id="18" name="Rectangle: Rounded Corners 17">
              <a:extLst>
                <a:ext uri="{FF2B5EF4-FFF2-40B4-BE49-F238E27FC236}">
                  <a16:creationId xmlns:a16="http://schemas.microsoft.com/office/drawing/2014/main" id="{3650ECA9-C41C-43C6-E067-DBC891246E8D}"/>
                </a:ext>
              </a:extLst>
            </p:cNvPr>
            <p:cNvSpPr/>
            <p:nvPr/>
          </p:nvSpPr>
          <p:spPr>
            <a:xfrm>
              <a:off x="2074019" y="1906197"/>
              <a:ext cx="1590762" cy="2642839"/>
            </a:xfrm>
            <a:prstGeom prst="roundRect">
              <a:avLst>
                <a:gd name="adj" fmla="val 45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r>
                <a:rPr lang="en-GB" sz="1400" b="1">
                  <a:solidFill>
                    <a:schemeClr val="bg2"/>
                  </a:solidFill>
                </a:rPr>
                <a:t>Cellular science</a:t>
              </a:r>
              <a:endParaRPr lang="en-US">
                <a:solidFill>
                  <a:schemeClr val="bg2"/>
                </a:solidFill>
              </a:endParaRPr>
            </a:p>
            <a:p>
              <a:pPr>
                <a:spcAft>
                  <a:spcPts val="200"/>
                </a:spcAft>
              </a:pPr>
              <a:r>
                <a:rPr lang="en-GB" sz="1200">
                  <a:solidFill>
                    <a:schemeClr val="tx1"/>
                  </a:solidFill>
                  <a:latin typeface="Arial"/>
                  <a:cs typeface="Arial"/>
                </a:rPr>
                <a:t>Anatomical Pathology</a:t>
              </a:r>
            </a:p>
            <a:p>
              <a:pPr>
                <a:spcAft>
                  <a:spcPts val="200"/>
                </a:spcAft>
              </a:pPr>
              <a:r>
                <a:rPr lang="en-GB" sz="1200">
                  <a:solidFill>
                    <a:schemeClr val="tx1"/>
                  </a:solidFill>
                  <a:latin typeface="Arial"/>
                  <a:cs typeface="Arial"/>
                </a:rPr>
                <a:t>Cervical cytology</a:t>
              </a:r>
              <a:endParaRPr lang="en-GB" sz="1200">
                <a:solidFill>
                  <a:schemeClr val="tx1"/>
                </a:solidFill>
                <a:latin typeface="Arial" panose="020B0604020202020204" pitchFamily="34" charset="0"/>
                <a:cs typeface="Arial" panose="020B0604020202020204" pitchFamily="34" charset="0"/>
              </a:endParaRPr>
            </a:p>
            <a:p>
              <a:pPr>
                <a:spcAft>
                  <a:spcPts val="200"/>
                </a:spcAft>
              </a:pPr>
              <a:r>
                <a:rPr lang="en-GB" sz="1200">
                  <a:solidFill>
                    <a:schemeClr val="tx1"/>
                  </a:solidFill>
                  <a:latin typeface="Arial"/>
                  <a:cs typeface="Arial"/>
                </a:rPr>
                <a:t>Cytopathology</a:t>
              </a:r>
            </a:p>
            <a:p>
              <a:pPr>
                <a:spcAft>
                  <a:spcPts val="200"/>
                </a:spcAft>
              </a:pPr>
              <a:r>
                <a:rPr lang="en-GB" sz="1200">
                  <a:solidFill>
                    <a:schemeClr val="tx1"/>
                  </a:solidFill>
                  <a:latin typeface="Arial"/>
                  <a:cs typeface="Arial"/>
                </a:rPr>
                <a:t>Electron microscopy</a:t>
              </a:r>
              <a:endParaRPr lang="en-GB" sz="1200">
                <a:solidFill>
                  <a:schemeClr val="tx1"/>
                </a:solidFill>
                <a:latin typeface="Arial" panose="020B0604020202020204" pitchFamily="34" charset="0"/>
                <a:cs typeface="Arial" panose="020B0604020202020204" pitchFamily="34" charset="0"/>
              </a:endParaRPr>
            </a:p>
            <a:p>
              <a:pPr>
                <a:spcAft>
                  <a:spcPts val="200"/>
                </a:spcAft>
              </a:pPr>
              <a:r>
                <a:rPr lang="en-GB" sz="1200">
                  <a:solidFill>
                    <a:schemeClr val="tx1"/>
                  </a:solidFill>
                  <a:latin typeface="Arial"/>
                  <a:cs typeface="Arial"/>
                </a:rPr>
                <a:t>Histopathology</a:t>
              </a:r>
            </a:p>
            <a:p>
              <a:pPr>
                <a:spcAft>
                  <a:spcPts val="200"/>
                </a:spcAft>
              </a:pPr>
              <a:r>
                <a:rPr lang="en-GB" sz="1200">
                  <a:solidFill>
                    <a:schemeClr val="tx1"/>
                  </a:solidFill>
                  <a:latin typeface="Arial"/>
                  <a:cs typeface="Arial"/>
                </a:rPr>
                <a:t>Reproductive Sciences</a:t>
              </a:r>
            </a:p>
            <a:p>
              <a:pPr>
                <a:spcAft>
                  <a:spcPts val="200"/>
                </a:spcAft>
              </a:pPr>
              <a:r>
                <a:rPr lang="en-GB" sz="1200">
                  <a:solidFill>
                    <a:schemeClr val="tx1"/>
                  </a:solidFill>
                  <a:latin typeface="Arial"/>
                  <a:cs typeface="Arial"/>
                </a:rPr>
                <a:t>Cellular sciences</a:t>
              </a:r>
              <a:endParaRPr lang="en-GB" sz="1200">
                <a:solidFill>
                  <a:schemeClr val="tx1"/>
                </a:solidFill>
                <a:latin typeface="Arial" panose="020B0604020202020204" pitchFamily="34" charset="0"/>
                <a:cs typeface="Arial" panose="020B0604020202020204" pitchFamily="34" charset="0"/>
              </a:endParaRPr>
            </a:p>
            <a:p>
              <a:pPr>
                <a:spcAft>
                  <a:spcPts val="200"/>
                </a:spcAft>
              </a:pPr>
              <a:r>
                <a:rPr lang="en-GB" sz="1200">
                  <a:solidFill>
                    <a:schemeClr val="tx1"/>
                  </a:solidFill>
                  <a:latin typeface="Arial"/>
                  <a:cs typeface="Arial"/>
                </a:rPr>
                <a:t>Tissue banking</a:t>
              </a:r>
              <a:endParaRPr lang="en-GB" sz="1200">
                <a:solidFill>
                  <a:schemeClr val="tx1"/>
                </a:solidFill>
                <a:latin typeface="Arial" panose="020B0604020202020204" pitchFamily="34" charset="0"/>
                <a:cs typeface="Arial" panose="020B0604020202020204" pitchFamily="34" charset="0"/>
              </a:endParaRPr>
            </a:p>
            <a:p>
              <a:pPr>
                <a:spcAft>
                  <a:spcPts val="200"/>
                </a:spcAft>
              </a:pPr>
              <a:r>
                <a:rPr lang="en-GB" sz="1200">
                  <a:solidFill>
                    <a:schemeClr val="tx1"/>
                  </a:solidFill>
                  <a:latin typeface="Arial"/>
                  <a:cs typeface="Arial"/>
                </a:rPr>
                <a:t>Forensic </a:t>
              </a:r>
            </a:p>
          </p:txBody>
        </p:sp>
        <p:sp>
          <p:nvSpPr>
            <p:cNvPr id="19" name="Rectangle: Rounded Corners 18">
              <a:extLst>
                <a:ext uri="{FF2B5EF4-FFF2-40B4-BE49-F238E27FC236}">
                  <a16:creationId xmlns:a16="http://schemas.microsoft.com/office/drawing/2014/main" id="{9BD27C42-6EC0-FD11-12FE-C5801FACC2B9}"/>
                </a:ext>
              </a:extLst>
            </p:cNvPr>
            <p:cNvSpPr/>
            <p:nvPr/>
          </p:nvSpPr>
          <p:spPr>
            <a:xfrm>
              <a:off x="407740" y="4848535"/>
              <a:ext cx="1590762" cy="1623435"/>
            </a:xfrm>
            <a:prstGeom prst="roundRect">
              <a:avLst>
                <a:gd name="adj" fmla="val 58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r>
                <a:rPr lang="en-GB" sz="1400" b="1">
                  <a:solidFill>
                    <a:schemeClr val="bg2"/>
                  </a:solidFill>
                </a:rPr>
                <a:t>Infection science</a:t>
              </a:r>
            </a:p>
            <a:p>
              <a:pPr>
                <a:spcAft>
                  <a:spcPts val="200"/>
                </a:spcAft>
              </a:pPr>
              <a:r>
                <a:rPr lang="en-GB" sz="1200">
                  <a:solidFill>
                    <a:schemeClr val="tx1"/>
                  </a:solidFill>
                  <a:latin typeface="Arial"/>
                  <a:cs typeface="Arial"/>
                </a:rPr>
                <a:t>Decontamination Science</a:t>
              </a:r>
            </a:p>
            <a:p>
              <a:pPr>
                <a:spcAft>
                  <a:spcPts val="200"/>
                </a:spcAft>
              </a:pPr>
              <a:r>
                <a:rPr lang="en-GB" sz="1200">
                  <a:solidFill>
                    <a:schemeClr val="tx1"/>
                  </a:solidFill>
                  <a:latin typeface="Arial"/>
                  <a:cs typeface="Arial"/>
                </a:rPr>
                <a:t>Microbiology</a:t>
              </a:r>
            </a:p>
            <a:p>
              <a:pPr>
                <a:spcAft>
                  <a:spcPts val="200"/>
                </a:spcAft>
              </a:pPr>
              <a:r>
                <a:rPr lang="en-GB" sz="1200">
                  <a:solidFill>
                    <a:schemeClr val="tx1"/>
                  </a:solidFill>
                  <a:latin typeface="Arial"/>
                  <a:cs typeface="Arial"/>
                </a:rPr>
                <a:t>Virology</a:t>
              </a:r>
            </a:p>
            <a:p>
              <a:pPr>
                <a:spcAft>
                  <a:spcPts val="200"/>
                </a:spcAft>
              </a:pPr>
              <a:endParaRPr lang="en-GB" sz="1200">
                <a:solidFill>
                  <a:schemeClr val="tx1"/>
                </a:solidFill>
                <a:latin typeface="Arial" panose="020B0604020202020204" pitchFamily="34" charset="0"/>
                <a:cs typeface="Arial" panose="020B0604020202020204" pitchFamily="34" charset="0"/>
              </a:endParaRPr>
            </a:p>
            <a:p>
              <a:pPr algn="ctr"/>
              <a:endParaRPr lang="en-GB" sz="1400" b="1">
                <a:solidFill>
                  <a:schemeClr val="tx1"/>
                </a:solidFill>
              </a:endParaRPr>
            </a:p>
          </p:txBody>
        </p:sp>
        <p:sp>
          <p:nvSpPr>
            <p:cNvPr id="20" name="Rectangle: Rounded Corners 19">
              <a:extLst>
                <a:ext uri="{FF2B5EF4-FFF2-40B4-BE49-F238E27FC236}">
                  <a16:creationId xmlns:a16="http://schemas.microsoft.com/office/drawing/2014/main" id="{819D0A8E-B528-0FEB-0FF4-57359889791E}"/>
                </a:ext>
              </a:extLst>
            </p:cNvPr>
            <p:cNvSpPr/>
            <p:nvPr/>
          </p:nvSpPr>
          <p:spPr>
            <a:xfrm>
              <a:off x="2074018" y="4637734"/>
              <a:ext cx="1590762" cy="1834236"/>
            </a:xfrm>
            <a:prstGeom prst="roundRect">
              <a:avLst>
                <a:gd name="adj" fmla="val 51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r>
                <a:rPr lang="en-GB" sz="1400" b="1">
                  <a:solidFill>
                    <a:schemeClr val="bg2"/>
                  </a:solidFill>
                </a:rPr>
                <a:t>Genetics</a:t>
              </a:r>
            </a:p>
            <a:p>
              <a:pPr>
                <a:spcAft>
                  <a:spcPts val="200"/>
                </a:spcAft>
              </a:pPr>
              <a:r>
                <a:rPr lang="en-GB" sz="1200">
                  <a:solidFill>
                    <a:schemeClr val="tx1"/>
                  </a:solidFill>
                  <a:latin typeface="Arial"/>
                  <a:cs typeface="Arial"/>
                </a:rPr>
                <a:t>Genetic counselling</a:t>
              </a:r>
              <a:endParaRPr lang="en-GB" sz="1200">
                <a:solidFill>
                  <a:schemeClr val="tx1"/>
                </a:solidFill>
                <a:latin typeface="Arial" panose="020B0604020202020204" pitchFamily="34" charset="0"/>
                <a:cs typeface="Arial" panose="020B0604020202020204" pitchFamily="34" charset="0"/>
              </a:endParaRPr>
            </a:p>
            <a:p>
              <a:pPr>
                <a:spcAft>
                  <a:spcPts val="200"/>
                </a:spcAft>
              </a:pPr>
              <a:r>
                <a:rPr lang="en-GB" sz="1200">
                  <a:solidFill>
                    <a:schemeClr val="tx1"/>
                  </a:solidFill>
                  <a:latin typeface="Arial"/>
                  <a:cs typeface="Arial"/>
                </a:rPr>
                <a:t>Genomic science</a:t>
              </a:r>
              <a:endParaRPr lang="en-GB" sz="1200">
                <a:solidFill>
                  <a:schemeClr val="tx1"/>
                </a:solidFill>
                <a:latin typeface="Arial" panose="020B0604020202020204" pitchFamily="34" charset="0"/>
                <a:cs typeface="Arial" panose="020B0604020202020204" pitchFamily="34" charset="0"/>
              </a:endParaRPr>
            </a:p>
            <a:p>
              <a:pPr>
                <a:spcAft>
                  <a:spcPts val="200"/>
                </a:spcAft>
              </a:pPr>
              <a:r>
                <a:rPr lang="en-GB" sz="1200">
                  <a:solidFill>
                    <a:schemeClr val="tx1"/>
                  </a:solidFill>
                  <a:latin typeface="Arial"/>
                  <a:cs typeface="Arial"/>
                </a:rPr>
                <a:t>Genomics technology</a:t>
              </a:r>
              <a:endParaRPr lang="en-GB" sz="1200">
                <a:solidFill>
                  <a:schemeClr val="tx1"/>
                </a:solidFill>
                <a:latin typeface="Arial" panose="020B0604020202020204" pitchFamily="34" charset="0"/>
                <a:cs typeface="Arial" panose="020B0604020202020204" pitchFamily="34" charset="0"/>
              </a:endParaRPr>
            </a:p>
            <a:p>
              <a:pPr>
                <a:spcAft>
                  <a:spcPts val="200"/>
                </a:spcAft>
              </a:pPr>
              <a:endParaRPr lang="en-GB" sz="1200">
                <a:solidFill>
                  <a:schemeClr val="tx1"/>
                </a:solidFill>
                <a:latin typeface="Arial" panose="020B0604020202020204" pitchFamily="34" charset="0"/>
                <a:cs typeface="Arial" panose="020B0604020202020204" pitchFamily="34" charset="0"/>
              </a:endParaRPr>
            </a:p>
            <a:p>
              <a:pPr algn="ctr"/>
              <a:endParaRPr lang="en-GB" sz="1400" b="1">
                <a:solidFill>
                  <a:schemeClr val="tx1"/>
                </a:solidFill>
              </a:endParaRPr>
            </a:p>
          </p:txBody>
        </p:sp>
        <p:sp>
          <p:nvSpPr>
            <p:cNvPr id="22" name="TextBox 21">
              <a:extLst>
                <a:ext uri="{FF2B5EF4-FFF2-40B4-BE49-F238E27FC236}">
                  <a16:creationId xmlns:a16="http://schemas.microsoft.com/office/drawing/2014/main" id="{B9D8B244-F07A-3D38-3C9F-8EB6F3E33082}"/>
                </a:ext>
              </a:extLst>
            </p:cNvPr>
            <p:cNvSpPr txBox="1"/>
            <p:nvPr/>
          </p:nvSpPr>
          <p:spPr>
            <a:xfrm>
              <a:off x="193451" y="1524431"/>
              <a:ext cx="3610101" cy="354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a:ea typeface="+mn-ea"/>
                  <a:cs typeface="+mn-cs"/>
                </a:rPr>
                <a:t>Laboratory (life) </a:t>
              </a:r>
              <a:r>
                <a:rPr lang="en-GB" b="1">
                  <a:solidFill>
                    <a:srgbClr val="FFFFFF"/>
                  </a:solidFill>
                  <a:latin typeface="Arial" panose="020B0604020202020204"/>
                </a:rPr>
                <a:t>sciences</a:t>
              </a:r>
              <a:endParaRPr kumimoji="0" lang="en-GB"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Rounded Corners 22">
              <a:extLst>
                <a:ext uri="{FF2B5EF4-FFF2-40B4-BE49-F238E27FC236}">
                  <a16:creationId xmlns:a16="http://schemas.microsoft.com/office/drawing/2014/main" id="{F172054B-3807-CC9F-F30C-1067FBDAD53B}"/>
                </a:ext>
              </a:extLst>
            </p:cNvPr>
            <p:cNvSpPr/>
            <p:nvPr/>
          </p:nvSpPr>
          <p:spPr>
            <a:xfrm>
              <a:off x="8358155" y="2527773"/>
              <a:ext cx="1724036" cy="2940029"/>
            </a:xfrm>
            <a:prstGeom prst="roundRect">
              <a:avLst>
                <a:gd name="adj" fmla="val 43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r>
                <a:rPr lang="en-GB" sz="1400" b="1">
                  <a:solidFill>
                    <a:schemeClr val="accent5">
                      <a:lumMod val="50000"/>
                    </a:schemeClr>
                  </a:solidFill>
                </a:rPr>
                <a:t>Medical physics</a:t>
              </a:r>
            </a:p>
            <a:p>
              <a:pPr>
                <a:spcAft>
                  <a:spcPts val="200"/>
                </a:spcAft>
              </a:pPr>
              <a:r>
                <a:rPr lang="en-GB" sz="1200" b="0" i="0" kern="1200">
                  <a:solidFill>
                    <a:schemeClr val="tx1"/>
                  </a:solidFill>
                  <a:effectLst/>
                  <a:latin typeface="Arial"/>
                  <a:cs typeface="Arial"/>
                </a:rPr>
                <a:t>Clinical </a:t>
              </a:r>
              <a:r>
                <a:rPr lang="en-GB" sz="1200">
                  <a:solidFill>
                    <a:schemeClr val="tx1"/>
                  </a:solidFill>
                  <a:latin typeface="Arial"/>
                  <a:cs typeface="Arial"/>
                </a:rPr>
                <a:t>pharmaceutical</a:t>
              </a:r>
              <a:r>
                <a:rPr lang="en-GB" sz="1200" b="0" i="0" kern="1200">
                  <a:solidFill>
                    <a:schemeClr val="tx1"/>
                  </a:solidFill>
                  <a:effectLst/>
                  <a:latin typeface="Arial"/>
                  <a:cs typeface="Arial"/>
                </a:rPr>
                <a:t> </a:t>
              </a:r>
              <a:r>
                <a:rPr lang="en-GB" sz="1200">
                  <a:solidFill>
                    <a:schemeClr val="tx1"/>
                  </a:solidFill>
                  <a:latin typeface="Arial"/>
                  <a:cs typeface="Arial"/>
                </a:rPr>
                <a:t>science</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Diagnostic </a:t>
              </a:r>
              <a:r>
                <a:rPr lang="en-GB" sz="1200">
                  <a:solidFill>
                    <a:schemeClr val="tx1"/>
                  </a:solidFill>
                  <a:latin typeface="Arial"/>
                  <a:cs typeface="Arial"/>
                </a:rPr>
                <a:t>imaging</a:t>
              </a:r>
              <a:r>
                <a:rPr lang="en-GB" sz="1200" b="0" i="0" kern="1200">
                  <a:solidFill>
                    <a:schemeClr val="tx1"/>
                  </a:solidFill>
                  <a:effectLst/>
                  <a:latin typeface="Arial"/>
                  <a:cs typeface="Arial"/>
                </a:rPr>
                <a:t> and </a:t>
              </a:r>
              <a:r>
                <a:rPr lang="en-GB" sz="1200">
                  <a:solidFill>
                    <a:schemeClr val="tx1"/>
                  </a:solidFill>
                  <a:latin typeface="Arial"/>
                  <a:cs typeface="Arial"/>
                </a:rPr>
                <a:t>interventional</a:t>
              </a:r>
              <a:r>
                <a:rPr lang="en-GB" sz="1200" b="0" i="0" kern="1200">
                  <a:solidFill>
                    <a:schemeClr val="tx1"/>
                  </a:solidFill>
                  <a:effectLst/>
                  <a:latin typeface="Arial"/>
                  <a:cs typeface="Arial"/>
                </a:rPr>
                <a:t> </a:t>
              </a:r>
              <a:r>
                <a:rPr lang="en-GB" sz="1200">
                  <a:solidFill>
                    <a:schemeClr val="tx1"/>
                  </a:solidFill>
                  <a:latin typeface="Arial"/>
                  <a:cs typeface="Arial"/>
                </a:rPr>
                <a:t>radiology</a:t>
              </a:r>
              <a:r>
                <a:rPr lang="en-GB" sz="1200" b="0" i="0" kern="1200">
                  <a:solidFill>
                    <a:schemeClr val="tx1"/>
                  </a:solidFill>
                  <a:effectLst/>
                  <a:latin typeface="Arial"/>
                  <a:cs typeface="Arial"/>
                </a:rPr>
                <a:t> inclusive of MRI and CT</a:t>
              </a:r>
            </a:p>
            <a:p>
              <a:pPr>
                <a:spcAft>
                  <a:spcPts val="200"/>
                </a:spcAft>
              </a:pPr>
              <a:r>
                <a:rPr lang="en-GB" sz="1200" b="0" i="0" kern="1200">
                  <a:solidFill>
                    <a:schemeClr val="tx1"/>
                  </a:solidFill>
                  <a:effectLst/>
                  <a:latin typeface="Arial"/>
                  <a:cs typeface="Arial"/>
                </a:rPr>
                <a:t>Medical </a:t>
              </a:r>
              <a:r>
                <a:rPr lang="en-GB" sz="1200">
                  <a:solidFill>
                    <a:schemeClr val="tx1"/>
                  </a:solidFill>
                  <a:latin typeface="Arial"/>
                  <a:cs typeface="Arial"/>
                </a:rPr>
                <a:t>illustration</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Non-ionising </a:t>
              </a:r>
              <a:r>
                <a:rPr lang="en-GB" sz="1200">
                  <a:solidFill>
                    <a:schemeClr val="tx1"/>
                  </a:solidFill>
                  <a:latin typeface="Arial"/>
                  <a:cs typeface="Arial"/>
                </a:rPr>
                <a:t>radiation</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Nuclear </a:t>
              </a:r>
              <a:r>
                <a:rPr lang="en-GB" sz="1200">
                  <a:solidFill>
                    <a:schemeClr val="tx1"/>
                  </a:solidFill>
                  <a:latin typeface="Arial"/>
                  <a:cs typeface="Arial"/>
                </a:rPr>
                <a:t>medicine</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Radiation </a:t>
              </a:r>
              <a:r>
                <a:rPr lang="en-GB" sz="1200">
                  <a:solidFill>
                    <a:schemeClr val="tx1"/>
                  </a:solidFill>
                  <a:latin typeface="Arial"/>
                  <a:cs typeface="Arial"/>
                </a:rPr>
                <a:t>safety</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Radiotherapy </a:t>
              </a:r>
              <a:r>
                <a:rPr lang="en-GB" sz="1200">
                  <a:solidFill>
                    <a:schemeClr val="tx1"/>
                  </a:solidFill>
                  <a:latin typeface="Arial"/>
                  <a:cs typeface="Arial"/>
                </a:rPr>
                <a:t>physics</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panose="020B0604020202020204" pitchFamily="34" charset="0"/>
                  <a:ea typeface="+mn-ea"/>
                  <a:cs typeface="Arial" panose="020B0604020202020204" pitchFamily="34" charset="0"/>
                </a:rPr>
                <a:t>Radio pharmacy</a:t>
              </a:r>
            </a:p>
            <a:p>
              <a:pPr>
                <a:spcAft>
                  <a:spcPts val="200"/>
                </a:spcAft>
              </a:pPr>
              <a:r>
                <a:rPr lang="en-GB" sz="1200" b="0" i="0" kern="1200">
                  <a:solidFill>
                    <a:schemeClr val="tx1"/>
                  </a:solidFill>
                  <a:effectLst/>
                  <a:latin typeface="Arial" panose="020B0604020202020204" pitchFamily="34" charset="0"/>
                  <a:ea typeface="+mn-ea"/>
                  <a:cs typeface="Arial" panose="020B0604020202020204" pitchFamily="34" charset="0"/>
                </a:rPr>
                <a:t>Ultrasound</a:t>
              </a:r>
              <a:endParaRPr lang="en-GB" sz="1200" b="1" i="0" kern="1200">
                <a:solidFill>
                  <a:schemeClr val="tx1"/>
                </a:solidFill>
                <a:effectLst/>
                <a:latin typeface="Arial" panose="020B0604020202020204" pitchFamily="34" charset="0"/>
                <a:ea typeface="+mn-ea"/>
                <a:cs typeface="Arial" panose="020B0604020202020204" pitchFamily="34" charset="0"/>
              </a:endParaRPr>
            </a:p>
            <a:p>
              <a:pPr algn="ctr"/>
              <a:endParaRPr lang="en-GB" sz="1200" b="1">
                <a:solidFill>
                  <a:schemeClr val="bg2"/>
                </a:solidFill>
              </a:endParaRPr>
            </a:p>
            <a:p>
              <a:pPr>
                <a:spcAft>
                  <a:spcPts val="200"/>
                </a:spcAft>
              </a:pPr>
              <a:endParaRPr lang="en-GB" sz="1200" b="1">
                <a:solidFill>
                  <a:schemeClr val="tx1"/>
                </a:solidFill>
              </a:endParaRPr>
            </a:p>
          </p:txBody>
        </p:sp>
        <p:sp>
          <p:nvSpPr>
            <p:cNvPr id="24" name="Rectangle: Rounded Corners 23">
              <a:extLst>
                <a:ext uri="{FF2B5EF4-FFF2-40B4-BE49-F238E27FC236}">
                  <a16:creationId xmlns:a16="http://schemas.microsoft.com/office/drawing/2014/main" id="{F26C11EE-70AA-75E6-2F27-238979682722}"/>
                </a:ext>
              </a:extLst>
            </p:cNvPr>
            <p:cNvSpPr/>
            <p:nvPr/>
          </p:nvSpPr>
          <p:spPr>
            <a:xfrm>
              <a:off x="10142027" y="1906197"/>
              <a:ext cx="1810805" cy="3561605"/>
            </a:xfrm>
            <a:prstGeom prst="roundRect">
              <a:avLst>
                <a:gd name="adj" fmla="val 43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0" bIns="45720" rtlCol="0" anchor="t"/>
            <a:lstStyle/>
            <a:p>
              <a:pPr algn="ctr"/>
              <a:r>
                <a:rPr lang="en-GB" sz="1400" b="1">
                  <a:solidFill>
                    <a:schemeClr val="accent5">
                      <a:lumMod val="50000"/>
                    </a:schemeClr>
                  </a:solidFill>
                </a:rPr>
                <a:t>Clinical engineering &amp; other</a:t>
              </a:r>
            </a:p>
            <a:p>
              <a:pPr>
                <a:spcAft>
                  <a:spcPts val="200"/>
                </a:spcAft>
              </a:pPr>
              <a:r>
                <a:rPr lang="en-GB" sz="1200" b="0" i="0" kern="1200">
                  <a:solidFill>
                    <a:schemeClr val="tx1"/>
                  </a:solidFill>
                  <a:effectLst/>
                  <a:latin typeface="Arial"/>
                  <a:cs typeface="Arial"/>
                </a:rPr>
                <a:t>Clinical </a:t>
              </a:r>
              <a:r>
                <a:rPr lang="en-GB" sz="1200">
                  <a:solidFill>
                    <a:schemeClr val="tx1"/>
                  </a:solidFill>
                  <a:latin typeface="Arial"/>
                  <a:cs typeface="Arial"/>
                </a:rPr>
                <a:t>measurement</a:t>
              </a:r>
              <a:endParaRPr lang="en-GB" sz="1200" b="0" i="0" kern="1200">
                <a:solidFill>
                  <a:schemeClr val="tx1"/>
                </a:solidFill>
                <a:effectLst/>
                <a:latin typeface="Arial"/>
                <a:cs typeface="Arial"/>
              </a:endParaRPr>
            </a:p>
            <a:p>
              <a:pPr>
                <a:spcAft>
                  <a:spcPts val="200"/>
                </a:spcAft>
              </a:pPr>
              <a:r>
                <a:rPr lang="en-GB" sz="1200" b="0" i="0" kern="1200">
                  <a:solidFill>
                    <a:schemeClr val="tx1"/>
                  </a:solidFill>
                  <a:effectLst/>
                  <a:latin typeface="Arial"/>
                  <a:cs typeface="Arial"/>
                </a:rPr>
                <a:t>Electronics </a:t>
              </a:r>
            </a:p>
            <a:p>
              <a:pPr>
                <a:spcAft>
                  <a:spcPts val="200"/>
                </a:spcAft>
              </a:pPr>
              <a:r>
                <a:rPr lang="en-GB" sz="1200" b="0" i="0" kern="1200">
                  <a:solidFill>
                    <a:schemeClr val="tx1"/>
                  </a:solidFill>
                  <a:effectLst/>
                  <a:latin typeface="Arial"/>
                  <a:cs typeface="Arial"/>
                </a:rPr>
                <a:t>Medical </a:t>
              </a:r>
              <a:r>
                <a:rPr lang="en-GB" sz="1200">
                  <a:solidFill>
                    <a:schemeClr val="tx1"/>
                  </a:solidFill>
                  <a:latin typeface="Arial"/>
                  <a:cs typeface="Arial"/>
                </a:rPr>
                <a:t>equipment</a:t>
              </a:r>
              <a:r>
                <a:rPr lang="en-GB" sz="1200" b="0" i="0" kern="1200">
                  <a:solidFill>
                    <a:schemeClr val="tx1"/>
                  </a:solidFill>
                  <a:effectLst/>
                  <a:latin typeface="Arial"/>
                  <a:cs typeface="Arial"/>
                </a:rPr>
                <a:t> Management</a:t>
              </a:r>
            </a:p>
            <a:p>
              <a:pPr>
                <a:spcAft>
                  <a:spcPts val="200"/>
                </a:spcAft>
              </a:pPr>
              <a:r>
                <a:rPr lang="en-GB" sz="1200" b="0" i="0" kern="1200">
                  <a:solidFill>
                    <a:schemeClr val="tx1"/>
                  </a:solidFill>
                  <a:effectLst/>
                  <a:latin typeface="Arial"/>
                  <a:cs typeface="Arial"/>
                </a:rPr>
                <a:t>Maxillofacial </a:t>
              </a:r>
              <a:r>
                <a:rPr lang="en-GB" sz="1200">
                  <a:solidFill>
                    <a:schemeClr val="tx1"/>
                  </a:solidFill>
                  <a:latin typeface="Arial"/>
                  <a:cs typeface="Arial"/>
                </a:rPr>
                <a:t>prosthetics</a:t>
              </a:r>
              <a:r>
                <a:rPr lang="en-GB" sz="1200" b="0" i="0" kern="1200">
                  <a:solidFill>
                    <a:schemeClr val="tx1"/>
                  </a:solidFill>
                  <a:effectLst/>
                  <a:latin typeface="Arial"/>
                  <a:cs typeface="Arial"/>
                </a:rPr>
                <a:t> and reconstructive science</a:t>
              </a:r>
            </a:p>
            <a:p>
              <a:pPr>
                <a:spcAft>
                  <a:spcPts val="200"/>
                </a:spcAft>
              </a:pPr>
              <a:r>
                <a:rPr lang="en-GB" sz="1200" b="0" i="0" kern="1200">
                  <a:solidFill>
                    <a:schemeClr val="tx1"/>
                  </a:solidFill>
                  <a:effectLst/>
                  <a:latin typeface="Arial"/>
                  <a:cs typeface="Arial"/>
                </a:rPr>
                <a:t>Medical </a:t>
              </a:r>
              <a:r>
                <a:rPr lang="en-GB" sz="1200">
                  <a:solidFill>
                    <a:schemeClr val="tx1"/>
                  </a:solidFill>
                  <a:latin typeface="Arial"/>
                  <a:cs typeface="Arial"/>
                </a:rPr>
                <a:t>engineering</a:t>
              </a:r>
              <a:r>
                <a:rPr lang="en-GB" sz="1200" b="0" i="0" kern="1200">
                  <a:solidFill>
                    <a:schemeClr val="tx1"/>
                  </a:solidFill>
                  <a:effectLst/>
                  <a:latin typeface="Arial"/>
                  <a:cs typeface="Arial"/>
                </a:rPr>
                <a:t> </a:t>
              </a:r>
              <a:r>
                <a:rPr lang="en-GB" sz="1200">
                  <a:solidFill>
                    <a:schemeClr val="tx1"/>
                  </a:solidFill>
                  <a:latin typeface="Arial"/>
                  <a:cs typeface="Arial"/>
                </a:rPr>
                <a:t>design</a:t>
              </a:r>
              <a:endParaRPr lang="en-GB" sz="1200" b="0" i="0" kern="1200">
                <a:solidFill>
                  <a:schemeClr val="tx1"/>
                </a:solidFill>
                <a:effectLst/>
                <a:latin typeface="Arial"/>
                <a:cs typeface="Arial"/>
              </a:endParaRPr>
            </a:p>
            <a:p>
              <a:pPr>
                <a:spcAft>
                  <a:spcPts val="200"/>
                </a:spcAft>
              </a:pPr>
              <a:r>
                <a:rPr lang="en-GB" sz="1200" b="0" i="0" kern="1200">
                  <a:solidFill>
                    <a:schemeClr val="tx1"/>
                  </a:solidFill>
                  <a:effectLst/>
                  <a:latin typeface="Arial"/>
                  <a:cs typeface="Arial"/>
                </a:rPr>
                <a:t>Radiation </a:t>
              </a:r>
              <a:r>
                <a:rPr lang="en-GB" sz="1200">
                  <a:solidFill>
                    <a:schemeClr val="tx1"/>
                  </a:solidFill>
                  <a:latin typeface="Arial"/>
                  <a:cs typeface="Arial"/>
                </a:rPr>
                <a:t>engineering</a:t>
              </a:r>
              <a:endParaRPr lang="en-GB" sz="1200" b="0" i="0" kern="1200">
                <a:solidFill>
                  <a:schemeClr val="tx1"/>
                </a:solidFill>
                <a:effectLst/>
                <a:latin typeface="Arial"/>
                <a:cs typeface="Arial"/>
              </a:endParaRPr>
            </a:p>
            <a:p>
              <a:pPr>
                <a:spcAft>
                  <a:spcPts val="200"/>
                </a:spcAft>
              </a:pPr>
              <a:r>
                <a:rPr lang="en-GB" sz="1200" b="0" i="0" kern="1200">
                  <a:solidFill>
                    <a:schemeClr val="tx1"/>
                  </a:solidFill>
                  <a:effectLst/>
                  <a:latin typeface="Arial"/>
                  <a:cs typeface="Arial"/>
                </a:rPr>
                <a:t>Rehabilitation </a:t>
              </a:r>
              <a:r>
                <a:rPr lang="en-GB" sz="1200">
                  <a:solidFill>
                    <a:schemeClr val="tx1"/>
                  </a:solidFill>
                  <a:latin typeface="Arial"/>
                  <a:cs typeface="Arial"/>
                </a:rPr>
                <a:t>engineering</a:t>
              </a:r>
              <a:endParaRPr lang="en-GB" sz="1200" b="0" i="0" kern="1200">
                <a:solidFill>
                  <a:schemeClr val="tx1"/>
                </a:solidFill>
                <a:effectLst/>
                <a:latin typeface="Arial"/>
                <a:cs typeface="Arial"/>
              </a:endParaRPr>
            </a:p>
            <a:p>
              <a:pPr>
                <a:spcAft>
                  <a:spcPts val="200"/>
                </a:spcAft>
              </a:pPr>
              <a:r>
                <a:rPr lang="en-GB" sz="1200" b="0" i="0" kern="1200">
                  <a:solidFill>
                    <a:schemeClr val="tx1"/>
                  </a:solidFill>
                  <a:effectLst/>
                  <a:latin typeface="Arial"/>
                  <a:cs typeface="Arial"/>
                </a:rPr>
                <a:t>Renal </a:t>
              </a:r>
              <a:r>
                <a:rPr lang="en-GB" sz="1200">
                  <a:solidFill>
                    <a:schemeClr val="tx1"/>
                  </a:solidFill>
                  <a:latin typeface="Arial"/>
                  <a:cs typeface="Arial"/>
                </a:rPr>
                <a:t>technology</a:t>
              </a:r>
              <a:endParaRPr lang="en-GB" sz="1200" b="0" i="0" kern="1200">
                <a:solidFill>
                  <a:schemeClr val="tx1"/>
                </a:solidFill>
                <a:effectLst/>
                <a:latin typeface="Arial"/>
                <a:cs typeface="Arial"/>
              </a:endParaRPr>
            </a:p>
            <a:p>
              <a:pPr lvl="0">
                <a:spcAft>
                  <a:spcPts val="200"/>
                </a:spcAft>
                <a:buNone/>
              </a:pPr>
              <a:r>
                <a:rPr lang="en-GB" sz="1200" b="0" i="0" kern="1200">
                  <a:solidFill>
                    <a:schemeClr val="tx1"/>
                  </a:solidFill>
                  <a:effectLst/>
                  <a:latin typeface="Arial"/>
                  <a:ea typeface="+mn-ea"/>
                  <a:cs typeface="Arial"/>
                </a:rPr>
                <a:t>Clinical engineering</a:t>
              </a:r>
              <a:endParaRPr lang="en-GB" sz="1200" b="0" i="0" kern="1200">
                <a:solidFill>
                  <a:schemeClr val="tx1"/>
                </a:solidFill>
                <a:effectLst/>
                <a:latin typeface="Arial"/>
                <a:cs typeface="Arial"/>
              </a:endParaRPr>
            </a:p>
            <a:p>
              <a:pPr lvl="0">
                <a:spcAft>
                  <a:spcPts val="200"/>
                </a:spcAft>
                <a:buNone/>
              </a:pPr>
              <a:r>
                <a:rPr lang="en-GB" sz="1200" b="0" i="0" kern="1200">
                  <a:solidFill>
                    <a:schemeClr val="tx1"/>
                  </a:solidFill>
                  <a:effectLst/>
                  <a:latin typeface="Arial"/>
                  <a:ea typeface="+mn-ea"/>
                  <a:cs typeface="Arial"/>
                </a:rPr>
                <a:t>Medical </a:t>
              </a:r>
              <a:r>
                <a:rPr lang="en-GB" sz="1200">
                  <a:solidFill>
                    <a:schemeClr val="tx1"/>
                  </a:solidFill>
                  <a:latin typeface="Arial"/>
                  <a:cs typeface="Arial"/>
                </a:rPr>
                <a:t>illustration</a:t>
              </a:r>
              <a:endParaRPr lang="en-GB" sz="1200" b="1">
                <a:solidFill>
                  <a:schemeClr val="tx1"/>
                </a:solidFill>
              </a:endParaRPr>
            </a:p>
            <a:p>
              <a:pPr>
                <a:spcAft>
                  <a:spcPts val="200"/>
                </a:spcAft>
              </a:pPr>
              <a:endParaRPr lang="en-GB" sz="1200" b="1">
                <a:solidFill>
                  <a:schemeClr val="tx1"/>
                </a:solidFill>
              </a:endParaRPr>
            </a:p>
          </p:txBody>
        </p:sp>
        <p:sp>
          <p:nvSpPr>
            <p:cNvPr id="25" name="Rectangle: Rounded Corners 24">
              <a:extLst>
                <a:ext uri="{FF2B5EF4-FFF2-40B4-BE49-F238E27FC236}">
                  <a16:creationId xmlns:a16="http://schemas.microsoft.com/office/drawing/2014/main" id="{E5B666A8-C0B5-0F38-C174-4EC9855A7BB7}"/>
                </a:ext>
              </a:extLst>
            </p:cNvPr>
            <p:cNvSpPr/>
            <p:nvPr/>
          </p:nvSpPr>
          <p:spPr>
            <a:xfrm>
              <a:off x="10131010" y="5686592"/>
              <a:ext cx="1810805" cy="838200"/>
            </a:xfrm>
            <a:prstGeom prst="roundRect">
              <a:avLst>
                <a:gd name="adj" fmla="val 95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ctr"/>
            <a:lstStyle/>
            <a:p>
              <a:pPr>
                <a:spcAft>
                  <a:spcPts val="200"/>
                </a:spcAft>
              </a:pPr>
              <a:r>
                <a:rPr lang="en-GB" sz="1200">
                  <a:solidFill>
                    <a:schemeClr val="tx1"/>
                  </a:solidFill>
                </a:rPr>
                <a:t>Health informatics</a:t>
              </a:r>
            </a:p>
            <a:p>
              <a:pPr>
                <a:spcAft>
                  <a:spcPts val="200"/>
                </a:spcAft>
              </a:pPr>
              <a:r>
                <a:rPr lang="en-GB" sz="1200">
                  <a:solidFill>
                    <a:schemeClr val="tx1"/>
                  </a:solidFill>
                </a:rPr>
                <a:t>Genomic bioinformatics</a:t>
              </a:r>
              <a:endParaRPr lang="en-GB" sz="1200">
                <a:solidFill>
                  <a:schemeClr val="tx1"/>
                </a:solidFill>
                <a:cs typeface="Arial"/>
              </a:endParaRPr>
            </a:p>
          </p:txBody>
        </p:sp>
        <p:sp>
          <p:nvSpPr>
            <p:cNvPr id="28" name="Rectangle: Rounded Corners 27">
              <a:extLst>
                <a:ext uri="{FF2B5EF4-FFF2-40B4-BE49-F238E27FC236}">
                  <a16:creationId xmlns:a16="http://schemas.microsoft.com/office/drawing/2014/main" id="{A87EBBC8-FF22-CE3B-0629-1D4F9A0851B5}"/>
                </a:ext>
              </a:extLst>
            </p:cNvPr>
            <p:cNvSpPr/>
            <p:nvPr/>
          </p:nvSpPr>
          <p:spPr>
            <a:xfrm>
              <a:off x="5992911" y="1906197"/>
              <a:ext cx="2122720" cy="1253933"/>
            </a:xfrm>
            <a:prstGeom prst="roundRect">
              <a:avLst>
                <a:gd name="adj" fmla="val 61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r>
                <a:rPr lang="en-GB" sz="1400" b="1">
                  <a:solidFill>
                    <a:schemeClr val="accent4">
                      <a:lumMod val="50000"/>
                    </a:schemeClr>
                  </a:solidFill>
                </a:rPr>
                <a:t>Gastrointestinal and urodynamic sciences</a:t>
              </a:r>
            </a:p>
            <a:p>
              <a:pPr>
                <a:spcAft>
                  <a:spcPts val="200"/>
                </a:spcAft>
              </a:pPr>
              <a:r>
                <a:rPr lang="en-GB" sz="1200" b="0" i="0" kern="1200">
                  <a:solidFill>
                    <a:schemeClr val="tx1"/>
                  </a:solidFill>
                  <a:effectLst/>
                  <a:latin typeface="Arial"/>
                  <a:cs typeface="Arial"/>
                </a:rPr>
                <a:t>Gastrointestinal </a:t>
              </a:r>
              <a:r>
                <a:rPr lang="en-GB" sz="1200">
                  <a:solidFill>
                    <a:schemeClr val="tx1"/>
                  </a:solidFill>
                  <a:latin typeface="Arial"/>
                  <a:cs typeface="Arial"/>
                </a:rPr>
                <a:t>physiology</a:t>
              </a:r>
              <a:endParaRPr lang="en-GB" sz="1200" b="0" i="0" kern="1200">
                <a:solidFill>
                  <a:schemeClr val="tx1"/>
                </a:solidFill>
                <a:effectLst/>
                <a:latin typeface="Arial"/>
                <a:cs typeface="Arial"/>
              </a:endParaRPr>
            </a:p>
            <a:p>
              <a:pPr>
                <a:spcAft>
                  <a:spcPts val="200"/>
                </a:spcAft>
              </a:pPr>
              <a:r>
                <a:rPr lang="en-GB" sz="1200" b="0" i="0" kern="1200">
                  <a:solidFill>
                    <a:schemeClr val="tx1"/>
                  </a:solidFill>
                  <a:effectLst/>
                  <a:latin typeface="Arial"/>
                  <a:cs typeface="Arial"/>
                </a:rPr>
                <a:t>Urodynamics</a:t>
              </a:r>
            </a:p>
            <a:p>
              <a:pPr>
                <a:spcAft>
                  <a:spcPts val="200"/>
                </a:spcAft>
              </a:pPr>
              <a:r>
                <a:rPr lang="en-GB" sz="1200" b="1">
                  <a:solidFill>
                    <a:schemeClr val="tx1"/>
                  </a:solidFill>
                </a:rPr>
                <a:t>                                                                                                  </a:t>
              </a:r>
              <a:endParaRPr lang="en-GB" sz="1200" b="1">
                <a:solidFill>
                  <a:schemeClr val="tx1"/>
                </a:solidFill>
                <a:cs typeface="Arial"/>
              </a:endParaRPr>
            </a:p>
          </p:txBody>
        </p:sp>
        <p:sp>
          <p:nvSpPr>
            <p:cNvPr id="29" name="Rectangle: Rounded Corners 28">
              <a:extLst>
                <a:ext uri="{FF2B5EF4-FFF2-40B4-BE49-F238E27FC236}">
                  <a16:creationId xmlns:a16="http://schemas.microsoft.com/office/drawing/2014/main" id="{B94B39F7-79A4-8718-59A6-63D20089F34E}"/>
                </a:ext>
              </a:extLst>
            </p:cNvPr>
            <p:cNvSpPr/>
            <p:nvPr/>
          </p:nvSpPr>
          <p:spPr>
            <a:xfrm>
              <a:off x="5992911" y="3234370"/>
              <a:ext cx="2122720" cy="1337022"/>
            </a:xfrm>
            <a:prstGeom prst="roundRect">
              <a:avLst>
                <a:gd name="adj" fmla="val 43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r>
                <a:rPr lang="en-GB" sz="1400" b="1">
                  <a:solidFill>
                    <a:schemeClr val="accent4">
                      <a:lumMod val="50000"/>
                    </a:schemeClr>
                  </a:solidFill>
                </a:rPr>
                <a:t>Neurosensory Sciences</a:t>
              </a:r>
            </a:p>
            <a:p>
              <a:pPr>
                <a:spcAft>
                  <a:spcPts val="200"/>
                </a:spcAft>
              </a:pPr>
              <a:r>
                <a:rPr lang="en-GB" sz="1200" b="0" i="0" kern="1200">
                  <a:solidFill>
                    <a:schemeClr val="tx1"/>
                  </a:solidFill>
                  <a:effectLst/>
                  <a:latin typeface="Arial"/>
                  <a:cs typeface="Arial"/>
                </a:rPr>
                <a:t>Audiology</a:t>
              </a:r>
            </a:p>
            <a:p>
              <a:pPr>
                <a:spcAft>
                  <a:spcPts val="200"/>
                </a:spcAft>
              </a:pPr>
              <a:r>
                <a:rPr lang="en-GB" sz="1200" b="0" i="0" kern="1200">
                  <a:solidFill>
                    <a:schemeClr val="tx1"/>
                  </a:solidFill>
                  <a:effectLst/>
                  <a:latin typeface="Arial"/>
                  <a:cs typeface="Arial"/>
                </a:rPr>
                <a:t>Neurophysiology</a:t>
              </a:r>
            </a:p>
            <a:p>
              <a:pPr>
                <a:spcAft>
                  <a:spcPts val="200"/>
                </a:spcAft>
              </a:pPr>
              <a:r>
                <a:rPr lang="en-GB" sz="1200" b="0" i="0" kern="1200">
                  <a:solidFill>
                    <a:schemeClr val="tx1"/>
                  </a:solidFill>
                  <a:effectLst/>
                  <a:latin typeface="Arial"/>
                  <a:cs typeface="Arial"/>
                </a:rPr>
                <a:t>Ophthalmic and </a:t>
              </a:r>
              <a:r>
                <a:rPr lang="en-GB" sz="1200">
                  <a:solidFill>
                    <a:schemeClr val="tx1"/>
                  </a:solidFill>
                  <a:latin typeface="Arial"/>
                  <a:cs typeface="Arial"/>
                </a:rPr>
                <a:t>vision</a:t>
              </a:r>
              <a:r>
                <a:rPr lang="en-GB" sz="1200" b="0" i="0" kern="1200">
                  <a:solidFill>
                    <a:schemeClr val="tx1"/>
                  </a:solidFill>
                  <a:effectLst/>
                  <a:latin typeface="Arial"/>
                  <a:cs typeface="Arial"/>
                </a:rPr>
                <a:t> </a:t>
              </a:r>
              <a:r>
                <a:rPr lang="en-GB" sz="1200">
                  <a:solidFill>
                    <a:schemeClr val="tx1"/>
                  </a:solidFill>
                  <a:latin typeface="Arial"/>
                  <a:cs typeface="Arial"/>
                </a:rPr>
                <a:t>science</a:t>
              </a:r>
              <a:endParaRPr lang="en-GB" sz="1200" b="0" i="0" kern="1200">
                <a:solidFill>
                  <a:schemeClr val="tx1"/>
                </a:solidFill>
                <a:effectLst/>
                <a:latin typeface="Arial"/>
                <a:cs typeface="Arial"/>
              </a:endParaRPr>
            </a:p>
          </p:txBody>
        </p:sp>
        <p:sp>
          <p:nvSpPr>
            <p:cNvPr id="30" name="Rectangle: Rounded Corners 29">
              <a:extLst>
                <a:ext uri="{FF2B5EF4-FFF2-40B4-BE49-F238E27FC236}">
                  <a16:creationId xmlns:a16="http://schemas.microsoft.com/office/drawing/2014/main" id="{67BEE6E5-9B47-29B8-B41D-7E7E5D290BF0}"/>
                </a:ext>
              </a:extLst>
            </p:cNvPr>
            <p:cNvSpPr/>
            <p:nvPr/>
          </p:nvSpPr>
          <p:spPr>
            <a:xfrm>
              <a:off x="3939438" y="1906197"/>
              <a:ext cx="1974089" cy="2644146"/>
            </a:xfrm>
            <a:prstGeom prst="roundRect">
              <a:avLst>
                <a:gd name="adj" fmla="val 326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r>
                <a:rPr lang="en-GB" sz="1400" b="1">
                  <a:solidFill>
                    <a:schemeClr val="accent4">
                      <a:lumMod val="50000"/>
                    </a:schemeClr>
                  </a:solidFill>
                </a:rPr>
                <a:t>Cardiac, vascular, respiratory and sleep sciences</a:t>
              </a:r>
            </a:p>
            <a:p>
              <a:pPr>
                <a:spcAft>
                  <a:spcPts val="200"/>
                </a:spcAft>
              </a:pPr>
              <a:r>
                <a:rPr lang="en-GB" sz="1200" b="0" i="0" kern="1200">
                  <a:solidFill>
                    <a:schemeClr val="tx1"/>
                  </a:solidFill>
                  <a:effectLst/>
                  <a:latin typeface="Arial"/>
                  <a:cs typeface="Arial"/>
                </a:rPr>
                <a:t>Autonomic neurovascular science</a:t>
              </a:r>
            </a:p>
            <a:p>
              <a:pPr>
                <a:spcAft>
                  <a:spcPts val="200"/>
                </a:spcAft>
              </a:pPr>
              <a:r>
                <a:rPr lang="en-GB" sz="1200" b="0" i="0" kern="1200">
                  <a:solidFill>
                    <a:schemeClr val="tx1"/>
                  </a:solidFill>
                  <a:effectLst/>
                  <a:latin typeface="Arial"/>
                  <a:cs typeface="Arial"/>
                </a:rPr>
                <a:t>Cardiac </a:t>
              </a:r>
              <a:r>
                <a:rPr lang="en-GB" sz="1200">
                  <a:solidFill>
                    <a:schemeClr val="tx1"/>
                  </a:solidFill>
                  <a:latin typeface="Arial"/>
                  <a:cs typeface="Arial"/>
                </a:rPr>
                <a:t>physiology</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Clinical </a:t>
              </a:r>
              <a:r>
                <a:rPr lang="en-GB" sz="1200">
                  <a:solidFill>
                    <a:schemeClr val="tx1"/>
                  </a:solidFill>
                  <a:latin typeface="Arial"/>
                  <a:cs typeface="Arial"/>
                </a:rPr>
                <a:t>perfusion</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Critical </a:t>
              </a:r>
              <a:r>
                <a:rPr lang="en-GB" sz="1200">
                  <a:solidFill>
                    <a:schemeClr val="tx1"/>
                  </a:solidFill>
                  <a:latin typeface="Arial"/>
                  <a:cs typeface="Arial"/>
                </a:rPr>
                <a:t>care</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Echocardiography </a:t>
              </a:r>
            </a:p>
            <a:p>
              <a:pPr>
                <a:spcAft>
                  <a:spcPts val="200"/>
                </a:spcAft>
              </a:pPr>
              <a:r>
                <a:rPr lang="en-GB" sz="1200" b="0" i="0" kern="1200">
                  <a:solidFill>
                    <a:schemeClr val="tx1"/>
                  </a:solidFill>
                  <a:effectLst/>
                  <a:latin typeface="Arial"/>
                  <a:cs typeface="Arial"/>
                </a:rPr>
                <a:t>Respiratory </a:t>
              </a:r>
              <a:r>
                <a:rPr lang="en-GB" sz="1200">
                  <a:solidFill>
                    <a:schemeClr val="tx1"/>
                  </a:solidFill>
                  <a:latin typeface="Arial"/>
                  <a:cs typeface="Arial"/>
                </a:rPr>
                <a:t>physiology</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Sleep </a:t>
              </a:r>
              <a:r>
                <a:rPr lang="en-GB" sz="1200">
                  <a:solidFill>
                    <a:schemeClr val="tx1"/>
                  </a:solidFill>
                  <a:latin typeface="Arial"/>
                  <a:cs typeface="Arial"/>
                </a:rPr>
                <a:t>physiology</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Vascular </a:t>
              </a:r>
              <a:r>
                <a:rPr lang="en-GB" sz="1200">
                  <a:solidFill>
                    <a:schemeClr val="tx1"/>
                  </a:solidFill>
                  <a:latin typeface="Arial"/>
                  <a:cs typeface="Arial"/>
                </a:rPr>
                <a:t>science</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endParaRPr lang="en-GB" sz="1200" b="1">
                <a:solidFill>
                  <a:schemeClr val="tx1"/>
                </a:solidFill>
              </a:endParaRPr>
            </a:p>
          </p:txBody>
        </p:sp>
        <p:sp>
          <p:nvSpPr>
            <p:cNvPr id="32" name="TextBox 31">
              <a:extLst>
                <a:ext uri="{FF2B5EF4-FFF2-40B4-BE49-F238E27FC236}">
                  <a16:creationId xmlns:a16="http://schemas.microsoft.com/office/drawing/2014/main" id="{B1585950-FB43-5F23-E3BC-D1FDD92C8F17}"/>
                </a:ext>
              </a:extLst>
            </p:cNvPr>
            <p:cNvSpPr txBox="1"/>
            <p:nvPr/>
          </p:nvSpPr>
          <p:spPr>
            <a:xfrm>
              <a:off x="4144699" y="1524431"/>
              <a:ext cx="3610101" cy="354991"/>
            </a:xfrm>
            <a:prstGeom prst="rect">
              <a:avLst/>
            </a:prstGeom>
            <a:noFill/>
          </p:spPr>
          <p:txBody>
            <a:bodyPr wrap="square" lIns="91440" tIns="45720" rIns="91440" bIns="45720" rtlCol="0" anchor="t">
              <a:spAutoFit/>
            </a:bodyPr>
            <a:lstStyle/>
            <a:p>
              <a:pPr algn="ctr"/>
              <a:r>
                <a:rPr lang="en-GB" b="1">
                  <a:solidFill>
                    <a:schemeClr val="bg1"/>
                  </a:solidFill>
                </a:rPr>
                <a:t>Physiological sciences</a:t>
              </a:r>
            </a:p>
          </p:txBody>
        </p:sp>
        <p:grpSp>
          <p:nvGrpSpPr>
            <p:cNvPr id="37" name="Group 36">
              <a:extLst>
                <a:ext uri="{FF2B5EF4-FFF2-40B4-BE49-F238E27FC236}">
                  <a16:creationId xmlns:a16="http://schemas.microsoft.com/office/drawing/2014/main" id="{849E38E7-21F9-3AC6-BA5A-7415B8C048BD}"/>
                </a:ext>
              </a:extLst>
            </p:cNvPr>
            <p:cNvGrpSpPr/>
            <p:nvPr/>
          </p:nvGrpSpPr>
          <p:grpSpPr>
            <a:xfrm>
              <a:off x="3862488" y="4698159"/>
              <a:ext cx="4337533" cy="1901751"/>
              <a:chOff x="4790699" y="4685724"/>
              <a:chExt cx="4326698" cy="1976867"/>
            </a:xfrm>
          </p:grpSpPr>
          <p:sp>
            <p:nvSpPr>
              <p:cNvPr id="14" name="Rectangle 13">
                <a:extLst>
                  <a:ext uri="{FF2B5EF4-FFF2-40B4-BE49-F238E27FC236}">
                    <a16:creationId xmlns:a16="http://schemas.microsoft.com/office/drawing/2014/main" id="{0F8D7C57-C973-124D-BC72-DCCF9D1989AF}"/>
                  </a:ext>
                </a:extLst>
              </p:cNvPr>
              <p:cNvSpPr/>
              <p:nvPr/>
            </p:nvSpPr>
            <p:spPr>
              <a:xfrm>
                <a:off x="4790699" y="4685724"/>
                <a:ext cx="4326698" cy="1976867"/>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a:extLst>
                  <a:ext uri="{FF2B5EF4-FFF2-40B4-BE49-F238E27FC236}">
                    <a16:creationId xmlns:a16="http://schemas.microsoft.com/office/drawing/2014/main" id="{5963989B-9BB8-9FBB-4239-4C8A83871724}"/>
                  </a:ext>
                </a:extLst>
              </p:cNvPr>
              <p:cNvGrpSpPr/>
              <p:nvPr/>
            </p:nvGrpSpPr>
            <p:grpSpPr>
              <a:xfrm>
                <a:off x="4878567" y="5118516"/>
                <a:ext cx="4154651" cy="1424007"/>
                <a:chOff x="4900841" y="5320452"/>
                <a:chExt cx="4154651" cy="1587074"/>
              </a:xfrm>
            </p:grpSpPr>
            <p:sp>
              <p:nvSpPr>
                <p:cNvPr id="26" name="Rectangle: Rounded Corners 25">
                  <a:extLst>
                    <a:ext uri="{FF2B5EF4-FFF2-40B4-BE49-F238E27FC236}">
                      <a16:creationId xmlns:a16="http://schemas.microsoft.com/office/drawing/2014/main" id="{ADDA1EAE-78C9-BD5C-5C90-C6D1AF77758F}"/>
                    </a:ext>
                  </a:extLst>
                </p:cNvPr>
                <p:cNvSpPr/>
                <p:nvPr/>
              </p:nvSpPr>
              <p:spPr>
                <a:xfrm>
                  <a:off x="7022970" y="5325910"/>
                  <a:ext cx="2032522" cy="1581616"/>
                </a:xfrm>
                <a:prstGeom prst="roundRect">
                  <a:avLst>
                    <a:gd name="adj" fmla="val 43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r>
                    <a:rPr lang="en-GB" sz="1400" b="1">
                      <a:solidFill>
                        <a:schemeClr val="accent1"/>
                      </a:solidFill>
                    </a:rPr>
                    <a:t>Social sciences</a:t>
                  </a:r>
                </a:p>
                <a:p>
                  <a:pPr>
                    <a:spcAft>
                      <a:spcPts val="200"/>
                    </a:spcAft>
                  </a:pPr>
                  <a:r>
                    <a:rPr lang="en-GB" sz="1200">
                      <a:solidFill>
                        <a:schemeClr val="tx1"/>
                      </a:solidFill>
                      <a:latin typeface="Arial"/>
                      <a:cs typeface="Arial"/>
                    </a:rPr>
                    <a:t>Nutritional sciences</a:t>
                  </a:r>
                  <a:endParaRPr lang="en-GB" sz="1200">
                    <a:solidFill>
                      <a:schemeClr val="tx1"/>
                    </a:solidFill>
                    <a:latin typeface="Arial" panose="020B0604020202020204" pitchFamily="34" charset="0"/>
                    <a:cs typeface="Arial" panose="020B0604020202020204" pitchFamily="34" charset="0"/>
                  </a:endParaRPr>
                </a:p>
                <a:p>
                  <a:pPr>
                    <a:spcAft>
                      <a:spcPts val="200"/>
                    </a:spcAft>
                  </a:pPr>
                  <a:r>
                    <a:rPr lang="en-GB" sz="1200">
                      <a:solidFill>
                        <a:schemeClr val="tx1"/>
                      </a:solidFill>
                      <a:latin typeface="Arial"/>
                      <a:cs typeface="Arial"/>
                    </a:rPr>
                    <a:t>Behavioural sciences</a:t>
                  </a:r>
                  <a:endParaRPr lang="en-GB" sz="1200">
                    <a:solidFill>
                      <a:schemeClr val="tx1"/>
                    </a:solidFill>
                    <a:latin typeface="Arial" panose="020B0604020202020204" pitchFamily="34" charset="0"/>
                    <a:cs typeface="Arial" panose="020B0604020202020204" pitchFamily="34" charset="0"/>
                  </a:endParaRPr>
                </a:p>
                <a:p>
                  <a:pPr>
                    <a:spcAft>
                      <a:spcPts val="200"/>
                    </a:spcAft>
                  </a:pPr>
                  <a:r>
                    <a:rPr lang="en-GB" sz="1200">
                      <a:solidFill>
                        <a:schemeClr val="tx1"/>
                      </a:solidFill>
                      <a:latin typeface="Arial"/>
                      <a:cs typeface="Arial"/>
                    </a:rPr>
                    <a:t>Field epidemiology</a:t>
                  </a:r>
                  <a:endParaRPr lang="en-GB" sz="1200">
                    <a:solidFill>
                      <a:schemeClr val="tx1"/>
                    </a:solidFill>
                    <a:latin typeface="Arial" panose="020B0604020202020204" pitchFamily="34" charset="0"/>
                    <a:cs typeface="Arial" panose="020B0604020202020204" pitchFamily="34" charset="0"/>
                  </a:endParaRPr>
                </a:p>
                <a:p>
                  <a:pPr>
                    <a:spcAft>
                      <a:spcPts val="200"/>
                    </a:spcAft>
                  </a:pPr>
                  <a:r>
                    <a:rPr lang="en-GB" sz="1200">
                      <a:solidFill>
                        <a:schemeClr val="tx1"/>
                      </a:solidFill>
                      <a:latin typeface="Arial"/>
                      <a:cs typeface="Arial"/>
                    </a:rPr>
                    <a:t>Social sciences</a:t>
                  </a:r>
                  <a:endParaRPr lang="en-GB" sz="1200">
                    <a:solidFill>
                      <a:schemeClr val="tx1"/>
                    </a:solidFill>
                    <a:latin typeface="Arial" panose="020B0604020202020204" pitchFamily="34" charset="0"/>
                    <a:cs typeface="Arial" panose="020B0604020202020204" pitchFamily="34" charset="0"/>
                  </a:endParaRPr>
                </a:p>
                <a:p>
                  <a:pPr algn="ctr"/>
                  <a:endParaRPr lang="en-GB" sz="1400" b="1">
                    <a:solidFill>
                      <a:schemeClr val="bg2"/>
                    </a:solidFill>
                  </a:endParaRPr>
                </a:p>
                <a:p>
                  <a:pPr>
                    <a:spcAft>
                      <a:spcPts val="200"/>
                    </a:spcAft>
                  </a:pPr>
                  <a:endParaRPr lang="en-GB" sz="1200" b="1">
                    <a:solidFill>
                      <a:schemeClr val="tx1"/>
                    </a:solidFill>
                  </a:endParaRPr>
                </a:p>
              </p:txBody>
            </p:sp>
            <p:sp>
              <p:nvSpPr>
                <p:cNvPr id="27" name="Rectangle: Rounded Corners 26">
                  <a:extLst>
                    <a:ext uri="{FF2B5EF4-FFF2-40B4-BE49-F238E27FC236}">
                      <a16:creationId xmlns:a16="http://schemas.microsoft.com/office/drawing/2014/main" id="{E9D0BA38-9DF5-3A12-DCEF-12579AB54855}"/>
                    </a:ext>
                  </a:extLst>
                </p:cNvPr>
                <p:cNvSpPr/>
                <p:nvPr/>
              </p:nvSpPr>
              <p:spPr>
                <a:xfrm>
                  <a:off x="4900841" y="5320452"/>
                  <a:ext cx="2037234" cy="1587074"/>
                </a:xfrm>
                <a:prstGeom prst="roundRect">
                  <a:avLst>
                    <a:gd name="adj" fmla="val 43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36000" bIns="45720" rtlCol="0" anchor="t"/>
                <a:lstStyle/>
                <a:p>
                  <a:pPr algn="ctr"/>
                  <a:r>
                    <a:rPr lang="en-GB" sz="1400" b="1">
                      <a:solidFill>
                        <a:schemeClr val="accent1"/>
                      </a:solidFill>
                    </a:rPr>
                    <a:t>Environmental sciences</a:t>
                  </a:r>
                </a:p>
                <a:p>
                  <a:pPr>
                    <a:spcAft>
                      <a:spcPts val="200"/>
                    </a:spcAft>
                  </a:pPr>
                  <a:r>
                    <a:rPr lang="en-GB" sz="1200" b="0" i="0" kern="1200">
                      <a:solidFill>
                        <a:schemeClr val="tx1"/>
                      </a:solidFill>
                      <a:effectLst/>
                      <a:latin typeface="Arial"/>
                      <a:cs typeface="Arial"/>
                    </a:rPr>
                    <a:t>Radiation </a:t>
                  </a:r>
                  <a:r>
                    <a:rPr lang="en-GB" sz="1200">
                      <a:solidFill>
                        <a:schemeClr val="tx1"/>
                      </a:solidFill>
                      <a:latin typeface="Arial"/>
                      <a:cs typeface="Arial"/>
                    </a:rPr>
                    <a:t>safety</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Radiation </a:t>
                  </a:r>
                  <a:r>
                    <a:rPr lang="en-GB" sz="1200">
                      <a:solidFill>
                        <a:schemeClr val="tx1"/>
                      </a:solidFill>
                      <a:latin typeface="Arial"/>
                      <a:cs typeface="Arial"/>
                    </a:rPr>
                    <a:t>sciences</a:t>
                  </a:r>
                  <a:endParaRPr lang="en-GB" sz="1200" b="0" i="0" kern="1200">
                    <a:solidFill>
                      <a:schemeClr val="tx1"/>
                    </a:solidFill>
                    <a:effectLst/>
                    <a:latin typeface="Arial" panose="020B0604020202020204" pitchFamily="34" charset="0"/>
                    <a:cs typeface="Arial" panose="020B0604020202020204" pitchFamily="34" charset="0"/>
                  </a:endParaRPr>
                </a:p>
                <a:p>
                  <a:pPr>
                    <a:spcAft>
                      <a:spcPts val="200"/>
                    </a:spcAft>
                  </a:pPr>
                  <a:r>
                    <a:rPr lang="en-GB" sz="1200" b="0" i="0" kern="1200">
                      <a:solidFill>
                        <a:schemeClr val="tx1"/>
                      </a:solidFill>
                      <a:effectLst/>
                      <a:latin typeface="Arial"/>
                      <a:cs typeface="Arial"/>
                    </a:rPr>
                    <a:t>Toxicology</a:t>
                  </a:r>
                </a:p>
                <a:p>
                  <a:pPr>
                    <a:spcAft>
                      <a:spcPts val="200"/>
                    </a:spcAft>
                  </a:pPr>
                  <a:r>
                    <a:rPr lang="en-GB" sz="1200" b="0" i="0" kern="1200">
                      <a:solidFill>
                        <a:schemeClr val="tx1"/>
                      </a:solidFill>
                      <a:effectLst/>
                      <a:latin typeface="Arial"/>
                      <a:cs typeface="Arial"/>
                    </a:rPr>
                    <a:t>Environmental </a:t>
                  </a:r>
                  <a:r>
                    <a:rPr lang="en-GB" sz="1200">
                      <a:solidFill>
                        <a:schemeClr val="tx1"/>
                      </a:solidFill>
                      <a:latin typeface="Arial"/>
                      <a:cs typeface="Arial"/>
                    </a:rPr>
                    <a:t>sciences</a:t>
                  </a:r>
                  <a:endParaRPr lang="en-GB" sz="1400" b="1">
                    <a:solidFill>
                      <a:schemeClr val="bg2"/>
                    </a:solidFill>
                  </a:endParaRPr>
                </a:p>
                <a:p>
                  <a:pPr>
                    <a:spcAft>
                      <a:spcPts val="200"/>
                    </a:spcAft>
                  </a:pPr>
                  <a:endParaRPr lang="en-GB" sz="1200" b="1">
                    <a:solidFill>
                      <a:schemeClr val="tx1"/>
                    </a:solidFill>
                  </a:endParaRPr>
                </a:p>
              </p:txBody>
            </p:sp>
          </p:grpSp>
          <p:sp>
            <p:nvSpPr>
              <p:cNvPr id="33" name="TextBox 32">
                <a:extLst>
                  <a:ext uri="{FF2B5EF4-FFF2-40B4-BE49-F238E27FC236}">
                    <a16:creationId xmlns:a16="http://schemas.microsoft.com/office/drawing/2014/main" id="{37B370E1-D2F3-4544-4F7A-5ADF69C5BACD}"/>
                  </a:ext>
                </a:extLst>
              </p:cNvPr>
              <p:cNvSpPr txBox="1"/>
              <p:nvPr/>
            </p:nvSpPr>
            <p:spPr>
              <a:xfrm>
                <a:off x="5195645" y="4715006"/>
                <a:ext cx="3610101" cy="369332"/>
              </a:xfrm>
              <a:prstGeom prst="rect">
                <a:avLst/>
              </a:prstGeom>
              <a:noFill/>
            </p:spPr>
            <p:txBody>
              <a:bodyPr wrap="square" lIns="91440" tIns="45720" rIns="91440" bIns="45720" rtlCol="0" anchor="t">
                <a:spAutoFit/>
              </a:bodyPr>
              <a:lstStyle/>
              <a:p>
                <a:pPr algn="ctr"/>
                <a:r>
                  <a:rPr lang="en-GB" b="1">
                    <a:solidFill>
                      <a:schemeClr val="bg1"/>
                    </a:solidFill>
                  </a:rPr>
                  <a:t>Public health science</a:t>
                </a:r>
              </a:p>
            </p:txBody>
          </p:sp>
        </p:grpSp>
        <p:sp>
          <p:nvSpPr>
            <p:cNvPr id="35" name="TextBox 34">
              <a:extLst>
                <a:ext uri="{FF2B5EF4-FFF2-40B4-BE49-F238E27FC236}">
                  <a16:creationId xmlns:a16="http://schemas.microsoft.com/office/drawing/2014/main" id="{0D57F5C1-93E8-6071-8FB8-EFEBC9F189BA}"/>
                </a:ext>
              </a:extLst>
            </p:cNvPr>
            <p:cNvSpPr txBox="1"/>
            <p:nvPr/>
          </p:nvSpPr>
          <p:spPr>
            <a:xfrm>
              <a:off x="8347138" y="1524431"/>
              <a:ext cx="3610101" cy="887478"/>
            </a:xfrm>
            <a:prstGeom prst="rect">
              <a:avLst/>
            </a:prstGeom>
            <a:noFill/>
          </p:spPr>
          <p:txBody>
            <a:bodyPr wrap="square" lIns="91440" tIns="45720" rIns="91440" bIns="45720" rtlCol="0" anchor="t">
              <a:spAutoFit/>
            </a:bodyPr>
            <a:lstStyle/>
            <a:p>
              <a:r>
                <a:rPr lang="en-GB" b="1" dirty="0">
                  <a:solidFill>
                    <a:schemeClr val="bg1"/>
                  </a:solidFill>
                </a:rPr>
                <a:t>Physical sciences and biomedical </a:t>
              </a:r>
            </a:p>
            <a:p>
              <a:r>
                <a:rPr lang="en-GB" b="1" dirty="0">
                  <a:solidFill>
                    <a:schemeClr val="bg1"/>
                  </a:solidFill>
                </a:rPr>
                <a:t>engineering</a:t>
              </a:r>
              <a:endParaRPr lang="en-GB" b="1" dirty="0">
                <a:solidFill>
                  <a:schemeClr val="bg1"/>
                </a:solidFill>
                <a:cs typeface="Arial"/>
              </a:endParaRPr>
            </a:p>
          </p:txBody>
        </p:sp>
        <p:sp>
          <p:nvSpPr>
            <p:cNvPr id="38" name="TextBox 37">
              <a:extLst>
                <a:ext uri="{FF2B5EF4-FFF2-40B4-BE49-F238E27FC236}">
                  <a16:creationId xmlns:a16="http://schemas.microsoft.com/office/drawing/2014/main" id="{DB421FB4-99D6-2581-5BF6-3795F39BD7B1}"/>
                </a:ext>
              </a:extLst>
            </p:cNvPr>
            <p:cNvSpPr txBox="1"/>
            <p:nvPr/>
          </p:nvSpPr>
          <p:spPr>
            <a:xfrm>
              <a:off x="8289057" y="5782525"/>
              <a:ext cx="1945570" cy="621235"/>
            </a:xfrm>
            <a:prstGeom prst="rect">
              <a:avLst/>
            </a:prstGeom>
            <a:noFill/>
          </p:spPr>
          <p:txBody>
            <a:bodyPr wrap="square" lIns="91440" tIns="45720" rIns="91440" bIns="45720" rtlCol="0" anchor="t">
              <a:spAutoFit/>
            </a:bodyPr>
            <a:lstStyle/>
            <a:p>
              <a:r>
                <a:rPr lang="en-GB" b="1">
                  <a:solidFill>
                    <a:schemeClr val="bg1"/>
                  </a:solidFill>
                </a:rPr>
                <a:t>Clinical </a:t>
              </a:r>
            </a:p>
            <a:p>
              <a:r>
                <a:rPr lang="en-GB" b="1">
                  <a:solidFill>
                    <a:schemeClr val="bg1"/>
                  </a:solidFill>
                </a:rPr>
                <a:t>bioinformatics</a:t>
              </a:r>
              <a:endParaRPr lang="en-GB" b="1">
                <a:solidFill>
                  <a:schemeClr val="bg1"/>
                </a:solidFill>
                <a:cs typeface="Arial"/>
              </a:endParaRPr>
            </a:p>
          </p:txBody>
        </p:sp>
      </p:grpSp>
    </p:spTree>
    <p:extLst>
      <p:ext uri="{BB962C8B-B14F-4D97-AF65-F5344CB8AC3E}">
        <p14:creationId xmlns:p14="http://schemas.microsoft.com/office/powerpoint/2010/main" val="171668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83B46E3-43BA-9FAD-D1DC-E47522974468}"/>
              </a:ext>
            </a:extLst>
          </p:cNvPr>
          <p:cNvSpPr/>
          <p:nvPr/>
        </p:nvSpPr>
        <p:spPr>
          <a:xfrm>
            <a:off x="439214" y="4011007"/>
            <a:ext cx="11344324" cy="803947"/>
          </a:xfrm>
          <a:prstGeom prst="roundRect">
            <a:avLst>
              <a:gd name="adj" fmla="val 0"/>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0" rIns="0" bIns="0" rtlCol="0" anchor="ctr"/>
          <a:lstStyle/>
          <a:p>
            <a:r>
              <a:rPr lang="en-GB" sz="1400" b="1" dirty="0">
                <a:solidFill>
                  <a:schemeClr val="bg2"/>
                </a:solidFill>
              </a:rPr>
              <a:t>Training the workforce and leaders of the future </a:t>
            </a:r>
            <a:r>
              <a:rPr lang="en-GB" sz="1400" dirty="0">
                <a:solidFill>
                  <a:schemeClr val="tx1"/>
                </a:solidFill>
              </a:rPr>
              <a:t>through for example various healthcare science formally commissioned education and training programmes and the Knowledge Transfer Partnership with National Physical Laboratory and UK’s National Measurement System, NIHR Devices for Dignity Innovation Fellowship, NHS Reginal Clinical Leadership Fellow Scheme, NHS Clinical Entrepreneur Programme</a:t>
            </a:r>
            <a:endParaRPr lang="en-GB" sz="1400" dirty="0"/>
          </a:p>
        </p:txBody>
      </p:sp>
      <p:sp>
        <p:nvSpPr>
          <p:cNvPr id="10" name="Rectangle: Rounded Corners 9">
            <a:extLst>
              <a:ext uri="{FF2B5EF4-FFF2-40B4-BE49-F238E27FC236}">
                <a16:creationId xmlns:a16="http://schemas.microsoft.com/office/drawing/2014/main" id="{7B7903DF-41DD-51D1-CB17-81591DF1CB53}"/>
              </a:ext>
            </a:extLst>
          </p:cNvPr>
          <p:cNvSpPr/>
          <p:nvPr/>
        </p:nvSpPr>
        <p:spPr>
          <a:xfrm>
            <a:off x="5902567" y="2007239"/>
            <a:ext cx="2897495" cy="1923893"/>
          </a:xfrm>
          <a:prstGeom prst="roundRect">
            <a:avLst>
              <a:gd name="adj" fmla="val 0"/>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92000" rIns="0" bIns="0" rtlCol="0" anchor="t"/>
          <a:lstStyle/>
          <a:p>
            <a:pPr marR="0" lvl="0" algn="ctr" defTabSz="457200" rtl="0" eaLnBrk="1" fontAlgn="auto" latinLnBrk="0" hangingPunct="1">
              <a:lnSpc>
                <a:spcPct val="100000"/>
              </a:lnSpc>
              <a:spcAft>
                <a:spcPts val="0"/>
              </a:spcAft>
              <a:buSzTx/>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chemeClr val="tx1"/>
                </a:solidFill>
                <a:effectLst/>
                <a:uLnTx/>
                <a:uFillTx/>
                <a:latin typeface="Arial"/>
                <a:ea typeface="+mn-ea"/>
                <a:cs typeface="Arial"/>
              </a:rPr>
              <a:t>Support the </a:t>
            </a:r>
            <a:r>
              <a:rPr kumimoji="0" lang="en-GB" sz="1400" b="1" i="0" u="none" strike="noStrike" kern="1200" cap="none" spc="0" normalizeH="0" baseline="0" noProof="0" dirty="0">
                <a:ln>
                  <a:noFill/>
                </a:ln>
                <a:solidFill>
                  <a:schemeClr val="bg2"/>
                </a:solidFill>
                <a:effectLst/>
                <a:uLnTx/>
                <a:uFillTx/>
                <a:latin typeface="Arial"/>
                <a:ea typeface="+mn-ea"/>
                <a:cs typeface="Arial"/>
              </a:rPr>
              <a:t>recovery of diagnostics and other services </a:t>
            </a:r>
            <a:r>
              <a:rPr kumimoji="0" lang="en-GB" sz="1400" b="0" i="0" u="none" strike="noStrike" kern="1200" cap="none" spc="0" normalizeH="0" baseline="0" noProof="0" dirty="0">
                <a:ln>
                  <a:noFill/>
                </a:ln>
                <a:solidFill>
                  <a:schemeClr val="tx1"/>
                </a:solidFill>
                <a:effectLst/>
                <a:uLnTx/>
                <a:uFillTx/>
                <a:latin typeface="Arial"/>
                <a:ea typeface="+mn-ea"/>
                <a:cs typeface="Arial"/>
              </a:rPr>
              <a:t>through the </a:t>
            </a:r>
            <a:r>
              <a:rPr kumimoji="0" lang="en-GB" sz="1400" i="0" u="none" strike="noStrike" kern="1200" cap="none" spc="0" normalizeH="0" baseline="0" noProof="0" dirty="0">
                <a:ln>
                  <a:noFill/>
                </a:ln>
                <a:solidFill>
                  <a:schemeClr val="tx1"/>
                </a:solidFill>
                <a:effectLst/>
                <a:uLnTx/>
                <a:uFillTx/>
                <a:latin typeface="Arial"/>
                <a:ea typeface="+mn-ea"/>
                <a:cs typeface="Arial"/>
              </a:rPr>
              <a:t>new models of care </a:t>
            </a:r>
          </a:p>
          <a:p>
            <a:pPr marR="0" lvl="0" algn="ctr" defTabSz="457200" rtl="0" eaLnBrk="1" fontAlgn="auto" latinLnBrk="0" hangingPunct="1">
              <a:lnSpc>
                <a:spcPct val="100000"/>
              </a:lnSpc>
              <a:spcAft>
                <a:spcPts val="0"/>
              </a:spcAft>
              <a:buSzTx/>
              <a:tabLst/>
              <a:defRPr sz="1800" b="0" i="0" u="none" strike="noStrike" kern="0" cap="none" spc="0" baseline="0">
                <a:solidFill>
                  <a:srgbClr val="000000"/>
                </a:solidFill>
                <a:uFillTx/>
              </a:defRPr>
            </a:pPr>
            <a:r>
              <a:rPr kumimoji="0" lang="en-GB" sz="1200" b="0" u="none" strike="noStrike" kern="0" cap="none" spc="0" normalizeH="0" baseline="0" noProof="0" dirty="0">
                <a:ln>
                  <a:noFill/>
                </a:ln>
                <a:solidFill>
                  <a:schemeClr val="tx1"/>
                </a:solidFill>
                <a:effectLst/>
                <a:uLnTx/>
                <a:uFillTx/>
                <a:latin typeface="Arial"/>
                <a:ea typeface="+mn-ea"/>
                <a:cs typeface="Arial"/>
              </a:rPr>
              <a:t>e.g. </a:t>
            </a:r>
            <a:r>
              <a:rPr kumimoji="0" lang="en-GB" sz="1200" b="0" u="none" strike="noStrike" kern="1200" cap="none" spc="0" normalizeH="0" baseline="0" noProof="0" dirty="0">
                <a:ln>
                  <a:noFill/>
                </a:ln>
                <a:solidFill>
                  <a:schemeClr val="tx1"/>
                </a:solidFill>
                <a:effectLst/>
                <a:uLnTx/>
                <a:uFillTx/>
                <a:latin typeface="Arial"/>
                <a:ea typeface="+mn-ea"/>
                <a:cs typeface="Arial"/>
              </a:rPr>
              <a:t>Community </a:t>
            </a:r>
            <a:r>
              <a:rPr lang="en-GB" sz="1200" dirty="0">
                <a:solidFill>
                  <a:schemeClr val="tx1"/>
                </a:solidFill>
                <a:latin typeface="Arial"/>
                <a:cs typeface="Arial"/>
              </a:rPr>
              <a:t>diagnostic</a:t>
            </a:r>
            <a:r>
              <a:rPr kumimoji="0" lang="en-GB" sz="1200" b="0" u="none" strike="noStrike" kern="1200" cap="none" spc="0" normalizeH="0" baseline="0" noProof="0" dirty="0">
                <a:ln>
                  <a:noFill/>
                </a:ln>
                <a:solidFill>
                  <a:schemeClr val="tx1"/>
                </a:solidFill>
                <a:effectLst/>
                <a:uLnTx/>
                <a:uFillTx/>
                <a:latin typeface="Arial"/>
                <a:ea typeface="+mn-ea"/>
                <a:cs typeface="Arial"/>
              </a:rPr>
              <a:t> </a:t>
            </a:r>
            <a:r>
              <a:rPr lang="en-GB" sz="1200" dirty="0">
                <a:solidFill>
                  <a:schemeClr val="tx1"/>
                </a:solidFill>
                <a:latin typeface="Arial"/>
                <a:cs typeface="Arial"/>
              </a:rPr>
              <a:t>centres</a:t>
            </a:r>
            <a:r>
              <a:rPr kumimoji="0" lang="en-GB" sz="1200" b="0" u="none" strike="noStrike" kern="1200" cap="none" spc="0" normalizeH="0" baseline="0" noProof="0" dirty="0">
                <a:ln>
                  <a:noFill/>
                </a:ln>
                <a:solidFill>
                  <a:schemeClr val="tx1"/>
                </a:solidFill>
                <a:effectLst/>
                <a:uLnTx/>
                <a:uFillTx/>
                <a:latin typeface="Arial"/>
                <a:ea typeface="+mn-ea"/>
                <a:cs typeface="Arial"/>
              </a:rPr>
              <a:t> (CDCs) and diagnostics networks</a:t>
            </a:r>
            <a:endParaRPr lang="en-GB" sz="1200" b="0" u="none" strike="noStrike" kern="1200" cap="none" spc="0" normalizeH="0" baseline="0" noProof="0" dirty="0">
              <a:ln>
                <a:noFill/>
              </a:ln>
              <a:solidFill>
                <a:schemeClr val="tx1"/>
              </a:solidFill>
              <a:effectLst/>
              <a:uLnTx/>
              <a:uFillTx/>
              <a:latin typeface="Arial"/>
              <a:cs typeface="Arial"/>
            </a:endParaRPr>
          </a:p>
        </p:txBody>
      </p:sp>
      <p:sp>
        <p:nvSpPr>
          <p:cNvPr id="2" name="Title 1">
            <a:extLst>
              <a:ext uri="{FF2B5EF4-FFF2-40B4-BE49-F238E27FC236}">
                <a16:creationId xmlns:a16="http://schemas.microsoft.com/office/drawing/2014/main" id="{40BE1930-D727-104B-D1AB-86D498BEA6B1}"/>
              </a:ext>
            </a:extLst>
          </p:cNvPr>
          <p:cNvSpPr>
            <a:spLocks noGrp="1"/>
          </p:cNvSpPr>
          <p:nvPr>
            <p:ph type="title"/>
          </p:nvPr>
        </p:nvSpPr>
        <p:spPr>
          <a:xfrm>
            <a:off x="432000" y="432000"/>
            <a:ext cx="11521798" cy="865186"/>
          </a:xfrm>
        </p:spPr>
        <p:txBody>
          <a:bodyPr vert="horz" lIns="0" tIns="0" rIns="0" bIns="0" rtlCol="0" anchor="t">
            <a:noAutofit/>
          </a:bodyPr>
          <a:lstStyle/>
          <a:p>
            <a:pPr defTabSz="914377"/>
            <a:r>
              <a:rPr lang="en-GB" sz="2800">
                <a:latin typeface="Arial"/>
                <a:cs typeface="Arial"/>
              </a:rPr>
              <a:t>The critical role of the healthcare science workforce</a:t>
            </a:r>
          </a:p>
        </p:txBody>
      </p:sp>
      <p:sp>
        <p:nvSpPr>
          <p:cNvPr id="21" name="Text Placeholder 4">
            <a:extLst>
              <a:ext uri="{FF2B5EF4-FFF2-40B4-BE49-F238E27FC236}">
                <a16:creationId xmlns:a16="http://schemas.microsoft.com/office/drawing/2014/main" id="{797495F3-0ED4-0EFF-EA9E-79001BFE4CCB}"/>
              </a:ext>
            </a:extLst>
          </p:cNvPr>
          <p:cNvSpPr txBox="1">
            <a:spLocks/>
          </p:cNvSpPr>
          <p:nvPr/>
        </p:nvSpPr>
        <p:spPr>
          <a:xfrm>
            <a:off x="401248" y="1185060"/>
            <a:ext cx="6343925" cy="577927"/>
          </a:xfrm>
          <a:prstGeom prst="rect">
            <a:avLst/>
          </a:prstGeom>
        </p:spPr>
        <p:txBody>
          <a:bodyPr vert="horz" lIns="0" tIns="0" rIns="0" bIns="0" rtlCol="0">
            <a:noAutofit/>
          </a:bodyPr>
          <a:lstStyle>
            <a:lvl1pPr marL="0" indent="0" algn="l" defTabSz="914400" rtl="0" eaLnBrk="1" latinLnBrk="0" hangingPunct="1">
              <a:lnSpc>
                <a:spcPts val="2200"/>
              </a:lnSpc>
              <a:spcBef>
                <a:spcPts val="0"/>
              </a:spcBef>
              <a:spcAft>
                <a:spcPts val="900"/>
              </a:spcAft>
              <a:buClr>
                <a:schemeClr val="tx1"/>
              </a:buClr>
              <a:buFont typeface="Arial" panose="020B0604020202020204" pitchFamily="34" charset="0"/>
              <a:buNone/>
              <a:defRPr sz="1800" b="1" kern="1200">
                <a:solidFill>
                  <a:schemeClr val="accent6"/>
                </a:solidFill>
                <a:latin typeface="+mn-lt"/>
                <a:ea typeface="+mn-ea"/>
                <a:cs typeface="+mn-cs"/>
              </a:defRPr>
            </a:lvl1pPr>
            <a:lvl2pPr marL="357188"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2pPr>
            <a:lvl3pPr marL="7143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3pPr>
            <a:lvl4pPr marL="1081087"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4pPr>
            <a:lvl5pPr marL="1438275" indent="0" algn="l"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ts val="0"/>
              </a:spcBef>
              <a:spcAft>
                <a:spcPts val="900"/>
              </a:spcAft>
              <a:buClr>
                <a:srgbClr val="231F20"/>
              </a:buClr>
              <a:buSzTx/>
              <a:buFont typeface="Arial" panose="020B0604020202020204" pitchFamily="34" charset="0"/>
              <a:buNone/>
              <a:tabLst/>
              <a:defRPr/>
            </a:pPr>
            <a:endParaRPr kumimoji="0" lang="en-GB" sz="16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108" name="Rectangle: Rounded Corners 107">
            <a:extLst>
              <a:ext uri="{FF2B5EF4-FFF2-40B4-BE49-F238E27FC236}">
                <a16:creationId xmlns:a16="http://schemas.microsoft.com/office/drawing/2014/main" id="{14571FD9-0F0E-D508-59F1-5D6F085C6D55}"/>
              </a:ext>
            </a:extLst>
          </p:cNvPr>
          <p:cNvSpPr/>
          <p:nvPr/>
        </p:nvSpPr>
        <p:spPr>
          <a:xfrm>
            <a:off x="457343" y="2007239"/>
            <a:ext cx="2375773" cy="1923893"/>
          </a:xfrm>
          <a:prstGeom prst="roundRect">
            <a:avLst>
              <a:gd name="adj"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panose="020B0604020202020204"/>
              <a:ea typeface="+mn-ea"/>
              <a:cs typeface="+mn-cs"/>
            </a:endParaRPr>
          </a:p>
        </p:txBody>
      </p:sp>
      <p:sp>
        <p:nvSpPr>
          <p:cNvPr id="110" name="TextBox 14">
            <a:extLst>
              <a:ext uri="{FF2B5EF4-FFF2-40B4-BE49-F238E27FC236}">
                <a16:creationId xmlns:a16="http://schemas.microsoft.com/office/drawing/2014/main" id="{BD5B42B7-CE0D-B723-6F89-8F0592107485}"/>
              </a:ext>
            </a:extLst>
          </p:cNvPr>
          <p:cNvSpPr txBox="1"/>
          <p:nvPr/>
        </p:nvSpPr>
        <p:spPr>
          <a:xfrm>
            <a:off x="530105" y="2174981"/>
            <a:ext cx="2063674" cy="1569660"/>
          </a:xfrm>
          <a:prstGeom prst="rect">
            <a:avLst/>
          </a:prstGeom>
          <a:noFill/>
          <a:ln cap="flat">
            <a:noFill/>
          </a:ln>
        </p:spPr>
        <p:txBody>
          <a:bodyPr vert="horz" wrap="square" lIns="91440" tIns="45720" rIns="91440" bIns="45720" anchor="t" anchorCtr="0" compatLnSpc="1">
            <a:spAutoFit/>
          </a:bodyPr>
          <a:lstStyle/>
          <a:p>
            <a:pPr marL="0" marR="0" lvl="0" indent="0"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dirty="0">
                <a:ln>
                  <a:noFill/>
                </a:ln>
                <a:solidFill>
                  <a:schemeClr val="bg1"/>
                </a:solidFill>
                <a:effectLst/>
                <a:uLnTx/>
                <a:uFillTx/>
                <a:latin typeface="Arial"/>
                <a:ea typeface="Arial"/>
                <a:cs typeface="Arial"/>
              </a:rPr>
              <a:t>Healthcare </a:t>
            </a:r>
            <a:r>
              <a:rPr lang="en-GB" sz="1400" dirty="0">
                <a:solidFill>
                  <a:schemeClr val="bg1"/>
                </a:solidFill>
                <a:latin typeface="Arial"/>
                <a:ea typeface="Arial"/>
                <a:cs typeface="Arial"/>
              </a:rPr>
              <a:t>science</a:t>
            </a:r>
            <a:r>
              <a:rPr kumimoji="0" lang="en-GB" sz="1400" b="0" i="0" u="none" strike="noStrike" kern="1200" cap="none" spc="0" normalizeH="0" baseline="0" noProof="0" dirty="0">
                <a:ln>
                  <a:noFill/>
                </a:ln>
                <a:solidFill>
                  <a:schemeClr val="bg1"/>
                </a:solidFill>
                <a:effectLst/>
                <a:uLnTx/>
                <a:uFillTx/>
                <a:latin typeface="Arial"/>
                <a:ea typeface="Arial"/>
                <a:cs typeface="Arial"/>
              </a:rPr>
              <a:t> is the </a:t>
            </a:r>
            <a:r>
              <a:rPr kumimoji="0" lang="en-GB" sz="1400" i="0" u="none" strike="noStrike" kern="1200" cap="none" spc="0" normalizeH="0" baseline="0" noProof="0" dirty="0">
                <a:ln>
                  <a:noFill/>
                </a:ln>
                <a:solidFill>
                  <a:schemeClr val="bg1"/>
                </a:solidFill>
                <a:effectLst/>
                <a:uLnTx/>
                <a:uFillTx/>
                <a:latin typeface="Arial"/>
                <a:ea typeface="Arial"/>
                <a:cs typeface="Arial"/>
              </a:rPr>
              <a:t>scientific backbone </a:t>
            </a:r>
            <a:r>
              <a:rPr kumimoji="0" lang="en-GB" sz="1400" b="0" i="0" u="none" strike="noStrike" kern="1200" cap="none" spc="0" normalizeH="0" baseline="0" noProof="0" dirty="0">
                <a:ln>
                  <a:noFill/>
                </a:ln>
                <a:solidFill>
                  <a:schemeClr val="bg1"/>
                </a:solidFill>
                <a:effectLst/>
                <a:uLnTx/>
                <a:uFillTx/>
                <a:latin typeface="Arial"/>
                <a:ea typeface="Arial"/>
                <a:cs typeface="Arial"/>
              </a:rPr>
              <a:t>of the NHS</a:t>
            </a:r>
            <a:r>
              <a:rPr lang="en-GB" sz="1400" dirty="0">
                <a:solidFill>
                  <a:schemeClr val="bg1"/>
                </a:solidFill>
                <a:latin typeface="Arial"/>
                <a:ea typeface="Arial"/>
                <a:cs typeface="Arial"/>
              </a:rPr>
              <a:t> </a:t>
            </a:r>
            <a:r>
              <a:rPr kumimoji="0" lang="en-GB" sz="1400" i="0" u="none" strike="noStrike" kern="1200" cap="none" spc="0" normalizeH="0" baseline="0" noProof="0" dirty="0">
                <a:ln>
                  <a:noFill/>
                </a:ln>
                <a:solidFill>
                  <a:schemeClr val="bg1"/>
                </a:solidFill>
                <a:effectLst/>
                <a:uLnTx/>
                <a:uFillTx/>
                <a:latin typeface="Arial"/>
                <a:ea typeface="Arial"/>
                <a:cs typeface="Arial"/>
              </a:rPr>
              <a:t>underpinning</a:t>
            </a:r>
            <a:r>
              <a:rPr kumimoji="0" lang="en-GB" sz="1400" b="1" i="0" u="none" strike="noStrike" kern="1200" cap="none" spc="0" normalizeH="0" baseline="0" noProof="0" dirty="0">
                <a:ln>
                  <a:noFill/>
                </a:ln>
                <a:solidFill>
                  <a:schemeClr val="bg1"/>
                </a:solidFill>
                <a:effectLst/>
                <a:uLnTx/>
                <a:uFillTx/>
                <a:latin typeface="Arial"/>
                <a:ea typeface="Arial"/>
                <a:cs typeface="Arial"/>
              </a:rPr>
              <a:t> </a:t>
            </a:r>
            <a:r>
              <a:rPr kumimoji="0" lang="en-GB" sz="2400" b="1" i="0" u="none" strike="noStrike" kern="1200" cap="none" spc="0" normalizeH="0" baseline="0" noProof="0" dirty="0">
                <a:ln>
                  <a:noFill/>
                </a:ln>
                <a:solidFill>
                  <a:schemeClr val="bg1"/>
                </a:solidFill>
                <a:effectLst/>
                <a:uLnTx/>
                <a:uFillTx/>
                <a:latin typeface="Arial"/>
                <a:ea typeface="Arial"/>
                <a:cs typeface="Arial"/>
              </a:rPr>
              <a:t>80% </a:t>
            </a:r>
            <a:r>
              <a:rPr kumimoji="0" lang="en-GB" sz="1600" b="1" i="0" u="none" strike="noStrike" kern="1200" cap="none" spc="0" normalizeH="0" baseline="0" noProof="0" dirty="0">
                <a:ln>
                  <a:noFill/>
                </a:ln>
                <a:solidFill>
                  <a:schemeClr val="bg1"/>
                </a:solidFill>
                <a:effectLst/>
                <a:uLnTx/>
                <a:uFillTx/>
                <a:latin typeface="Arial"/>
                <a:ea typeface="Arial"/>
                <a:cs typeface="Arial"/>
              </a:rPr>
              <a:t>of </a:t>
            </a:r>
          </a:p>
          <a:p>
            <a:pPr marL="0" marR="0" lvl="0" indent="0"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600" b="1" i="0" u="none" strike="noStrike" kern="1200" cap="none" spc="0" normalizeH="0" baseline="0" noProof="0" dirty="0">
                <a:ln>
                  <a:noFill/>
                </a:ln>
                <a:solidFill>
                  <a:schemeClr val="bg1"/>
                </a:solidFill>
                <a:effectLst/>
                <a:uLnTx/>
                <a:uFillTx/>
                <a:latin typeface="Arial"/>
                <a:ea typeface="Arial"/>
                <a:cs typeface="Arial"/>
              </a:rPr>
              <a:t>all </a:t>
            </a:r>
            <a:r>
              <a:rPr kumimoji="0" lang="en-GB" sz="1600" b="1" i="0" u="none" strike="noStrike" kern="0" cap="none" spc="0" normalizeH="0" baseline="0" noProof="0" dirty="0">
                <a:ln>
                  <a:noFill/>
                </a:ln>
                <a:solidFill>
                  <a:schemeClr val="bg1"/>
                </a:solidFill>
                <a:effectLst/>
                <a:uLnTx/>
                <a:uFillTx/>
                <a:latin typeface="Arial"/>
                <a:ea typeface="Arial"/>
                <a:cs typeface="Arial"/>
              </a:rPr>
              <a:t>diagnoses</a:t>
            </a:r>
            <a:endParaRPr kumimoji="0" lang="en-GB" sz="1600" b="1" i="0" u="none" strike="noStrike" kern="1200" cap="none" spc="0" normalizeH="0" baseline="0" noProof="0" dirty="0">
              <a:ln>
                <a:noFill/>
              </a:ln>
              <a:solidFill>
                <a:schemeClr val="bg1"/>
              </a:solidFill>
              <a:effectLst/>
              <a:uLnTx/>
              <a:uFillTx/>
              <a:latin typeface="Arial"/>
              <a:ea typeface="Arial"/>
              <a:cs typeface="Arial"/>
            </a:endParaRPr>
          </a:p>
        </p:txBody>
      </p:sp>
      <p:pic>
        <p:nvPicPr>
          <p:cNvPr id="133" name="Graphic 132" descr="Skeleton outline">
            <a:extLst>
              <a:ext uri="{FF2B5EF4-FFF2-40B4-BE49-F238E27FC236}">
                <a16:creationId xmlns:a16="http://schemas.microsoft.com/office/drawing/2014/main" id="{5FB595BA-176D-00C5-C003-8EF1EBA212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0139" y="2751152"/>
            <a:ext cx="1100800" cy="1025703"/>
          </a:xfrm>
          <a:prstGeom prst="rect">
            <a:avLst/>
          </a:prstGeom>
        </p:spPr>
      </p:pic>
      <p:sp>
        <p:nvSpPr>
          <p:cNvPr id="4" name="TextBox 3">
            <a:extLst>
              <a:ext uri="{FF2B5EF4-FFF2-40B4-BE49-F238E27FC236}">
                <a16:creationId xmlns:a16="http://schemas.microsoft.com/office/drawing/2014/main" id="{690441D9-2199-F261-29B0-CCDF944D83FA}"/>
              </a:ext>
            </a:extLst>
          </p:cNvPr>
          <p:cNvSpPr txBox="1"/>
          <p:nvPr/>
        </p:nvSpPr>
        <p:spPr>
          <a:xfrm>
            <a:off x="432000" y="840363"/>
            <a:ext cx="11521798" cy="638636"/>
          </a:xfrm>
          <a:prstGeom prst="rect">
            <a:avLst/>
          </a:prstGeom>
          <a:noFill/>
        </p:spPr>
        <p:txBody>
          <a:bodyPr wrap="square" lIns="0" tIns="45720" rIns="90000" bIns="45720" rtlCol="0" anchor="t">
            <a:spAutoFit/>
          </a:bodyPr>
          <a:lstStyle/>
          <a:p>
            <a:pPr>
              <a:lnSpc>
                <a:spcPts val="2200"/>
              </a:lnSpc>
              <a:spcAft>
                <a:spcPts val="900"/>
              </a:spcAft>
              <a:buClr>
                <a:srgbClr val="231F20"/>
              </a:buClr>
              <a:defRPr/>
            </a:pPr>
            <a:r>
              <a:rPr kumimoji="0" lang="en-GB" sz="1800" i="0" u="none" strike="noStrike" kern="1200" cap="none" spc="0" normalizeH="0" baseline="0" noProof="0">
                <a:ln>
                  <a:noFill/>
                </a:ln>
                <a:solidFill>
                  <a:srgbClr val="231F20"/>
                </a:solidFill>
                <a:effectLst/>
                <a:uLnTx/>
                <a:uFillTx/>
                <a:latin typeface="Arial" panose="020B0604020202020204"/>
                <a:ea typeface="+mn-ea"/>
                <a:cs typeface="+mn-cs"/>
              </a:rPr>
              <a:t>The </a:t>
            </a:r>
            <a:r>
              <a:rPr lang="en-GB">
                <a:solidFill>
                  <a:srgbClr val="231F20"/>
                </a:solidFill>
                <a:latin typeface="Arial" panose="020B0604020202020204"/>
              </a:rPr>
              <a:t>healthcare science</a:t>
            </a:r>
            <a:r>
              <a:rPr kumimoji="0" lang="en-GB" sz="1800" i="0" u="none" strike="noStrike" kern="1200" cap="none" spc="0" normalizeH="0" baseline="0" noProof="0">
                <a:ln>
                  <a:noFill/>
                </a:ln>
                <a:solidFill>
                  <a:srgbClr val="231F20"/>
                </a:solidFill>
                <a:effectLst/>
                <a:uLnTx/>
                <a:uFillTx/>
                <a:latin typeface="Arial" panose="020B0604020202020204"/>
                <a:ea typeface="+mn-ea"/>
                <a:cs typeface="+mn-cs"/>
              </a:rPr>
              <a:t> workforce is equipped to </a:t>
            </a:r>
            <a:r>
              <a:rPr kumimoji="0" lang="en-US" sz="1800" i="0" u="none" strike="noStrike" kern="1200" cap="none" spc="0" normalizeH="0" baseline="0" noProof="0">
                <a:ln>
                  <a:noFill/>
                </a:ln>
                <a:solidFill>
                  <a:srgbClr val="000000"/>
                </a:solidFill>
                <a:effectLst/>
                <a:uLnTx/>
                <a:uFillTx/>
                <a:latin typeface="Arial"/>
                <a:ea typeface="Arial"/>
                <a:cs typeface="Arial"/>
              </a:rPr>
              <a:t>ensure the NHS operates at the limits of science to address our greatest health challenges and shape technological advances</a:t>
            </a:r>
            <a:endParaRPr kumimoji="0" lang="en-GB" sz="1800" i="0" u="none" strike="noStrike" kern="1200" cap="none" spc="0" normalizeH="0" baseline="0" noProof="0">
              <a:ln>
                <a:noFill/>
              </a:ln>
              <a:solidFill>
                <a:srgbClr val="000000"/>
              </a:solidFill>
              <a:effectLst/>
              <a:uLnTx/>
              <a:uFillTx/>
              <a:latin typeface="Arial"/>
              <a:ea typeface="Arial"/>
              <a:cs typeface="Arial"/>
            </a:endParaRPr>
          </a:p>
        </p:txBody>
      </p:sp>
      <p:cxnSp>
        <p:nvCxnSpPr>
          <p:cNvPr id="6" name="Straight Connector 5">
            <a:extLst>
              <a:ext uri="{FF2B5EF4-FFF2-40B4-BE49-F238E27FC236}">
                <a16:creationId xmlns:a16="http://schemas.microsoft.com/office/drawing/2014/main" id="{315FDE95-63D1-7659-17BE-782F8739A6AE}"/>
              </a:ext>
            </a:extLst>
          </p:cNvPr>
          <p:cNvCxnSpPr>
            <a:cxnSpLocks/>
          </p:cNvCxnSpPr>
          <p:nvPr/>
        </p:nvCxnSpPr>
        <p:spPr>
          <a:xfrm>
            <a:off x="426704" y="5087710"/>
            <a:ext cx="11280681" cy="0"/>
          </a:xfrm>
          <a:prstGeom prst="line">
            <a:avLst/>
          </a:prstGeom>
          <a:ln w="15875">
            <a:solidFill>
              <a:schemeClr val="accent5">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6F610112-5850-C9E4-D3AE-C9CE39F62CE9}"/>
              </a:ext>
            </a:extLst>
          </p:cNvPr>
          <p:cNvSpPr txBox="1"/>
          <p:nvPr/>
        </p:nvSpPr>
        <p:spPr>
          <a:xfrm>
            <a:off x="4981016" y="4903046"/>
            <a:ext cx="1671140" cy="369327"/>
          </a:xfrm>
          <a:prstGeom prst="rect">
            <a:avLst/>
          </a:prstGeom>
          <a:solidFill>
            <a:srgbClr val="F6F8F8"/>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accent5">
                    <a:lumMod val="50000"/>
                  </a:schemeClr>
                </a:solidFill>
                <a:effectLst/>
                <a:highlight>
                  <a:srgbClr val="F6F8F8"/>
                </a:highlight>
                <a:uLnTx/>
                <a:uFillTx/>
                <a:latin typeface="Arial" panose="020B0604020202020204"/>
                <a:ea typeface="+mn-ea"/>
                <a:cs typeface="+mn-cs"/>
              </a:rPr>
              <a:t>Challenges</a:t>
            </a:r>
          </a:p>
        </p:txBody>
      </p:sp>
      <p:cxnSp>
        <p:nvCxnSpPr>
          <p:cNvPr id="17" name="Straight Connector 16">
            <a:extLst>
              <a:ext uri="{FF2B5EF4-FFF2-40B4-BE49-F238E27FC236}">
                <a16:creationId xmlns:a16="http://schemas.microsoft.com/office/drawing/2014/main" id="{5E01F7F2-A33E-D4FC-77F6-6477CCDD263E}"/>
              </a:ext>
            </a:extLst>
          </p:cNvPr>
          <p:cNvCxnSpPr>
            <a:cxnSpLocks/>
          </p:cNvCxnSpPr>
          <p:nvPr/>
        </p:nvCxnSpPr>
        <p:spPr>
          <a:xfrm>
            <a:off x="450011" y="1751753"/>
            <a:ext cx="11257374" cy="0"/>
          </a:xfrm>
          <a:prstGeom prst="line">
            <a:avLst/>
          </a:prstGeom>
          <a:ln w="15875">
            <a:solidFill>
              <a:schemeClr val="bg2">
                <a:lumMod val="5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9A5A516-DFA8-F6DD-BD50-C07FE1F43DD0}"/>
              </a:ext>
            </a:extLst>
          </p:cNvPr>
          <p:cNvSpPr txBox="1"/>
          <p:nvPr/>
        </p:nvSpPr>
        <p:spPr>
          <a:xfrm>
            <a:off x="3164038" y="1522100"/>
            <a:ext cx="6343925" cy="369332"/>
          </a:xfrm>
          <a:prstGeom prst="rect">
            <a:avLst/>
          </a:prstGeom>
          <a:solidFill>
            <a:srgbClr val="F6F8F8"/>
          </a:solidFill>
        </p:spPr>
        <p:txBody>
          <a:bodyPr wrap="square" lIns="0" tIns="45720" rIns="0" bIns="45720" rtlCol="0" anchor="t">
            <a:spAutoFit/>
          </a:bodyPr>
          <a:lstStyle/>
          <a:p>
            <a:pPr algn="ctr">
              <a:defRPr/>
            </a:pPr>
            <a:r>
              <a:rPr lang="en-GB" b="1" dirty="0">
                <a:solidFill>
                  <a:schemeClr val="bg2"/>
                </a:solidFill>
                <a:highlight>
                  <a:srgbClr val="F6F8F8"/>
                </a:highlight>
                <a:latin typeface="Arial" panose="020B0604020202020204"/>
              </a:rPr>
              <a:t>Healthcare science workforce indicative responsibilities</a:t>
            </a:r>
            <a:endParaRPr kumimoji="0" lang="en-GB" b="1" i="0" u="none" strike="noStrike" kern="1200" cap="none" spc="0" normalizeH="0" baseline="0" noProof="0" dirty="0">
              <a:ln>
                <a:noFill/>
              </a:ln>
              <a:solidFill>
                <a:schemeClr val="bg2"/>
              </a:solidFill>
              <a:effectLst/>
              <a:highlight>
                <a:srgbClr val="F6F8F8"/>
              </a:highligh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54104C29-1B01-0F14-A822-37A131BA5F38}"/>
              </a:ext>
            </a:extLst>
          </p:cNvPr>
          <p:cNvGrpSpPr/>
          <p:nvPr/>
        </p:nvGrpSpPr>
        <p:grpSpPr>
          <a:xfrm>
            <a:off x="401248" y="5323863"/>
            <a:ext cx="11351538" cy="880273"/>
            <a:chOff x="432000" y="4712024"/>
            <a:chExt cx="11370880" cy="1012828"/>
          </a:xfrm>
        </p:grpSpPr>
        <p:sp>
          <p:nvSpPr>
            <p:cNvPr id="124" name="Rectangle 2">
              <a:extLst>
                <a:ext uri="{FF2B5EF4-FFF2-40B4-BE49-F238E27FC236}">
                  <a16:creationId xmlns:a16="http://schemas.microsoft.com/office/drawing/2014/main" id="{7D4956FC-A103-351C-C11E-3639BC8C4642}"/>
                </a:ext>
              </a:extLst>
            </p:cNvPr>
            <p:cNvSpPr/>
            <p:nvPr/>
          </p:nvSpPr>
          <p:spPr>
            <a:xfrm>
              <a:off x="432000" y="4717450"/>
              <a:ext cx="1571979" cy="1007402"/>
            </a:xfrm>
            <a:prstGeom prst="rect">
              <a:avLst/>
            </a:prstGeom>
            <a:solidFill>
              <a:schemeClr val="accent5">
                <a:lumMod val="60000"/>
                <a:lumOff val="40000"/>
              </a:schemeClr>
            </a:solidFill>
            <a:ln w="15875" cap="flat">
              <a:solidFill>
                <a:schemeClr val="accent5">
                  <a:lumMod val="75000"/>
                </a:schemeClr>
              </a:solidFill>
              <a:prstDash val="solid"/>
            </a:ln>
            <a:effectLst/>
          </p:spPr>
          <p:txBody>
            <a:bodyPr vert="horz" wrap="square" lIns="36000" tIns="45720" rIns="36000" bIns="45720" anchor="ctr" anchorCtr="1" compatLnSpc="1">
              <a:noAutofit/>
            </a:bodyPr>
            <a:lstStyle/>
            <a:p>
              <a:pPr algn="ctr" defTabSz="457200"/>
              <a:r>
                <a:rPr lang="en-GB" sz="1400" kern="0">
                  <a:latin typeface="Arial"/>
                  <a:cs typeface="Arial"/>
                </a:rPr>
                <a:t>Fragile service model in some areas</a:t>
              </a:r>
            </a:p>
          </p:txBody>
        </p:sp>
        <p:sp>
          <p:nvSpPr>
            <p:cNvPr id="125" name="Rectangle 8">
              <a:extLst>
                <a:ext uri="{FF2B5EF4-FFF2-40B4-BE49-F238E27FC236}">
                  <a16:creationId xmlns:a16="http://schemas.microsoft.com/office/drawing/2014/main" id="{4E64491E-1AF8-53FA-8EA5-3492FB5A5969}"/>
                </a:ext>
              </a:extLst>
            </p:cNvPr>
            <p:cNvSpPr/>
            <p:nvPr/>
          </p:nvSpPr>
          <p:spPr>
            <a:xfrm>
              <a:off x="2065150" y="4717449"/>
              <a:ext cx="1571979" cy="1007401"/>
            </a:xfrm>
            <a:prstGeom prst="rect">
              <a:avLst/>
            </a:prstGeom>
            <a:solidFill>
              <a:schemeClr val="accent5">
                <a:lumMod val="60000"/>
                <a:lumOff val="40000"/>
              </a:schemeClr>
            </a:solidFill>
            <a:ln w="15875" cap="flat">
              <a:solidFill>
                <a:schemeClr val="accent5">
                  <a:lumMod val="75000"/>
                </a:schemeClr>
              </a:solidFill>
              <a:prstDash val="solid"/>
            </a:ln>
            <a:effectLst/>
          </p:spPr>
          <p:txBody>
            <a:bodyPr vert="horz" wrap="square" lIns="36000" tIns="45720" rIns="36000" bIns="45720" anchor="ctr" anchorCtr="1" compatLnSpc="1">
              <a:noAutofit/>
            </a:bodyPr>
            <a:lstStyle/>
            <a:p>
              <a:pPr algn="ctr" defTabSz="457200"/>
              <a:r>
                <a:rPr lang="en-GB" sz="1400" kern="0">
                  <a:latin typeface="Arial"/>
                  <a:cs typeface="Arial"/>
                </a:rPr>
                <a:t>Inconsistent  systems leadership model</a:t>
              </a:r>
              <a:endParaRPr lang="en-US" sz="1400" kern="0">
                <a:latin typeface="Arial"/>
                <a:cs typeface="Arial"/>
              </a:endParaRPr>
            </a:p>
          </p:txBody>
        </p:sp>
        <p:sp>
          <p:nvSpPr>
            <p:cNvPr id="126" name="Rectangle 8">
              <a:extLst>
                <a:ext uri="{FF2B5EF4-FFF2-40B4-BE49-F238E27FC236}">
                  <a16:creationId xmlns:a16="http://schemas.microsoft.com/office/drawing/2014/main" id="{B7F9AC50-2D3F-C291-2BB2-C2FBA9ACA55F}"/>
                </a:ext>
              </a:extLst>
            </p:cNvPr>
            <p:cNvSpPr/>
            <p:nvPr/>
          </p:nvSpPr>
          <p:spPr>
            <a:xfrm>
              <a:off x="3698300" y="4717450"/>
              <a:ext cx="1571979" cy="1007402"/>
            </a:xfrm>
            <a:prstGeom prst="rect">
              <a:avLst/>
            </a:prstGeom>
            <a:solidFill>
              <a:schemeClr val="accent5">
                <a:lumMod val="60000"/>
                <a:lumOff val="40000"/>
              </a:schemeClr>
            </a:solidFill>
            <a:ln w="15875" cap="flat">
              <a:solidFill>
                <a:schemeClr val="accent5">
                  <a:lumMod val="75000"/>
                </a:schemeClr>
              </a:solidFill>
              <a:prstDash val="solid"/>
            </a:ln>
            <a:effectLst/>
          </p:spPr>
          <p:txBody>
            <a:bodyPr vert="horz" wrap="square" lIns="36000" tIns="45720" rIns="36000" bIns="45720" anchor="ctr" anchorCtr="1" compatLnSpc="1">
              <a:noAutofit/>
            </a:bodyPr>
            <a:lstStyle/>
            <a:p>
              <a:pPr algn="ctr" defTabSz="457200"/>
              <a:r>
                <a:rPr lang="en-US" sz="1400" kern="0">
                  <a:latin typeface="Arial"/>
                  <a:cs typeface="Arial"/>
                </a:rPr>
                <a:t>Workforce capacity and capability </a:t>
              </a:r>
            </a:p>
          </p:txBody>
        </p:sp>
        <p:sp>
          <p:nvSpPr>
            <p:cNvPr id="25" name="Rectangle 8">
              <a:extLst>
                <a:ext uri="{FF2B5EF4-FFF2-40B4-BE49-F238E27FC236}">
                  <a16:creationId xmlns:a16="http://schemas.microsoft.com/office/drawing/2014/main" id="{D900CC14-E45D-3F7B-7F0B-08826EA085F5}"/>
                </a:ext>
              </a:extLst>
            </p:cNvPr>
            <p:cNvSpPr/>
            <p:nvPr/>
          </p:nvSpPr>
          <p:spPr>
            <a:xfrm>
              <a:off x="5331450" y="4717449"/>
              <a:ext cx="1571979" cy="1007401"/>
            </a:xfrm>
            <a:prstGeom prst="rect">
              <a:avLst/>
            </a:prstGeom>
            <a:solidFill>
              <a:schemeClr val="accent5">
                <a:lumMod val="60000"/>
                <a:lumOff val="40000"/>
              </a:schemeClr>
            </a:solidFill>
            <a:ln w="15875" cap="flat">
              <a:solidFill>
                <a:schemeClr val="accent5">
                  <a:lumMod val="75000"/>
                </a:schemeClr>
              </a:solidFill>
              <a:prstDash val="solid"/>
            </a:ln>
            <a:effectLst/>
          </p:spPr>
          <p:txBody>
            <a:bodyPr vert="horz" wrap="square" lIns="36000" tIns="45720" rIns="36000" bIns="45720" anchor="ctr" anchorCtr="1" compatLnSpc="1">
              <a:noAutofit/>
            </a:bodyPr>
            <a:lstStyle/>
            <a:p>
              <a:pPr algn="ctr" defTabSz="457200"/>
              <a:r>
                <a:rPr lang="en-US" sz="1400" kern="0" dirty="0">
                  <a:latin typeface="Arial"/>
                  <a:cs typeface="Arial"/>
                </a:rPr>
                <a:t>Erosion of senior level clinical roles</a:t>
              </a:r>
            </a:p>
          </p:txBody>
        </p:sp>
        <p:sp>
          <p:nvSpPr>
            <p:cNvPr id="26" name="Rectangle 8">
              <a:extLst>
                <a:ext uri="{FF2B5EF4-FFF2-40B4-BE49-F238E27FC236}">
                  <a16:creationId xmlns:a16="http://schemas.microsoft.com/office/drawing/2014/main" id="{BBC5451E-2B4F-7E4D-02E1-5E28009E5E70}"/>
                </a:ext>
              </a:extLst>
            </p:cNvPr>
            <p:cNvSpPr/>
            <p:nvPr/>
          </p:nvSpPr>
          <p:spPr>
            <a:xfrm>
              <a:off x="6964600" y="4717449"/>
              <a:ext cx="1571979" cy="1007401"/>
            </a:xfrm>
            <a:prstGeom prst="rect">
              <a:avLst/>
            </a:prstGeom>
            <a:solidFill>
              <a:schemeClr val="accent5">
                <a:lumMod val="60000"/>
                <a:lumOff val="40000"/>
              </a:schemeClr>
            </a:solidFill>
            <a:ln w="15875" cap="flat">
              <a:solidFill>
                <a:schemeClr val="accent5">
                  <a:lumMod val="75000"/>
                </a:schemeClr>
              </a:solidFill>
              <a:prstDash val="solid"/>
            </a:ln>
            <a:effectLst/>
          </p:spPr>
          <p:txBody>
            <a:bodyPr vert="horz" wrap="square" lIns="36000" tIns="45720" rIns="36000" bIns="45720" anchor="ctr" anchorCtr="1" compatLnSpc="1">
              <a:noAutofit/>
            </a:bodyPr>
            <a:lstStyle/>
            <a:p>
              <a:pPr algn="ctr" defTabSz="457200"/>
              <a:r>
                <a:rPr lang="en-US" sz="1400" kern="0">
                  <a:latin typeface="Arial"/>
                  <a:cs typeface="Arial"/>
                </a:rPr>
                <a:t>Variable quality and outcomes</a:t>
              </a:r>
            </a:p>
          </p:txBody>
        </p:sp>
        <p:sp>
          <p:nvSpPr>
            <p:cNvPr id="34" name="Rectangle 8">
              <a:extLst>
                <a:ext uri="{FF2B5EF4-FFF2-40B4-BE49-F238E27FC236}">
                  <a16:creationId xmlns:a16="http://schemas.microsoft.com/office/drawing/2014/main" id="{49D31AD1-AFBC-A89C-0D56-2B286B644779}"/>
                </a:ext>
              </a:extLst>
            </p:cNvPr>
            <p:cNvSpPr/>
            <p:nvPr/>
          </p:nvSpPr>
          <p:spPr>
            <a:xfrm>
              <a:off x="8597750" y="4717449"/>
              <a:ext cx="1571979" cy="1007401"/>
            </a:xfrm>
            <a:prstGeom prst="rect">
              <a:avLst/>
            </a:prstGeom>
            <a:solidFill>
              <a:schemeClr val="accent5">
                <a:lumMod val="60000"/>
                <a:lumOff val="40000"/>
              </a:schemeClr>
            </a:solidFill>
            <a:ln w="15875" cap="flat">
              <a:solidFill>
                <a:schemeClr val="accent5">
                  <a:lumMod val="75000"/>
                </a:schemeClr>
              </a:solidFill>
              <a:prstDash val="solid"/>
            </a:ln>
            <a:effectLst/>
          </p:spPr>
          <p:txBody>
            <a:bodyPr vert="horz" wrap="square" lIns="36000" tIns="45720" rIns="36000" bIns="45720" anchor="ctr" anchorCtr="1" compatLnSpc="1">
              <a:noAutofit/>
            </a:bodyPr>
            <a:lstStyle/>
            <a:p>
              <a:pPr algn="ctr" defTabSz="457200"/>
              <a:r>
                <a:rPr lang="en-US" sz="1400" kern="0">
                  <a:latin typeface="Arial"/>
                  <a:cs typeface="Arial"/>
                </a:rPr>
                <a:t>Variable commissioning and provision models </a:t>
              </a:r>
            </a:p>
          </p:txBody>
        </p:sp>
        <p:sp>
          <p:nvSpPr>
            <p:cNvPr id="35" name="Rectangle 8">
              <a:extLst>
                <a:ext uri="{FF2B5EF4-FFF2-40B4-BE49-F238E27FC236}">
                  <a16:creationId xmlns:a16="http://schemas.microsoft.com/office/drawing/2014/main" id="{80FE33E8-BEDE-1729-A312-E9E35F2D7315}"/>
                </a:ext>
              </a:extLst>
            </p:cNvPr>
            <p:cNvSpPr/>
            <p:nvPr/>
          </p:nvSpPr>
          <p:spPr>
            <a:xfrm>
              <a:off x="10230901" y="4712024"/>
              <a:ext cx="1571979" cy="1007401"/>
            </a:xfrm>
            <a:prstGeom prst="rect">
              <a:avLst/>
            </a:prstGeom>
            <a:solidFill>
              <a:schemeClr val="accent5">
                <a:lumMod val="60000"/>
                <a:lumOff val="40000"/>
              </a:schemeClr>
            </a:solidFill>
            <a:ln w="15875" cap="flat">
              <a:solidFill>
                <a:schemeClr val="accent5">
                  <a:lumMod val="75000"/>
                </a:schemeClr>
              </a:solidFill>
              <a:prstDash val="solid"/>
            </a:ln>
            <a:effectLst/>
          </p:spPr>
          <p:txBody>
            <a:bodyPr vert="horz" wrap="square" lIns="36000" tIns="45720" rIns="36000" bIns="45720" anchor="ctr" anchorCtr="1" compatLnSpc="1">
              <a:noAutofit/>
            </a:bodyPr>
            <a:lstStyle/>
            <a:p>
              <a:pPr algn="ctr" defTabSz="457200"/>
              <a:r>
                <a:rPr lang="en-US" sz="1400" kern="0">
                  <a:latin typeface="Arial"/>
                  <a:cs typeface="Arial"/>
                </a:rPr>
                <a:t>Increasing demand </a:t>
              </a:r>
            </a:p>
          </p:txBody>
        </p:sp>
      </p:grpSp>
      <p:sp>
        <p:nvSpPr>
          <p:cNvPr id="13" name="Rectangle: Rounded Corners 12">
            <a:extLst>
              <a:ext uri="{FF2B5EF4-FFF2-40B4-BE49-F238E27FC236}">
                <a16:creationId xmlns:a16="http://schemas.microsoft.com/office/drawing/2014/main" id="{D769B26C-3F02-94A3-EC6E-B533898A6C1F}"/>
              </a:ext>
            </a:extLst>
          </p:cNvPr>
          <p:cNvSpPr/>
          <p:nvPr/>
        </p:nvSpPr>
        <p:spPr>
          <a:xfrm>
            <a:off x="2919089" y="2007239"/>
            <a:ext cx="2897497" cy="1923893"/>
          </a:xfrm>
          <a:prstGeom prst="roundRect">
            <a:avLst>
              <a:gd name="adj" fmla="val 0"/>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92000" rIns="0" bIns="0" rtlCol="0" anchor="t"/>
          <a:lstStyle/>
          <a:p>
            <a:pPr algn="ctr" defTabSz="457200">
              <a:defRPr sz="1800" b="0" i="0" u="none" strike="noStrike" kern="0" cap="none" spc="0" baseline="0">
                <a:solidFill>
                  <a:srgbClr val="000000"/>
                </a:solidFill>
                <a:uFillTx/>
              </a:defRPr>
            </a:pPr>
            <a:r>
              <a:rPr kumimoji="0" lang="en-US" sz="1400" b="0" i="0" u="none" strike="noStrike" kern="1200" cap="none" spc="0" normalizeH="0" baseline="0" noProof="0" dirty="0">
                <a:ln>
                  <a:noFill/>
                </a:ln>
                <a:solidFill>
                  <a:schemeClr val="tx1"/>
                </a:solidFill>
                <a:effectLst/>
                <a:uLnTx/>
                <a:uFillTx/>
                <a:latin typeface="Arial"/>
                <a:ea typeface="Arial"/>
                <a:cs typeface="Arial"/>
              </a:rPr>
              <a:t>Driving the design and delivery of</a:t>
            </a:r>
            <a:r>
              <a:rPr lang="en-US" sz="1400" dirty="0">
                <a:solidFill>
                  <a:schemeClr val="tx1"/>
                </a:solidFill>
                <a:latin typeface="Arial"/>
                <a:ea typeface="Arial"/>
                <a:cs typeface="Arial"/>
              </a:rPr>
              <a:t> services and</a:t>
            </a:r>
            <a:r>
              <a:rPr kumimoji="0" lang="en-US" sz="1400" b="0" i="0" u="none" strike="noStrike" kern="1200" cap="none" spc="0" normalizeH="0" baseline="0" noProof="0" dirty="0">
                <a:ln>
                  <a:noFill/>
                </a:ln>
                <a:solidFill>
                  <a:schemeClr val="tx1"/>
                </a:solidFill>
                <a:effectLst/>
                <a:uLnTx/>
                <a:uFillTx/>
                <a:latin typeface="Arial"/>
                <a:ea typeface="Arial"/>
                <a:cs typeface="Arial"/>
              </a:rPr>
              <a:t> new health technologies to help </a:t>
            </a:r>
            <a:r>
              <a:rPr kumimoji="0" lang="en-US" sz="1400" b="1" i="0" u="none" strike="noStrike" kern="1200" cap="none" spc="0" normalizeH="0" baseline="0" noProof="0" dirty="0">
                <a:ln>
                  <a:noFill/>
                </a:ln>
                <a:solidFill>
                  <a:schemeClr val="bg2"/>
                </a:solidFill>
                <a:effectLst/>
                <a:uLnTx/>
                <a:uFillTx/>
                <a:latin typeface="Arial"/>
                <a:ea typeface="Arial"/>
                <a:cs typeface="Arial"/>
              </a:rPr>
              <a:t>prevent, diagnose and treat diseases</a:t>
            </a:r>
          </a:p>
        </p:txBody>
      </p:sp>
      <p:sp>
        <p:nvSpPr>
          <p:cNvPr id="11" name="Rectangle: Rounded Corners 10">
            <a:extLst>
              <a:ext uri="{FF2B5EF4-FFF2-40B4-BE49-F238E27FC236}">
                <a16:creationId xmlns:a16="http://schemas.microsoft.com/office/drawing/2014/main" id="{00AAD59B-0E0C-9839-B08D-25BA584ED010}"/>
              </a:ext>
            </a:extLst>
          </p:cNvPr>
          <p:cNvSpPr/>
          <p:nvPr/>
        </p:nvSpPr>
        <p:spPr>
          <a:xfrm>
            <a:off x="8886043" y="2007239"/>
            <a:ext cx="2897495" cy="1923893"/>
          </a:xfrm>
          <a:prstGeom prst="roundRect">
            <a:avLst>
              <a:gd name="adj" fmla="val 0"/>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92000" rIns="0" bIns="0" rtlCol="0" anchor="t"/>
          <a:lstStyle/>
          <a:p>
            <a:pPr algn="ctr"/>
            <a:r>
              <a:rPr lang="en-GB" sz="1400" dirty="0">
                <a:solidFill>
                  <a:schemeClr val="tx1"/>
                </a:solidFill>
              </a:rPr>
              <a:t>Provide </a:t>
            </a:r>
            <a:r>
              <a:rPr lang="en-GB" sz="1400" b="1" dirty="0">
                <a:solidFill>
                  <a:schemeClr val="bg2"/>
                </a:solidFill>
              </a:rPr>
              <a:t>statutory functions and scientific expertise </a:t>
            </a:r>
          </a:p>
          <a:p>
            <a:pPr algn="ctr"/>
            <a:r>
              <a:rPr lang="en-GB" sz="1200" dirty="0">
                <a:solidFill>
                  <a:schemeClr val="tx1"/>
                </a:solidFill>
              </a:rPr>
              <a:t>I.e. radiation safety, nuclear medicine safety, public health microbiology, biosecurity, water quality and safety, emergency preparedness and response</a:t>
            </a:r>
            <a:endParaRPr lang="en-GB" sz="1400" dirty="0">
              <a:solidFill>
                <a:schemeClr val="tx1"/>
              </a:solidFill>
            </a:endParaRPr>
          </a:p>
        </p:txBody>
      </p:sp>
      <p:grpSp>
        <p:nvGrpSpPr>
          <p:cNvPr id="38" name="Group 37">
            <a:extLst>
              <a:ext uri="{FF2B5EF4-FFF2-40B4-BE49-F238E27FC236}">
                <a16:creationId xmlns:a16="http://schemas.microsoft.com/office/drawing/2014/main" id="{E9FE88F3-6D88-8C97-B725-EEB28F2F91A0}"/>
              </a:ext>
            </a:extLst>
          </p:cNvPr>
          <p:cNvGrpSpPr/>
          <p:nvPr/>
        </p:nvGrpSpPr>
        <p:grpSpPr>
          <a:xfrm>
            <a:off x="4051077" y="2109598"/>
            <a:ext cx="1194928" cy="582850"/>
            <a:chOff x="1554121" y="2154912"/>
            <a:chExt cx="1194928" cy="582850"/>
          </a:xfrm>
        </p:grpSpPr>
        <p:pic>
          <p:nvPicPr>
            <p:cNvPr id="23" name="Graphic 22" descr="Research with solid fill">
              <a:extLst>
                <a:ext uri="{FF2B5EF4-FFF2-40B4-BE49-F238E27FC236}">
                  <a16:creationId xmlns:a16="http://schemas.microsoft.com/office/drawing/2014/main" id="{40EF38D3-AEF8-A1E6-82EA-9A295B9CF9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4121" y="2171129"/>
              <a:ext cx="566633" cy="566633"/>
            </a:xfrm>
            <a:prstGeom prst="rect">
              <a:avLst/>
            </a:prstGeom>
          </p:spPr>
        </p:pic>
        <p:grpSp>
          <p:nvGrpSpPr>
            <p:cNvPr id="37" name="Group 36">
              <a:extLst>
                <a:ext uri="{FF2B5EF4-FFF2-40B4-BE49-F238E27FC236}">
                  <a16:creationId xmlns:a16="http://schemas.microsoft.com/office/drawing/2014/main" id="{425F8CFB-1B72-F22B-0E8C-B58039C8F72C}"/>
                </a:ext>
              </a:extLst>
            </p:cNvPr>
            <p:cNvGrpSpPr/>
            <p:nvPr/>
          </p:nvGrpSpPr>
          <p:grpSpPr>
            <a:xfrm>
              <a:off x="2182416" y="2154912"/>
              <a:ext cx="566633" cy="566633"/>
              <a:chOff x="-109988" y="2176847"/>
              <a:chExt cx="566633" cy="566633"/>
            </a:xfrm>
          </p:grpSpPr>
          <p:pic>
            <p:nvPicPr>
              <p:cNvPr id="30" name="Graphic 29" descr="Shield with solid fill">
                <a:extLst>
                  <a:ext uri="{FF2B5EF4-FFF2-40B4-BE49-F238E27FC236}">
                    <a16:creationId xmlns:a16="http://schemas.microsoft.com/office/drawing/2014/main" id="{E1AB57F1-C3F3-03F5-6025-F7A5280CD1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988" y="2176847"/>
                <a:ext cx="566633" cy="566633"/>
              </a:xfrm>
              <a:prstGeom prst="rect">
                <a:avLst/>
              </a:prstGeom>
            </p:spPr>
          </p:pic>
          <p:pic>
            <p:nvPicPr>
              <p:cNvPr id="28" name="Graphic 27" descr="Medical with solid fill">
                <a:extLst>
                  <a:ext uri="{FF2B5EF4-FFF2-40B4-BE49-F238E27FC236}">
                    <a16:creationId xmlns:a16="http://schemas.microsoft.com/office/drawing/2014/main" id="{67F72D6A-5C9F-D94C-FFE6-E9F48E394A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45" y="2291805"/>
                <a:ext cx="336715" cy="336715"/>
              </a:xfrm>
              <a:prstGeom prst="rect">
                <a:avLst/>
              </a:prstGeom>
            </p:spPr>
          </p:pic>
        </p:grpSp>
      </p:grpSp>
      <p:pic>
        <p:nvPicPr>
          <p:cNvPr id="40" name="Graphic 39" descr="Needle with solid fill">
            <a:extLst>
              <a:ext uri="{FF2B5EF4-FFF2-40B4-BE49-F238E27FC236}">
                <a16:creationId xmlns:a16="http://schemas.microsoft.com/office/drawing/2014/main" id="{CD25C423-2A06-9841-335D-F74B6059D4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52387" y="2162712"/>
            <a:ext cx="513964" cy="513964"/>
          </a:xfrm>
          <a:prstGeom prst="rect">
            <a:avLst/>
          </a:prstGeom>
        </p:spPr>
      </p:pic>
      <p:pic>
        <p:nvPicPr>
          <p:cNvPr id="45" name="Graphic 44" descr="Presentation with org chart with solid fill">
            <a:extLst>
              <a:ext uri="{FF2B5EF4-FFF2-40B4-BE49-F238E27FC236}">
                <a16:creationId xmlns:a16="http://schemas.microsoft.com/office/drawing/2014/main" id="{DCCAB7D6-923F-3B08-C57F-96B05E7F7B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90102" y="2121756"/>
            <a:ext cx="574787" cy="574787"/>
          </a:xfrm>
          <a:prstGeom prst="rect">
            <a:avLst/>
          </a:prstGeom>
        </p:spPr>
      </p:pic>
      <p:grpSp>
        <p:nvGrpSpPr>
          <p:cNvPr id="48" name="Group 47">
            <a:extLst>
              <a:ext uri="{FF2B5EF4-FFF2-40B4-BE49-F238E27FC236}">
                <a16:creationId xmlns:a16="http://schemas.microsoft.com/office/drawing/2014/main" id="{32CC6FE5-2BDB-55FA-AF3A-A9CE9E1EA61E}"/>
              </a:ext>
            </a:extLst>
          </p:cNvPr>
          <p:cNvGrpSpPr/>
          <p:nvPr/>
        </p:nvGrpSpPr>
        <p:grpSpPr>
          <a:xfrm>
            <a:off x="7733083" y="2098020"/>
            <a:ext cx="574787" cy="574787"/>
            <a:chOff x="5878904" y="2060992"/>
            <a:chExt cx="574787" cy="574787"/>
          </a:xfrm>
        </p:grpSpPr>
        <p:pic>
          <p:nvPicPr>
            <p:cNvPr id="43" name="Graphic 42" descr="Heart with pulse with solid fill">
              <a:extLst>
                <a:ext uri="{FF2B5EF4-FFF2-40B4-BE49-F238E27FC236}">
                  <a16:creationId xmlns:a16="http://schemas.microsoft.com/office/drawing/2014/main" id="{2BDA7C75-CD24-C7F4-6C8A-FB3AE694A19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4910" y="2210900"/>
              <a:ext cx="228205" cy="228205"/>
            </a:xfrm>
            <a:prstGeom prst="rect">
              <a:avLst/>
            </a:prstGeom>
          </p:spPr>
        </p:pic>
        <p:pic>
          <p:nvPicPr>
            <p:cNvPr id="47" name="Graphic 46" descr="Laptop with solid fill">
              <a:extLst>
                <a:ext uri="{FF2B5EF4-FFF2-40B4-BE49-F238E27FC236}">
                  <a16:creationId xmlns:a16="http://schemas.microsoft.com/office/drawing/2014/main" id="{A6992F40-B19B-FA71-778C-0F7EBA60361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78904" y="2060992"/>
              <a:ext cx="574787" cy="574787"/>
            </a:xfrm>
            <a:prstGeom prst="rect">
              <a:avLst/>
            </a:prstGeom>
          </p:spPr>
        </p:pic>
      </p:grpSp>
      <p:pic>
        <p:nvPicPr>
          <p:cNvPr id="50" name="Graphic 49" descr="Connections with solid fill">
            <a:extLst>
              <a:ext uri="{FF2B5EF4-FFF2-40B4-BE49-F238E27FC236}">
                <a16:creationId xmlns:a16="http://schemas.microsoft.com/office/drawing/2014/main" id="{8A89176E-0432-73B1-F11E-B4ACC6F23EE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433540" y="2132300"/>
            <a:ext cx="574787" cy="574787"/>
          </a:xfrm>
          <a:prstGeom prst="rect">
            <a:avLst/>
          </a:prstGeom>
        </p:spPr>
      </p:pic>
      <p:pic>
        <p:nvPicPr>
          <p:cNvPr id="52" name="Graphic 51" descr="Radioactive with solid fill">
            <a:extLst>
              <a:ext uri="{FF2B5EF4-FFF2-40B4-BE49-F238E27FC236}">
                <a16:creationId xmlns:a16="http://schemas.microsoft.com/office/drawing/2014/main" id="{D2407A13-A574-3A01-4CFD-ECC8EE716AB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583262" y="2176669"/>
            <a:ext cx="464924" cy="464924"/>
          </a:xfrm>
          <a:prstGeom prst="rect">
            <a:avLst/>
          </a:prstGeom>
        </p:spPr>
      </p:pic>
      <p:pic>
        <p:nvPicPr>
          <p:cNvPr id="54" name="Graphic 53" descr="Handwashing with solid fill">
            <a:extLst>
              <a:ext uri="{FF2B5EF4-FFF2-40B4-BE49-F238E27FC236}">
                <a16:creationId xmlns:a16="http://schemas.microsoft.com/office/drawing/2014/main" id="{B8F3AE20-D792-9EB5-C94B-9363479637F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604580" y="2170653"/>
            <a:ext cx="464924" cy="464924"/>
          </a:xfrm>
          <a:prstGeom prst="rect">
            <a:avLst/>
          </a:prstGeom>
        </p:spPr>
      </p:pic>
      <p:pic>
        <p:nvPicPr>
          <p:cNvPr id="56" name="Graphic 55" descr="Petri Dish with solid fill">
            <a:extLst>
              <a:ext uri="{FF2B5EF4-FFF2-40B4-BE49-F238E27FC236}">
                <a16:creationId xmlns:a16="http://schemas.microsoft.com/office/drawing/2014/main" id="{8B182A88-67F0-1946-7C9F-A82EA38A490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00881" y="2188299"/>
            <a:ext cx="464924" cy="464924"/>
          </a:xfrm>
          <a:prstGeom prst="rect">
            <a:avLst/>
          </a:prstGeom>
        </p:spPr>
      </p:pic>
    </p:spTree>
    <p:extLst>
      <p:ext uri="{BB962C8B-B14F-4D97-AF65-F5344CB8AC3E}">
        <p14:creationId xmlns:p14="http://schemas.microsoft.com/office/powerpoint/2010/main" val="357524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AA191268-4EEE-5E25-2903-774DFDAA01E8}"/>
              </a:ext>
            </a:extLst>
          </p:cNvPr>
          <p:cNvSpPr/>
          <p:nvPr/>
        </p:nvSpPr>
        <p:spPr>
          <a:xfrm>
            <a:off x="6510626" y="4353485"/>
            <a:ext cx="5197976" cy="185116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9B943BB4-8667-4DCF-AC9A-1C870159013C}"/>
              </a:ext>
            </a:extLst>
          </p:cNvPr>
          <p:cNvSpPr>
            <a:spLocks noGrp="1"/>
          </p:cNvSpPr>
          <p:nvPr>
            <p:ph type="title"/>
          </p:nvPr>
        </p:nvSpPr>
        <p:spPr>
          <a:xfrm>
            <a:off x="432000" y="432000"/>
            <a:ext cx="11404154" cy="433762"/>
          </a:xfrm>
        </p:spPr>
        <p:txBody>
          <a:bodyPr vert="horz" lIns="0" tIns="0" rIns="0" bIns="0" rtlCol="0" anchor="t">
            <a:noAutofit/>
          </a:bodyPr>
          <a:lstStyle/>
          <a:p>
            <a:pPr defTabSz="914377"/>
            <a:r>
              <a:rPr lang="en-GB" sz="2800" dirty="0">
                <a:latin typeface="Arial"/>
                <a:cs typeface="Arial"/>
              </a:rPr>
              <a:t>Our key national areas of focus for healthcare science</a:t>
            </a:r>
          </a:p>
        </p:txBody>
      </p:sp>
      <p:sp>
        <p:nvSpPr>
          <p:cNvPr id="41" name="TextBox 40">
            <a:extLst>
              <a:ext uri="{FF2B5EF4-FFF2-40B4-BE49-F238E27FC236}">
                <a16:creationId xmlns:a16="http://schemas.microsoft.com/office/drawing/2014/main" id="{1917ED02-5B24-C271-1293-539952931874}"/>
              </a:ext>
            </a:extLst>
          </p:cNvPr>
          <p:cNvSpPr txBox="1"/>
          <p:nvPr/>
        </p:nvSpPr>
        <p:spPr>
          <a:xfrm>
            <a:off x="6663001" y="4756194"/>
            <a:ext cx="295173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31F20"/>
                </a:solidFill>
                <a:effectLst/>
                <a:uLnTx/>
                <a:uFillTx/>
                <a:latin typeface="Arial" panose="020B0604020202020204"/>
                <a:ea typeface="+mn-ea"/>
                <a:cs typeface="+mn-cs"/>
              </a:rPr>
              <a:t>Priorities must evolve to adapt and align with </a:t>
            </a:r>
            <a:r>
              <a:rPr kumimoji="0" lang="en-GB" sz="1600" b="1" i="0" u="none" strike="noStrike" kern="1200" cap="none" spc="0" normalizeH="0" baseline="0" noProof="0" dirty="0">
                <a:ln>
                  <a:noFill/>
                </a:ln>
                <a:solidFill>
                  <a:srgbClr val="231F20"/>
                </a:solidFill>
                <a:effectLst/>
                <a:uLnTx/>
                <a:uFillTx/>
                <a:latin typeface="Arial" panose="020B0604020202020204"/>
                <a:ea typeface="+mn-ea"/>
                <a:cs typeface="+mn-cs"/>
              </a:rPr>
              <a:t>the NHS 10-year plan </a:t>
            </a:r>
            <a:r>
              <a:rPr kumimoji="0" lang="en-GB" sz="1600" i="0" u="none" strike="noStrike" kern="1200" cap="none" spc="0" normalizeH="0" baseline="0" noProof="0" dirty="0">
                <a:ln>
                  <a:noFill/>
                </a:ln>
                <a:solidFill>
                  <a:srgbClr val="231F20"/>
                </a:solidFill>
                <a:effectLst/>
                <a:uLnTx/>
                <a:uFillTx/>
                <a:latin typeface="Arial" panose="020B0604020202020204"/>
                <a:ea typeface="+mn-ea"/>
                <a:cs typeface="+mn-cs"/>
              </a:rPr>
              <a:t>and other relevant strategies</a:t>
            </a:r>
          </a:p>
        </p:txBody>
      </p:sp>
      <p:cxnSp>
        <p:nvCxnSpPr>
          <p:cNvPr id="44" name="Straight Connector 43">
            <a:extLst>
              <a:ext uri="{FF2B5EF4-FFF2-40B4-BE49-F238E27FC236}">
                <a16:creationId xmlns:a16="http://schemas.microsoft.com/office/drawing/2014/main" id="{215C00C7-75D4-510D-1EE6-82E6FC1C3BFF}"/>
              </a:ext>
            </a:extLst>
          </p:cNvPr>
          <p:cNvCxnSpPr>
            <a:cxnSpLocks/>
          </p:cNvCxnSpPr>
          <p:nvPr/>
        </p:nvCxnSpPr>
        <p:spPr>
          <a:xfrm>
            <a:off x="6510626" y="4353485"/>
            <a:ext cx="0" cy="185116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01868372-A521-C558-4576-4C7E96FBB6C0}"/>
              </a:ext>
            </a:extLst>
          </p:cNvPr>
          <p:cNvGrpSpPr/>
          <p:nvPr/>
        </p:nvGrpSpPr>
        <p:grpSpPr>
          <a:xfrm>
            <a:off x="1080543" y="1152705"/>
            <a:ext cx="1249270" cy="1436943"/>
            <a:chOff x="1080543" y="1152705"/>
            <a:chExt cx="1249270" cy="1436943"/>
          </a:xfrm>
        </p:grpSpPr>
        <p:grpSp>
          <p:nvGrpSpPr>
            <p:cNvPr id="32" name="Graphic 2">
              <a:extLst>
                <a:ext uri="{FF2B5EF4-FFF2-40B4-BE49-F238E27FC236}">
                  <a16:creationId xmlns:a16="http://schemas.microsoft.com/office/drawing/2014/main" id="{64D0AF88-758C-12AA-9EF1-2528131D3C5E}"/>
                </a:ext>
              </a:extLst>
            </p:cNvPr>
            <p:cNvGrpSpPr/>
            <p:nvPr/>
          </p:nvGrpSpPr>
          <p:grpSpPr>
            <a:xfrm>
              <a:off x="1080543" y="1152705"/>
              <a:ext cx="1249270" cy="1249391"/>
              <a:chOff x="1390302" y="1498600"/>
              <a:chExt cx="1475517" cy="1475659"/>
            </a:xfrm>
            <a:solidFill>
              <a:srgbClr val="024D78"/>
            </a:solidFill>
          </p:grpSpPr>
          <p:sp>
            <p:nvSpPr>
              <p:cNvPr id="70" name="Freeform: Shape 49">
                <a:extLst>
                  <a:ext uri="{FF2B5EF4-FFF2-40B4-BE49-F238E27FC236}">
                    <a16:creationId xmlns:a16="http://schemas.microsoft.com/office/drawing/2014/main" id="{09DFA8EA-9644-9362-61BF-8B82C0DE33B2}"/>
                  </a:ext>
                </a:extLst>
              </p:cNvPr>
              <p:cNvSpPr/>
              <p:nvPr/>
            </p:nvSpPr>
            <p:spPr>
              <a:xfrm>
                <a:off x="1390302" y="1498600"/>
                <a:ext cx="1475517" cy="1475659"/>
              </a:xfrm>
              <a:custGeom>
                <a:avLst/>
                <a:gdLst>
                  <a:gd name="connsiteX0" fmla="*/ 1475518 w 1475517"/>
                  <a:gd name="connsiteY0" fmla="*/ 737830 h 1475659"/>
                  <a:gd name="connsiteX1" fmla="*/ 737688 w 1475517"/>
                  <a:gd name="connsiteY1" fmla="*/ 1475659 h 1475659"/>
                  <a:gd name="connsiteX2" fmla="*/ 0 w 1475517"/>
                  <a:gd name="connsiteY2" fmla="*/ 737830 h 1475659"/>
                  <a:gd name="connsiteX3" fmla="*/ 737688 w 1475517"/>
                  <a:gd name="connsiteY3" fmla="*/ 0 h 1475659"/>
                  <a:gd name="connsiteX4" fmla="*/ 1475518 w 1475517"/>
                  <a:gd name="connsiteY4" fmla="*/ 737830 h 147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517" h="1475659">
                    <a:moveTo>
                      <a:pt x="1475518" y="737830"/>
                    </a:moveTo>
                    <a:cubicBezTo>
                      <a:pt x="1475518" y="1145227"/>
                      <a:pt x="1145227" y="1475659"/>
                      <a:pt x="737688" y="1475659"/>
                    </a:cubicBezTo>
                    <a:cubicBezTo>
                      <a:pt x="330149" y="1475659"/>
                      <a:pt x="0" y="1145227"/>
                      <a:pt x="0" y="737830"/>
                    </a:cubicBezTo>
                    <a:cubicBezTo>
                      <a:pt x="0" y="330433"/>
                      <a:pt x="330291" y="0"/>
                      <a:pt x="737688" y="0"/>
                    </a:cubicBezTo>
                    <a:cubicBezTo>
                      <a:pt x="1145085" y="0"/>
                      <a:pt x="1475518" y="330291"/>
                      <a:pt x="1475518" y="737830"/>
                    </a:cubicBezTo>
                    <a:close/>
                  </a:path>
                </a:pathLst>
              </a:custGeom>
              <a:solidFill>
                <a:schemeClr val="accent1">
                  <a:lumMod val="75000"/>
                </a:schemeClr>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dirty="0"/>
              </a:p>
            </p:txBody>
          </p:sp>
          <p:sp>
            <p:nvSpPr>
              <p:cNvPr id="71" name="Freeform: Shape 50">
                <a:extLst>
                  <a:ext uri="{FF2B5EF4-FFF2-40B4-BE49-F238E27FC236}">
                    <a16:creationId xmlns:a16="http://schemas.microsoft.com/office/drawing/2014/main" id="{CF01FC1F-AA85-02D6-163C-A0B6D7E90EE4}"/>
                  </a:ext>
                </a:extLst>
              </p:cNvPr>
              <p:cNvSpPr/>
              <p:nvPr/>
            </p:nvSpPr>
            <p:spPr>
              <a:xfrm>
                <a:off x="1586829" y="1692287"/>
                <a:ext cx="1082320" cy="1082320"/>
              </a:xfrm>
              <a:custGeom>
                <a:avLst/>
                <a:gdLst>
                  <a:gd name="connsiteX0" fmla="*/ 1082321 w 1082320"/>
                  <a:gd name="connsiteY0" fmla="*/ 541160 h 1082320"/>
                  <a:gd name="connsiteX1" fmla="*/ 541160 w 1082320"/>
                  <a:gd name="connsiteY1" fmla="*/ 1082321 h 1082320"/>
                  <a:gd name="connsiteX2" fmla="*/ 0 w 1082320"/>
                  <a:gd name="connsiteY2" fmla="*/ 541160 h 1082320"/>
                  <a:gd name="connsiteX3" fmla="*/ 541160 w 1082320"/>
                  <a:gd name="connsiteY3" fmla="*/ 0 h 1082320"/>
                  <a:gd name="connsiteX4" fmla="*/ 1082321 w 1082320"/>
                  <a:gd name="connsiteY4" fmla="*/ 541160 h 108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320" h="1082320">
                    <a:moveTo>
                      <a:pt x="1082321" y="541160"/>
                    </a:moveTo>
                    <a:cubicBezTo>
                      <a:pt x="1082321" y="840069"/>
                      <a:pt x="840070" y="1082321"/>
                      <a:pt x="541160" y="1082321"/>
                    </a:cubicBezTo>
                    <a:cubicBezTo>
                      <a:pt x="242251" y="1082321"/>
                      <a:pt x="0" y="839927"/>
                      <a:pt x="0" y="541160"/>
                    </a:cubicBezTo>
                    <a:cubicBezTo>
                      <a:pt x="0" y="242393"/>
                      <a:pt x="242393" y="0"/>
                      <a:pt x="541160" y="0"/>
                    </a:cubicBezTo>
                    <a:cubicBezTo>
                      <a:pt x="839928" y="0"/>
                      <a:pt x="1082321" y="242393"/>
                      <a:pt x="1082321" y="541160"/>
                    </a:cubicBezTo>
                    <a:close/>
                  </a:path>
                </a:pathLst>
              </a:custGeom>
              <a:solidFill>
                <a:schemeClr val="bg1"/>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a:p>
            </p:txBody>
          </p:sp>
        </p:grpSp>
        <p:sp>
          <p:nvSpPr>
            <p:cNvPr id="37" name="Freeform: Shape 21">
              <a:extLst>
                <a:ext uri="{FF2B5EF4-FFF2-40B4-BE49-F238E27FC236}">
                  <a16:creationId xmlns:a16="http://schemas.microsoft.com/office/drawing/2014/main" id="{714556F1-DAFA-81F4-324E-C07F0F787CFE}"/>
                </a:ext>
              </a:extLst>
            </p:cNvPr>
            <p:cNvSpPr/>
            <p:nvPr/>
          </p:nvSpPr>
          <p:spPr>
            <a:xfrm>
              <a:off x="1528386" y="2343064"/>
              <a:ext cx="353465" cy="246584"/>
            </a:xfrm>
            <a:custGeom>
              <a:avLst/>
              <a:gdLst>
                <a:gd name="connsiteX0" fmla="*/ 0 w 417478"/>
                <a:gd name="connsiteY0" fmla="*/ 142 h 291241"/>
                <a:gd name="connsiteX1" fmla="*/ 208739 w 417478"/>
                <a:gd name="connsiteY1" fmla="*/ 291241 h 291241"/>
                <a:gd name="connsiteX2" fmla="*/ 417479 w 417478"/>
                <a:gd name="connsiteY2" fmla="*/ 0 h 291241"/>
                <a:gd name="connsiteX3" fmla="*/ 0 w 417478"/>
                <a:gd name="connsiteY3" fmla="*/ 142 h 291241"/>
              </a:gdLst>
              <a:ahLst/>
              <a:cxnLst>
                <a:cxn ang="0">
                  <a:pos x="connsiteX0" y="connsiteY0"/>
                </a:cxn>
                <a:cxn ang="0">
                  <a:pos x="connsiteX1" y="connsiteY1"/>
                </a:cxn>
                <a:cxn ang="0">
                  <a:pos x="connsiteX2" y="connsiteY2"/>
                </a:cxn>
                <a:cxn ang="0">
                  <a:pos x="connsiteX3" y="connsiteY3"/>
                </a:cxn>
              </a:cxnLst>
              <a:rect l="l" t="t" r="r" b="b"/>
              <a:pathLst>
                <a:path w="417478" h="291241">
                  <a:moveTo>
                    <a:pt x="0" y="142"/>
                  </a:moveTo>
                  <a:lnTo>
                    <a:pt x="208739" y="291241"/>
                  </a:lnTo>
                  <a:lnTo>
                    <a:pt x="417479" y="0"/>
                  </a:lnTo>
                  <a:lnTo>
                    <a:pt x="0" y="142"/>
                  </a:lnTo>
                  <a:close/>
                </a:path>
              </a:pathLst>
            </a:custGeom>
            <a:solidFill>
              <a:schemeClr val="accent1">
                <a:lumMod val="75000"/>
              </a:schemeClr>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a:p>
          </p:txBody>
        </p:sp>
      </p:grpSp>
      <p:grpSp>
        <p:nvGrpSpPr>
          <p:cNvPr id="75" name="Group 74">
            <a:extLst>
              <a:ext uri="{FF2B5EF4-FFF2-40B4-BE49-F238E27FC236}">
                <a16:creationId xmlns:a16="http://schemas.microsoft.com/office/drawing/2014/main" id="{4F40550A-645A-F7AC-3906-F786EE31FC8F}"/>
              </a:ext>
            </a:extLst>
          </p:cNvPr>
          <p:cNvGrpSpPr/>
          <p:nvPr/>
        </p:nvGrpSpPr>
        <p:grpSpPr>
          <a:xfrm>
            <a:off x="3219489" y="1170607"/>
            <a:ext cx="1249391" cy="1436943"/>
            <a:chOff x="3460674" y="1170607"/>
            <a:chExt cx="1249391" cy="1436943"/>
          </a:xfrm>
        </p:grpSpPr>
        <p:grpSp>
          <p:nvGrpSpPr>
            <p:cNvPr id="33" name="Graphic 2">
              <a:extLst>
                <a:ext uri="{FF2B5EF4-FFF2-40B4-BE49-F238E27FC236}">
                  <a16:creationId xmlns:a16="http://schemas.microsoft.com/office/drawing/2014/main" id="{78305AF8-21AA-A8D4-334C-E523EF1EEB2F}"/>
                </a:ext>
              </a:extLst>
            </p:cNvPr>
            <p:cNvGrpSpPr/>
            <p:nvPr/>
          </p:nvGrpSpPr>
          <p:grpSpPr>
            <a:xfrm>
              <a:off x="3460674" y="1170607"/>
              <a:ext cx="1249391" cy="1249391"/>
              <a:chOff x="3367362" y="1498600"/>
              <a:chExt cx="1475659" cy="1475659"/>
            </a:xfrm>
            <a:solidFill>
              <a:srgbClr val="0580A7"/>
            </a:solidFill>
          </p:grpSpPr>
          <p:sp>
            <p:nvSpPr>
              <p:cNvPr id="68" name="Freeform: Shape 47">
                <a:extLst>
                  <a:ext uri="{FF2B5EF4-FFF2-40B4-BE49-F238E27FC236}">
                    <a16:creationId xmlns:a16="http://schemas.microsoft.com/office/drawing/2014/main" id="{325AEDE8-83FD-E38B-872E-CE8BDDD8C225}"/>
                  </a:ext>
                </a:extLst>
              </p:cNvPr>
              <p:cNvSpPr/>
              <p:nvPr/>
            </p:nvSpPr>
            <p:spPr>
              <a:xfrm>
                <a:off x="3367362" y="1498600"/>
                <a:ext cx="1475659" cy="1475659"/>
              </a:xfrm>
              <a:custGeom>
                <a:avLst/>
                <a:gdLst>
                  <a:gd name="connsiteX0" fmla="*/ 1475518 w 1475659"/>
                  <a:gd name="connsiteY0" fmla="*/ 737830 h 1475659"/>
                  <a:gd name="connsiteX1" fmla="*/ 737688 w 1475659"/>
                  <a:gd name="connsiteY1" fmla="*/ 1475659 h 1475659"/>
                  <a:gd name="connsiteX2" fmla="*/ 0 w 1475659"/>
                  <a:gd name="connsiteY2" fmla="*/ 737830 h 1475659"/>
                  <a:gd name="connsiteX3" fmla="*/ 737830 w 1475659"/>
                  <a:gd name="connsiteY3" fmla="*/ 0 h 1475659"/>
                  <a:gd name="connsiteX4" fmla="*/ 1475660 w 1475659"/>
                  <a:gd name="connsiteY4" fmla="*/ 737830 h 147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59" h="1475659">
                    <a:moveTo>
                      <a:pt x="1475518" y="737830"/>
                    </a:moveTo>
                    <a:cubicBezTo>
                      <a:pt x="1475518" y="1145227"/>
                      <a:pt x="1145227" y="1475659"/>
                      <a:pt x="737688" y="1475659"/>
                    </a:cubicBezTo>
                    <a:cubicBezTo>
                      <a:pt x="330149" y="1475659"/>
                      <a:pt x="0" y="1145227"/>
                      <a:pt x="0" y="737830"/>
                    </a:cubicBezTo>
                    <a:cubicBezTo>
                      <a:pt x="0" y="330433"/>
                      <a:pt x="330291" y="0"/>
                      <a:pt x="737830" y="0"/>
                    </a:cubicBezTo>
                    <a:cubicBezTo>
                      <a:pt x="1145369" y="0"/>
                      <a:pt x="1475660" y="330291"/>
                      <a:pt x="1475660" y="737830"/>
                    </a:cubicBezTo>
                    <a:close/>
                  </a:path>
                </a:pathLst>
              </a:custGeom>
              <a:solidFill>
                <a:schemeClr val="accent1"/>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dirty="0"/>
              </a:p>
            </p:txBody>
          </p:sp>
          <p:sp>
            <p:nvSpPr>
              <p:cNvPr id="69" name="Freeform: Shape 48">
                <a:extLst>
                  <a:ext uri="{FF2B5EF4-FFF2-40B4-BE49-F238E27FC236}">
                    <a16:creationId xmlns:a16="http://schemas.microsoft.com/office/drawing/2014/main" id="{30BFF85A-7361-E03E-85EF-EE3ADCADAC0A}"/>
                  </a:ext>
                </a:extLst>
              </p:cNvPr>
              <p:cNvSpPr/>
              <p:nvPr/>
            </p:nvSpPr>
            <p:spPr>
              <a:xfrm>
                <a:off x="3563889" y="1692287"/>
                <a:ext cx="1082320" cy="1082320"/>
              </a:xfrm>
              <a:custGeom>
                <a:avLst/>
                <a:gdLst>
                  <a:gd name="connsiteX0" fmla="*/ 1082321 w 1082320"/>
                  <a:gd name="connsiteY0" fmla="*/ 541160 h 1082320"/>
                  <a:gd name="connsiteX1" fmla="*/ 541160 w 1082320"/>
                  <a:gd name="connsiteY1" fmla="*/ 1082321 h 1082320"/>
                  <a:gd name="connsiteX2" fmla="*/ 0 w 1082320"/>
                  <a:gd name="connsiteY2" fmla="*/ 541160 h 1082320"/>
                  <a:gd name="connsiteX3" fmla="*/ 541160 w 1082320"/>
                  <a:gd name="connsiteY3" fmla="*/ 0 h 1082320"/>
                  <a:gd name="connsiteX4" fmla="*/ 1082321 w 1082320"/>
                  <a:gd name="connsiteY4" fmla="*/ 541160 h 108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320" h="1082320">
                    <a:moveTo>
                      <a:pt x="1082321" y="541160"/>
                    </a:moveTo>
                    <a:cubicBezTo>
                      <a:pt x="1082321" y="840069"/>
                      <a:pt x="840069" y="1082321"/>
                      <a:pt x="541160" y="1082321"/>
                    </a:cubicBezTo>
                    <a:cubicBezTo>
                      <a:pt x="242251" y="1082321"/>
                      <a:pt x="0" y="839927"/>
                      <a:pt x="0" y="541160"/>
                    </a:cubicBezTo>
                    <a:cubicBezTo>
                      <a:pt x="0" y="242393"/>
                      <a:pt x="242393" y="0"/>
                      <a:pt x="541160" y="0"/>
                    </a:cubicBezTo>
                    <a:cubicBezTo>
                      <a:pt x="839927" y="0"/>
                      <a:pt x="1082321" y="242393"/>
                      <a:pt x="1082321" y="541160"/>
                    </a:cubicBezTo>
                    <a:close/>
                  </a:path>
                </a:pathLst>
              </a:custGeom>
              <a:solidFill>
                <a:schemeClr val="bg1"/>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a:p>
            </p:txBody>
          </p:sp>
        </p:grpSp>
        <p:sp>
          <p:nvSpPr>
            <p:cNvPr id="38" name="Freeform: Shape 22">
              <a:extLst>
                <a:ext uri="{FF2B5EF4-FFF2-40B4-BE49-F238E27FC236}">
                  <a16:creationId xmlns:a16="http://schemas.microsoft.com/office/drawing/2014/main" id="{D14C821F-4434-1E33-1301-151EC3AD537F}"/>
                </a:ext>
              </a:extLst>
            </p:cNvPr>
            <p:cNvSpPr/>
            <p:nvPr/>
          </p:nvSpPr>
          <p:spPr>
            <a:xfrm>
              <a:off x="3908636" y="2360966"/>
              <a:ext cx="353465" cy="246584"/>
            </a:xfrm>
            <a:custGeom>
              <a:avLst/>
              <a:gdLst>
                <a:gd name="connsiteX0" fmla="*/ 0 w 417478"/>
                <a:gd name="connsiteY0" fmla="*/ 142 h 291241"/>
                <a:gd name="connsiteX1" fmla="*/ 208739 w 417478"/>
                <a:gd name="connsiteY1" fmla="*/ 291241 h 291241"/>
                <a:gd name="connsiteX2" fmla="*/ 417479 w 417478"/>
                <a:gd name="connsiteY2" fmla="*/ 0 h 291241"/>
                <a:gd name="connsiteX3" fmla="*/ 0 w 417478"/>
                <a:gd name="connsiteY3" fmla="*/ 142 h 291241"/>
              </a:gdLst>
              <a:ahLst/>
              <a:cxnLst>
                <a:cxn ang="0">
                  <a:pos x="connsiteX0" y="connsiteY0"/>
                </a:cxn>
                <a:cxn ang="0">
                  <a:pos x="connsiteX1" y="connsiteY1"/>
                </a:cxn>
                <a:cxn ang="0">
                  <a:pos x="connsiteX2" y="connsiteY2"/>
                </a:cxn>
                <a:cxn ang="0">
                  <a:pos x="connsiteX3" y="connsiteY3"/>
                </a:cxn>
              </a:cxnLst>
              <a:rect l="l" t="t" r="r" b="b"/>
              <a:pathLst>
                <a:path w="417478" h="291241">
                  <a:moveTo>
                    <a:pt x="0" y="142"/>
                  </a:moveTo>
                  <a:lnTo>
                    <a:pt x="208739" y="291241"/>
                  </a:lnTo>
                  <a:lnTo>
                    <a:pt x="417479" y="0"/>
                  </a:lnTo>
                  <a:lnTo>
                    <a:pt x="0" y="142"/>
                  </a:lnTo>
                  <a:close/>
                </a:path>
              </a:pathLst>
            </a:custGeom>
            <a:solidFill>
              <a:schemeClr val="accent1"/>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dirty="0"/>
            </a:p>
          </p:txBody>
        </p:sp>
      </p:grpSp>
      <p:grpSp>
        <p:nvGrpSpPr>
          <p:cNvPr id="76" name="Group 75">
            <a:extLst>
              <a:ext uri="{FF2B5EF4-FFF2-40B4-BE49-F238E27FC236}">
                <a16:creationId xmlns:a16="http://schemas.microsoft.com/office/drawing/2014/main" id="{8DFA610A-4C0F-BBF3-9E1C-35D50356935C}"/>
              </a:ext>
            </a:extLst>
          </p:cNvPr>
          <p:cNvGrpSpPr/>
          <p:nvPr/>
        </p:nvGrpSpPr>
        <p:grpSpPr>
          <a:xfrm>
            <a:off x="5358556" y="1170607"/>
            <a:ext cx="1249270" cy="1436943"/>
            <a:chOff x="5129053" y="1170607"/>
            <a:chExt cx="1249270" cy="1436943"/>
          </a:xfrm>
        </p:grpSpPr>
        <p:grpSp>
          <p:nvGrpSpPr>
            <p:cNvPr id="34" name="Graphic 2">
              <a:extLst>
                <a:ext uri="{FF2B5EF4-FFF2-40B4-BE49-F238E27FC236}">
                  <a16:creationId xmlns:a16="http://schemas.microsoft.com/office/drawing/2014/main" id="{5FB432F8-66A4-EB54-E913-5A3CC7940473}"/>
                </a:ext>
              </a:extLst>
            </p:cNvPr>
            <p:cNvGrpSpPr/>
            <p:nvPr/>
          </p:nvGrpSpPr>
          <p:grpSpPr>
            <a:xfrm>
              <a:off x="5129053" y="1170607"/>
              <a:ext cx="1249270" cy="1249391"/>
              <a:chOff x="5337890" y="1498600"/>
              <a:chExt cx="1475517" cy="1475659"/>
            </a:xfrm>
            <a:solidFill>
              <a:srgbClr val="6CBD3A"/>
            </a:solidFill>
          </p:grpSpPr>
          <p:sp>
            <p:nvSpPr>
              <p:cNvPr id="66" name="Freeform: Shape 45">
                <a:extLst>
                  <a:ext uri="{FF2B5EF4-FFF2-40B4-BE49-F238E27FC236}">
                    <a16:creationId xmlns:a16="http://schemas.microsoft.com/office/drawing/2014/main" id="{C59E22C2-7D8F-39BF-CF73-C707C877CA8F}"/>
                  </a:ext>
                </a:extLst>
              </p:cNvPr>
              <p:cNvSpPr/>
              <p:nvPr/>
            </p:nvSpPr>
            <p:spPr>
              <a:xfrm>
                <a:off x="5337890" y="1498600"/>
                <a:ext cx="1475517" cy="1475659"/>
              </a:xfrm>
              <a:custGeom>
                <a:avLst/>
                <a:gdLst>
                  <a:gd name="connsiteX0" fmla="*/ 1475518 w 1475517"/>
                  <a:gd name="connsiteY0" fmla="*/ 737830 h 1475659"/>
                  <a:gd name="connsiteX1" fmla="*/ 737830 w 1475517"/>
                  <a:gd name="connsiteY1" fmla="*/ 1475659 h 1475659"/>
                  <a:gd name="connsiteX2" fmla="*/ 0 w 1475517"/>
                  <a:gd name="connsiteY2" fmla="*/ 737830 h 1475659"/>
                  <a:gd name="connsiteX3" fmla="*/ 737688 w 1475517"/>
                  <a:gd name="connsiteY3" fmla="*/ 0 h 1475659"/>
                  <a:gd name="connsiteX4" fmla="*/ 1475376 w 1475517"/>
                  <a:gd name="connsiteY4" fmla="*/ 737830 h 147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517" h="1475659">
                    <a:moveTo>
                      <a:pt x="1475518" y="737830"/>
                    </a:moveTo>
                    <a:cubicBezTo>
                      <a:pt x="1475518" y="1145227"/>
                      <a:pt x="1145085" y="1475659"/>
                      <a:pt x="737830" y="1475659"/>
                    </a:cubicBezTo>
                    <a:cubicBezTo>
                      <a:pt x="330575" y="1475659"/>
                      <a:pt x="0" y="1145227"/>
                      <a:pt x="0" y="737830"/>
                    </a:cubicBezTo>
                    <a:cubicBezTo>
                      <a:pt x="0" y="330433"/>
                      <a:pt x="330291" y="0"/>
                      <a:pt x="737688" y="0"/>
                    </a:cubicBezTo>
                    <a:cubicBezTo>
                      <a:pt x="1145085" y="0"/>
                      <a:pt x="1475376" y="330291"/>
                      <a:pt x="1475376" y="737830"/>
                    </a:cubicBezTo>
                    <a:close/>
                  </a:path>
                </a:pathLst>
              </a:custGeom>
              <a:solidFill>
                <a:schemeClr val="bg2"/>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dirty="0"/>
              </a:p>
            </p:txBody>
          </p:sp>
          <p:sp>
            <p:nvSpPr>
              <p:cNvPr id="67" name="Freeform: Shape 46">
                <a:extLst>
                  <a:ext uri="{FF2B5EF4-FFF2-40B4-BE49-F238E27FC236}">
                    <a16:creationId xmlns:a16="http://schemas.microsoft.com/office/drawing/2014/main" id="{756D4619-D5A6-3411-D193-AA2F935D7531}"/>
                  </a:ext>
                </a:extLst>
              </p:cNvPr>
              <p:cNvSpPr/>
              <p:nvPr/>
            </p:nvSpPr>
            <p:spPr>
              <a:xfrm>
                <a:off x="5534559" y="1692287"/>
                <a:ext cx="1082178" cy="1082320"/>
              </a:xfrm>
              <a:custGeom>
                <a:avLst/>
                <a:gdLst>
                  <a:gd name="connsiteX0" fmla="*/ 1082179 w 1082178"/>
                  <a:gd name="connsiteY0" fmla="*/ 541160 h 1082320"/>
                  <a:gd name="connsiteX1" fmla="*/ 541160 w 1082178"/>
                  <a:gd name="connsiteY1" fmla="*/ 1082321 h 1082320"/>
                  <a:gd name="connsiteX2" fmla="*/ 0 w 1082178"/>
                  <a:gd name="connsiteY2" fmla="*/ 541160 h 1082320"/>
                  <a:gd name="connsiteX3" fmla="*/ 541160 w 1082178"/>
                  <a:gd name="connsiteY3" fmla="*/ 0 h 1082320"/>
                  <a:gd name="connsiteX4" fmla="*/ 1082179 w 1082178"/>
                  <a:gd name="connsiteY4" fmla="*/ 541160 h 108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178" h="1082320">
                    <a:moveTo>
                      <a:pt x="1082179" y="541160"/>
                    </a:moveTo>
                    <a:cubicBezTo>
                      <a:pt x="1082179" y="840069"/>
                      <a:pt x="839927" y="1082321"/>
                      <a:pt x="541160" y="1082321"/>
                    </a:cubicBezTo>
                    <a:cubicBezTo>
                      <a:pt x="242393" y="1082321"/>
                      <a:pt x="0" y="839927"/>
                      <a:pt x="0" y="541160"/>
                    </a:cubicBezTo>
                    <a:cubicBezTo>
                      <a:pt x="0" y="242393"/>
                      <a:pt x="242251" y="0"/>
                      <a:pt x="541160" y="0"/>
                    </a:cubicBezTo>
                    <a:cubicBezTo>
                      <a:pt x="840070" y="0"/>
                      <a:pt x="1082179" y="242393"/>
                      <a:pt x="1082179" y="541160"/>
                    </a:cubicBezTo>
                    <a:close/>
                  </a:path>
                </a:pathLst>
              </a:custGeom>
              <a:solidFill>
                <a:schemeClr val="bg1"/>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a:p>
            </p:txBody>
          </p:sp>
        </p:grpSp>
        <p:sp>
          <p:nvSpPr>
            <p:cNvPr id="39" name="Freeform: Shape 23">
              <a:extLst>
                <a:ext uri="{FF2B5EF4-FFF2-40B4-BE49-F238E27FC236}">
                  <a16:creationId xmlns:a16="http://schemas.microsoft.com/office/drawing/2014/main" id="{4424F66F-1FFA-AEFE-3482-6DA4CDA36FE8}"/>
                </a:ext>
              </a:extLst>
            </p:cNvPr>
            <p:cNvSpPr/>
            <p:nvPr/>
          </p:nvSpPr>
          <p:spPr>
            <a:xfrm>
              <a:off x="5576895" y="2360966"/>
              <a:ext cx="353465" cy="246584"/>
            </a:xfrm>
            <a:custGeom>
              <a:avLst/>
              <a:gdLst>
                <a:gd name="connsiteX0" fmla="*/ 0 w 417478"/>
                <a:gd name="connsiteY0" fmla="*/ 142 h 291241"/>
                <a:gd name="connsiteX1" fmla="*/ 208740 w 417478"/>
                <a:gd name="connsiteY1" fmla="*/ 291241 h 291241"/>
                <a:gd name="connsiteX2" fmla="*/ 417479 w 417478"/>
                <a:gd name="connsiteY2" fmla="*/ 0 h 291241"/>
                <a:gd name="connsiteX3" fmla="*/ 0 w 417478"/>
                <a:gd name="connsiteY3" fmla="*/ 142 h 291241"/>
              </a:gdLst>
              <a:ahLst/>
              <a:cxnLst>
                <a:cxn ang="0">
                  <a:pos x="connsiteX0" y="connsiteY0"/>
                </a:cxn>
                <a:cxn ang="0">
                  <a:pos x="connsiteX1" y="connsiteY1"/>
                </a:cxn>
                <a:cxn ang="0">
                  <a:pos x="connsiteX2" y="connsiteY2"/>
                </a:cxn>
                <a:cxn ang="0">
                  <a:pos x="connsiteX3" y="connsiteY3"/>
                </a:cxn>
              </a:cxnLst>
              <a:rect l="l" t="t" r="r" b="b"/>
              <a:pathLst>
                <a:path w="417478" h="291241">
                  <a:moveTo>
                    <a:pt x="0" y="142"/>
                  </a:moveTo>
                  <a:lnTo>
                    <a:pt x="208740" y="291241"/>
                  </a:lnTo>
                  <a:lnTo>
                    <a:pt x="417479" y="0"/>
                  </a:lnTo>
                  <a:lnTo>
                    <a:pt x="0" y="142"/>
                  </a:lnTo>
                  <a:close/>
                </a:path>
              </a:pathLst>
            </a:custGeom>
            <a:solidFill>
              <a:schemeClr val="bg2"/>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a:p>
          </p:txBody>
        </p:sp>
      </p:grpSp>
      <p:grpSp>
        <p:nvGrpSpPr>
          <p:cNvPr id="77" name="Group 76">
            <a:extLst>
              <a:ext uri="{FF2B5EF4-FFF2-40B4-BE49-F238E27FC236}">
                <a16:creationId xmlns:a16="http://schemas.microsoft.com/office/drawing/2014/main" id="{63FF1BDF-839D-4993-B9CD-5DE0271C0B31}"/>
              </a:ext>
            </a:extLst>
          </p:cNvPr>
          <p:cNvGrpSpPr/>
          <p:nvPr/>
        </p:nvGrpSpPr>
        <p:grpSpPr>
          <a:xfrm>
            <a:off x="7497502" y="1170607"/>
            <a:ext cx="1249391" cy="1436943"/>
            <a:chOff x="6802963" y="1170607"/>
            <a:chExt cx="1249391" cy="1436943"/>
          </a:xfrm>
        </p:grpSpPr>
        <p:grpSp>
          <p:nvGrpSpPr>
            <p:cNvPr id="35" name="Graphic 2">
              <a:extLst>
                <a:ext uri="{FF2B5EF4-FFF2-40B4-BE49-F238E27FC236}">
                  <a16:creationId xmlns:a16="http://schemas.microsoft.com/office/drawing/2014/main" id="{ED992E7B-1BC4-FAB4-4A0A-6F1C980F5ABA}"/>
                </a:ext>
              </a:extLst>
            </p:cNvPr>
            <p:cNvGrpSpPr/>
            <p:nvPr/>
          </p:nvGrpSpPr>
          <p:grpSpPr>
            <a:xfrm>
              <a:off x="6802963" y="1170607"/>
              <a:ext cx="1249391" cy="1249391"/>
              <a:chOff x="7314950" y="1498600"/>
              <a:chExt cx="1475659" cy="1475659"/>
            </a:xfrm>
            <a:solidFill>
              <a:srgbClr val="707070"/>
            </a:solidFill>
          </p:grpSpPr>
          <p:sp>
            <p:nvSpPr>
              <p:cNvPr id="64" name="Freeform: Shape 43">
                <a:extLst>
                  <a:ext uri="{FF2B5EF4-FFF2-40B4-BE49-F238E27FC236}">
                    <a16:creationId xmlns:a16="http://schemas.microsoft.com/office/drawing/2014/main" id="{360318FD-0E2F-9FE1-473F-EAC4DB141971}"/>
                  </a:ext>
                </a:extLst>
              </p:cNvPr>
              <p:cNvSpPr/>
              <p:nvPr/>
            </p:nvSpPr>
            <p:spPr>
              <a:xfrm>
                <a:off x="7314950" y="1498600"/>
                <a:ext cx="1475659" cy="1475659"/>
              </a:xfrm>
              <a:custGeom>
                <a:avLst/>
                <a:gdLst>
                  <a:gd name="connsiteX0" fmla="*/ 1475660 w 1475659"/>
                  <a:gd name="connsiteY0" fmla="*/ 737830 h 1475659"/>
                  <a:gd name="connsiteX1" fmla="*/ 737830 w 1475659"/>
                  <a:gd name="connsiteY1" fmla="*/ 1475659 h 1475659"/>
                  <a:gd name="connsiteX2" fmla="*/ 0 w 1475659"/>
                  <a:gd name="connsiteY2" fmla="*/ 737830 h 1475659"/>
                  <a:gd name="connsiteX3" fmla="*/ 737830 w 1475659"/>
                  <a:gd name="connsiteY3" fmla="*/ 0 h 1475659"/>
                  <a:gd name="connsiteX4" fmla="*/ 1475660 w 1475659"/>
                  <a:gd name="connsiteY4" fmla="*/ 737830 h 147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59" h="1475659">
                    <a:moveTo>
                      <a:pt x="1475660" y="737830"/>
                    </a:moveTo>
                    <a:cubicBezTo>
                      <a:pt x="1475660" y="1145227"/>
                      <a:pt x="1145369" y="1475659"/>
                      <a:pt x="737830" y="1475659"/>
                    </a:cubicBezTo>
                    <a:cubicBezTo>
                      <a:pt x="330291" y="1475659"/>
                      <a:pt x="0" y="1145227"/>
                      <a:pt x="0" y="737830"/>
                    </a:cubicBezTo>
                    <a:cubicBezTo>
                      <a:pt x="0" y="330433"/>
                      <a:pt x="330291" y="0"/>
                      <a:pt x="737830" y="0"/>
                    </a:cubicBezTo>
                    <a:cubicBezTo>
                      <a:pt x="1145369" y="0"/>
                      <a:pt x="1475660" y="330291"/>
                      <a:pt x="1475660" y="737830"/>
                    </a:cubicBezTo>
                    <a:close/>
                  </a:path>
                </a:pathLst>
              </a:custGeom>
              <a:solidFill>
                <a:schemeClr val="accent5">
                  <a:lumMod val="75000"/>
                </a:schemeClr>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dirty="0"/>
              </a:p>
            </p:txBody>
          </p:sp>
          <p:sp>
            <p:nvSpPr>
              <p:cNvPr id="65" name="Freeform: Shape 44">
                <a:extLst>
                  <a:ext uri="{FF2B5EF4-FFF2-40B4-BE49-F238E27FC236}">
                    <a16:creationId xmlns:a16="http://schemas.microsoft.com/office/drawing/2014/main" id="{4D9BFCC3-D6B4-7C56-F262-B6797E6F1C3F}"/>
                  </a:ext>
                </a:extLst>
              </p:cNvPr>
              <p:cNvSpPr/>
              <p:nvPr/>
            </p:nvSpPr>
            <p:spPr>
              <a:xfrm>
                <a:off x="7511619" y="1692287"/>
                <a:ext cx="1082320" cy="1082320"/>
              </a:xfrm>
              <a:custGeom>
                <a:avLst/>
                <a:gdLst>
                  <a:gd name="connsiteX0" fmla="*/ 1082321 w 1082320"/>
                  <a:gd name="connsiteY0" fmla="*/ 541160 h 1082320"/>
                  <a:gd name="connsiteX1" fmla="*/ 541161 w 1082320"/>
                  <a:gd name="connsiteY1" fmla="*/ 1082321 h 1082320"/>
                  <a:gd name="connsiteX2" fmla="*/ 0 w 1082320"/>
                  <a:gd name="connsiteY2" fmla="*/ 541160 h 1082320"/>
                  <a:gd name="connsiteX3" fmla="*/ 541161 w 1082320"/>
                  <a:gd name="connsiteY3" fmla="*/ 0 h 1082320"/>
                  <a:gd name="connsiteX4" fmla="*/ 1082321 w 1082320"/>
                  <a:gd name="connsiteY4" fmla="*/ 541160 h 108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320" h="1082320">
                    <a:moveTo>
                      <a:pt x="1082321" y="541160"/>
                    </a:moveTo>
                    <a:cubicBezTo>
                      <a:pt x="1082321" y="840069"/>
                      <a:pt x="839928" y="1082321"/>
                      <a:pt x="541161" y="1082321"/>
                    </a:cubicBezTo>
                    <a:cubicBezTo>
                      <a:pt x="242393" y="1082321"/>
                      <a:pt x="0" y="839927"/>
                      <a:pt x="0" y="541160"/>
                    </a:cubicBezTo>
                    <a:cubicBezTo>
                      <a:pt x="0" y="242393"/>
                      <a:pt x="242252" y="0"/>
                      <a:pt x="541161" y="0"/>
                    </a:cubicBezTo>
                    <a:cubicBezTo>
                      <a:pt x="840070" y="0"/>
                      <a:pt x="1082321" y="242393"/>
                      <a:pt x="1082321" y="541160"/>
                    </a:cubicBezTo>
                    <a:close/>
                  </a:path>
                </a:pathLst>
              </a:custGeom>
              <a:solidFill>
                <a:schemeClr val="bg1"/>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dirty="0"/>
              </a:p>
            </p:txBody>
          </p:sp>
        </p:grpSp>
        <p:sp>
          <p:nvSpPr>
            <p:cNvPr id="40" name="Freeform: Shape 24">
              <a:extLst>
                <a:ext uri="{FF2B5EF4-FFF2-40B4-BE49-F238E27FC236}">
                  <a16:creationId xmlns:a16="http://schemas.microsoft.com/office/drawing/2014/main" id="{E4D20E08-49FD-524D-B3E1-C2328549EB8C}"/>
                </a:ext>
              </a:extLst>
            </p:cNvPr>
            <p:cNvSpPr/>
            <p:nvPr/>
          </p:nvSpPr>
          <p:spPr>
            <a:xfrm>
              <a:off x="7250926" y="2360966"/>
              <a:ext cx="353466" cy="246584"/>
            </a:xfrm>
            <a:custGeom>
              <a:avLst/>
              <a:gdLst>
                <a:gd name="connsiteX0" fmla="*/ 0 w 417479"/>
                <a:gd name="connsiteY0" fmla="*/ 142 h 291241"/>
                <a:gd name="connsiteX1" fmla="*/ 208740 w 417479"/>
                <a:gd name="connsiteY1" fmla="*/ 291241 h 291241"/>
                <a:gd name="connsiteX2" fmla="*/ 417479 w 417479"/>
                <a:gd name="connsiteY2" fmla="*/ 0 h 291241"/>
                <a:gd name="connsiteX3" fmla="*/ 0 w 417479"/>
                <a:gd name="connsiteY3" fmla="*/ 142 h 291241"/>
              </a:gdLst>
              <a:ahLst/>
              <a:cxnLst>
                <a:cxn ang="0">
                  <a:pos x="connsiteX0" y="connsiteY0"/>
                </a:cxn>
                <a:cxn ang="0">
                  <a:pos x="connsiteX1" y="connsiteY1"/>
                </a:cxn>
                <a:cxn ang="0">
                  <a:pos x="connsiteX2" y="connsiteY2"/>
                </a:cxn>
                <a:cxn ang="0">
                  <a:pos x="connsiteX3" y="connsiteY3"/>
                </a:cxn>
              </a:cxnLst>
              <a:rect l="l" t="t" r="r" b="b"/>
              <a:pathLst>
                <a:path w="417479" h="291241">
                  <a:moveTo>
                    <a:pt x="0" y="142"/>
                  </a:moveTo>
                  <a:lnTo>
                    <a:pt x="208740" y="291241"/>
                  </a:lnTo>
                  <a:lnTo>
                    <a:pt x="417479" y="0"/>
                  </a:lnTo>
                  <a:lnTo>
                    <a:pt x="0" y="142"/>
                  </a:lnTo>
                  <a:close/>
                </a:path>
              </a:pathLst>
            </a:custGeom>
            <a:solidFill>
              <a:schemeClr val="accent5">
                <a:lumMod val="75000"/>
              </a:schemeClr>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a:p>
          </p:txBody>
        </p:sp>
      </p:grpSp>
      <p:grpSp>
        <p:nvGrpSpPr>
          <p:cNvPr id="78" name="Group 77">
            <a:extLst>
              <a:ext uri="{FF2B5EF4-FFF2-40B4-BE49-F238E27FC236}">
                <a16:creationId xmlns:a16="http://schemas.microsoft.com/office/drawing/2014/main" id="{96FDD72E-A6C2-83F5-F7E7-A72829718559}"/>
              </a:ext>
            </a:extLst>
          </p:cNvPr>
          <p:cNvGrpSpPr/>
          <p:nvPr/>
        </p:nvGrpSpPr>
        <p:grpSpPr>
          <a:xfrm>
            <a:off x="9636568" y="1142035"/>
            <a:ext cx="1249391" cy="1436943"/>
            <a:chOff x="9712164" y="1145332"/>
            <a:chExt cx="1249391" cy="1436943"/>
          </a:xfrm>
        </p:grpSpPr>
        <p:grpSp>
          <p:nvGrpSpPr>
            <p:cNvPr id="36" name="Graphic 2">
              <a:extLst>
                <a:ext uri="{FF2B5EF4-FFF2-40B4-BE49-F238E27FC236}">
                  <a16:creationId xmlns:a16="http://schemas.microsoft.com/office/drawing/2014/main" id="{22E01A0D-2CF4-FD1B-9901-BD079617E00D}"/>
                </a:ext>
              </a:extLst>
            </p:cNvPr>
            <p:cNvGrpSpPr/>
            <p:nvPr/>
          </p:nvGrpSpPr>
          <p:grpSpPr>
            <a:xfrm>
              <a:off x="9712164" y="1145332"/>
              <a:ext cx="1249391" cy="1249391"/>
              <a:chOff x="9289028" y="1498600"/>
              <a:chExt cx="1475659" cy="1475659"/>
            </a:xfrm>
            <a:solidFill>
              <a:srgbClr val="F3809E"/>
            </a:solidFill>
          </p:grpSpPr>
          <p:sp>
            <p:nvSpPr>
              <p:cNvPr id="62" name="Freeform: Shape 41">
                <a:extLst>
                  <a:ext uri="{FF2B5EF4-FFF2-40B4-BE49-F238E27FC236}">
                    <a16:creationId xmlns:a16="http://schemas.microsoft.com/office/drawing/2014/main" id="{AE75FDEB-3B98-50E6-0B30-85F528FD93A0}"/>
                  </a:ext>
                </a:extLst>
              </p:cNvPr>
              <p:cNvSpPr/>
              <p:nvPr/>
            </p:nvSpPr>
            <p:spPr>
              <a:xfrm>
                <a:off x="9289028" y="1498600"/>
                <a:ext cx="1475659" cy="1475659"/>
              </a:xfrm>
              <a:custGeom>
                <a:avLst/>
                <a:gdLst>
                  <a:gd name="connsiteX0" fmla="*/ 1475659 w 1475659"/>
                  <a:gd name="connsiteY0" fmla="*/ 737830 h 1475659"/>
                  <a:gd name="connsiteX1" fmla="*/ 737830 w 1475659"/>
                  <a:gd name="connsiteY1" fmla="*/ 1475659 h 1475659"/>
                  <a:gd name="connsiteX2" fmla="*/ 0 w 1475659"/>
                  <a:gd name="connsiteY2" fmla="*/ 737830 h 1475659"/>
                  <a:gd name="connsiteX3" fmla="*/ 737830 w 1475659"/>
                  <a:gd name="connsiteY3" fmla="*/ 0 h 1475659"/>
                  <a:gd name="connsiteX4" fmla="*/ 1475659 w 1475659"/>
                  <a:gd name="connsiteY4" fmla="*/ 737830 h 147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659" h="1475659">
                    <a:moveTo>
                      <a:pt x="1475659" y="737830"/>
                    </a:moveTo>
                    <a:cubicBezTo>
                      <a:pt x="1475659" y="1145227"/>
                      <a:pt x="1145368" y="1475659"/>
                      <a:pt x="737830" y="1475659"/>
                    </a:cubicBezTo>
                    <a:cubicBezTo>
                      <a:pt x="330291" y="1475659"/>
                      <a:pt x="0" y="1145227"/>
                      <a:pt x="0" y="737830"/>
                    </a:cubicBezTo>
                    <a:cubicBezTo>
                      <a:pt x="0" y="330433"/>
                      <a:pt x="330433" y="0"/>
                      <a:pt x="737830" y="0"/>
                    </a:cubicBezTo>
                    <a:cubicBezTo>
                      <a:pt x="1145227" y="0"/>
                      <a:pt x="1475659" y="330291"/>
                      <a:pt x="1475659" y="737830"/>
                    </a:cubicBezTo>
                    <a:close/>
                  </a:path>
                </a:pathLst>
              </a:custGeom>
              <a:solidFill>
                <a:schemeClr val="accent6">
                  <a:lumMod val="40000"/>
                  <a:lumOff val="60000"/>
                </a:schemeClr>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a:p>
            </p:txBody>
          </p:sp>
          <p:sp>
            <p:nvSpPr>
              <p:cNvPr id="63" name="Freeform: Shape 42">
                <a:extLst>
                  <a:ext uri="{FF2B5EF4-FFF2-40B4-BE49-F238E27FC236}">
                    <a16:creationId xmlns:a16="http://schemas.microsoft.com/office/drawing/2014/main" id="{CFA5E233-C32A-D3F9-82C3-CDEE52418A52}"/>
                  </a:ext>
                </a:extLst>
              </p:cNvPr>
              <p:cNvSpPr/>
              <p:nvPr/>
            </p:nvSpPr>
            <p:spPr>
              <a:xfrm>
                <a:off x="9485839" y="1692287"/>
                <a:ext cx="1082321" cy="1082320"/>
              </a:xfrm>
              <a:custGeom>
                <a:avLst/>
                <a:gdLst>
                  <a:gd name="connsiteX0" fmla="*/ 1082321 w 1082321"/>
                  <a:gd name="connsiteY0" fmla="*/ 541160 h 1082320"/>
                  <a:gd name="connsiteX1" fmla="*/ 541160 w 1082321"/>
                  <a:gd name="connsiteY1" fmla="*/ 1082321 h 1082320"/>
                  <a:gd name="connsiteX2" fmla="*/ 0 w 1082321"/>
                  <a:gd name="connsiteY2" fmla="*/ 541160 h 1082320"/>
                  <a:gd name="connsiteX3" fmla="*/ 541160 w 1082321"/>
                  <a:gd name="connsiteY3" fmla="*/ 0 h 1082320"/>
                  <a:gd name="connsiteX4" fmla="*/ 1082321 w 1082321"/>
                  <a:gd name="connsiteY4" fmla="*/ 541160 h 108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321" h="1082320">
                    <a:moveTo>
                      <a:pt x="1082321" y="541160"/>
                    </a:moveTo>
                    <a:cubicBezTo>
                      <a:pt x="1082321" y="840069"/>
                      <a:pt x="839928" y="1082321"/>
                      <a:pt x="541160" y="1082321"/>
                    </a:cubicBezTo>
                    <a:cubicBezTo>
                      <a:pt x="242393" y="1082321"/>
                      <a:pt x="0" y="839927"/>
                      <a:pt x="0" y="541160"/>
                    </a:cubicBezTo>
                    <a:cubicBezTo>
                      <a:pt x="0" y="242393"/>
                      <a:pt x="242251" y="0"/>
                      <a:pt x="541160" y="0"/>
                    </a:cubicBezTo>
                    <a:cubicBezTo>
                      <a:pt x="840070" y="0"/>
                      <a:pt x="1082321" y="242393"/>
                      <a:pt x="1082321" y="541160"/>
                    </a:cubicBezTo>
                    <a:close/>
                  </a:path>
                </a:pathLst>
              </a:custGeom>
              <a:solidFill>
                <a:schemeClr val="bg1"/>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dirty="0"/>
              </a:p>
            </p:txBody>
          </p:sp>
        </p:grpSp>
        <p:sp>
          <p:nvSpPr>
            <p:cNvPr id="42" name="Freeform: Shape 25">
              <a:extLst>
                <a:ext uri="{FF2B5EF4-FFF2-40B4-BE49-F238E27FC236}">
                  <a16:creationId xmlns:a16="http://schemas.microsoft.com/office/drawing/2014/main" id="{902DC4C1-94EB-A9C8-6497-CB47B3BE06D4}"/>
                </a:ext>
              </a:extLst>
            </p:cNvPr>
            <p:cNvSpPr/>
            <p:nvPr/>
          </p:nvSpPr>
          <p:spPr>
            <a:xfrm>
              <a:off x="10162771" y="2335691"/>
              <a:ext cx="353466" cy="246584"/>
            </a:xfrm>
            <a:custGeom>
              <a:avLst/>
              <a:gdLst>
                <a:gd name="connsiteX0" fmla="*/ 0 w 417479"/>
                <a:gd name="connsiteY0" fmla="*/ 142 h 291241"/>
                <a:gd name="connsiteX1" fmla="*/ 208740 w 417479"/>
                <a:gd name="connsiteY1" fmla="*/ 291241 h 291241"/>
                <a:gd name="connsiteX2" fmla="*/ 417479 w 417479"/>
                <a:gd name="connsiteY2" fmla="*/ 0 h 291241"/>
                <a:gd name="connsiteX3" fmla="*/ 0 w 417479"/>
                <a:gd name="connsiteY3" fmla="*/ 142 h 291241"/>
              </a:gdLst>
              <a:ahLst/>
              <a:cxnLst>
                <a:cxn ang="0">
                  <a:pos x="connsiteX0" y="connsiteY0"/>
                </a:cxn>
                <a:cxn ang="0">
                  <a:pos x="connsiteX1" y="connsiteY1"/>
                </a:cxn>
                <a:cxn ang="0">
                  <a:pos x="connsiteX2" y="connsiteY2"/>
                </a:cxn>
                <a:cxn ang="0">
                  <a:pos x="connsiteX3" y="connsiteY3"/>
                </a:cxn>
              </a:cxnLst>
              <a:rect l="l" t="t" r="r" b="b"/>
              <a:pathLst>
                <a:path w="417479" h="291241">
                  <a:moveTo>
                    <a:pt x="0" y="142"/>
                  </a:moveTo>
                  <a:lnTo>
                    <a:pt x="208740" y="291241"/>
                  </a:lnTo>
                  <a:lnTo>
                    <a:pt x="417479" y="0"/>
                  </a:lnTo>
                  <a:lnTo>
                    <a:pt x="0" y="142"/>
                  </a:lnTo>
                  <a:close/>
                </a:path>
              </a:pathLst>
            </a:custGeom>
            <a:solidFill>
              <a:schemeClr val="accent6">
                <a:lumMod val="40000"/>
                <a:lumOff val="60000"/>
              </a:schemeClr>
            </a:solidFill>
            <a:ln w="14194" cap="flat">
              <a:no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endParaRPr lang="en-GB" sz="1998"/>
            </a:p>
          </p:txBody>
        </p:sp>
      </p:grpSp>
      <p:grpSp>
        <p:nvGrpSpPr>
          <p:cNvPr id="88" name="Group 87">
            <a:extLst>
              <a:ext uri="{FF2B5EF4-FFF2-40B4-BE49-F238E27FC236}">
                <a16:creationId xmlns:a16="http://schemas.microsoft.com/office/drawing/2014/main" id="{67A0F3F1-E6DF-69BA-AF2C-4669CEA2EF9C}"/>
              </a:ext>
            </a:extLst>
          </p:cNvPr>
          <p:cNvGrpSpPr/>
          <p:nvPr/>
        </p:nvGrpSpPr>
        <p:grpSpPr>
          <a:xfrm>
            <a:off x="717731" y="2699655"/>
            <a:ext cx="1974772" cy="1440516"/>
            <a:chOff x="717731" y="2699655"/>
            <a:chExt cx="1974772" cy="1440516"/>
          </a:xfrm>
        </p:grpSpPr>
        <p:sp>
          <p:nvSpPr>
            <p:cNvPr id="74" name="Rectangle: Rounded Corners 73">
              <a:extLst>
                <a:ext uri="{FF2B5EF4-FFF2-40B4-BE49-F238E27FC236}">
                  <a16:creationId xmlns:a16="http://schemas.microsoft.com/office/drawing/2014/main" id="{0397359E-B4FD-AF72-EFFB-E1503B4AA60A}"/>
                </a:ext>
              </a:extLst>
            </p:cNvPr>
            <p:cNvSpPr/>
            <p:nvPr/>
          </p:nvSpPr>
          <p:spPr>
            <a:xfrm>
              <a:off x="717731" y="2890780"/>
              <a:ext cx="1974772" cy="1249391"/>
            </a:xfrm>
            <a:prstGeom prst="roundRect">
              <a:avLst>
                <a:gd name="adj" fmla="val 6454"/>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Building capacity and capability for the HCS profession</a:t>
              </a:r>
              <a:endParaRPr lang="en-GB" sz="1600" dirty="0">
                <a:solidFill>
                  <a:schemeClr val="tx1"/>
                </a:solidFill>
              </a:endParaRPr>
            </a:p>
          </p:txBody>
        </p:sp>
        <p:sp>
          <p:nvSpPr>
            <p:cNvPr id="83" name="Freeform: Shape 3">
              <a:extLst>
                <a:ext uri="{FF2B5EF4-FFF2-40B4-BE49-F238E27FC236}">
                  <a16:creationId xmlns:a16="http://schemas.microsoft.com/office/drawing/2014/main" id="{81BC7830-4414-6A54-5744-A51D533606BF}"/>
                </a:ext>
              </a:extLst>
            </p:cNvPr>
            <p:cNvSpPr/>
            <p:nvPr/>
          </p:nvSpPr>
          <p:spPr>
            <a:xfrm>
              <a:off x="1528386" y="2699655"/>
              <a:ext cx="353465" cy="353466"/>
            </a:xfrm>
            <a:custGeom>
              <a:avLst/>
              <a:gdLst>
                <a:gd name="connsiteX0" fmla="*/ 665268 w 665267"/>
                <a:gd name="connsiteY0" fmla="*/ 332705 h 665268"/>
                <a:gd name="connsiteX1" fmla="*/ 332563 w 665267"/>
                <a:gd name="connsiteY1" fmla="*/ 665268 h 665268"/>
                <a:gd name="connsiteX2" fmla="*/ 0 w 665267"/>
                <a:gd name="connsiteY2" fmla="*/ 332705 h 665268"/>
                <a:gd name="connsiteX3" fmla="*/ 332563 w 665267"/>
                <a:gd name="connsiteY3" fmla="*/ 0 h 665268"/>
                <a:gd name="connsiteX4" fmla="*/ 665268 w 665267"/>
                <a:gd name="connsiteY4" fmla="*/ 332705 h 66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67" h="665268">
                  <a:moveTo>
                    <a:pt x="665268" y="332705"/>
                  </a:moveTo>
                  <a:cubicBezTo>
                    <a:pt x="665268" y="516452"/>
                    <a:pt x="516310" y="665268"/>
                    <a:pt x="332563" y="665268"/>
                  </a:cubicBezTo>
                  <a:cubicBezTo>
                    <a:pt x="148816" y="665268"/>
                    <a:pt x="0" y="516452"/>
                    <a:pt x="0" y="332705"/>
                  </a:cubicBezTo>
                  <a:cubicBezTo>
                    <a:pt x="0" y="148958"/>
                    <a:pt x="148816" y="0"/>
                    <a:pt x="332563" y="0"/>
                  </a:cubicBezTo>
                  <a:cubicBezTo>
                    <a:pt x="516310" y="0"/>
                    <a:pt x="665268" y="148958"/>
                    <a:pt x="665268" y="332705"/>
                  </a:cubicBezTo>
                  <a:close/>
                </a:path>
              </a:pathLst>
            </a:custGeom>
            <a:solidFill>
              <a:schemeClr val="accent1">
                <a:lumMod val="75000"/>
              </a:schemeClr>
            </a:solidFill>
            <a:ln w="57150" cap="flat">
              <a:solidFill>
                <a:srgbClr val="F6F8F8"/>
              </a:solid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pPr algn="ctr"/>
              <a:r>
                <a:rPr lang="en-GB" sz="1600" b="1" dirty="0">
                  <a:solidFill>
                    <a:schemeClr val="bg1"/>
                  </a:solidFill>
                </a:rPr>
                <a:t>1</a:t>
              </a:r>
            </a:p>
          </p:txBody>
        </p:sp>
      </p:grpSp>
      <p:sp>
        <p:nvSpPr>
          <p:cNvPr id="90" name="Rectangle: Rounded Corners 89">
            <a:extLst>
              <a:ext uri="{FF2B5EF4-FFF2-40B4-BE49-F238E27FC236}">
                <a16:creationId xmlns:a16="http://schemas.microsoft.com/office/drawing/2014/main" id="{50982B19-0141-A93C-D033-6BDA44438A3B}"/>
              </a:ext>
            </a:extLst>
          </p:cNvPr>
          <p:cNvSpPr/>
          <p:nvPr/>
        </p:nvSpPr>
        <p:spPr>
          <a:xfrm>
            <a:off x="2856768" y="2890780"/>
            <a:ext cx="1974772" cy="1249391"/>
          </a:xfrm>
          <a:prstGeom prst="roundRect">
            <a:avLst>
              <a:gd name="adj" fmla="val 6454"/>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tx1"/>
                </a:solidFill>
                <a:effectLst/>
                <a:uLnTx/>
                <a:uFillTx/>
                <a:latin typeface="Arial" panose="020B0604020202020204"/>
                <a:ea typeface="+mn-ea"/>
                <a:cs typeface="+mn-cs"/>
              </a:rPr>
              <a:t>Providing scientific advice and system leadership </a:t>
            </a:r>
            <a:endParaRPr lang="en-GB" sz="1600" dirty="0">
              <a:solidFill>
                <a:schemeClr val="tx1"/>
              </a:solidFill>
            </a:endParaRPr>
          </a:p>
        </p:txBody>
      </p:sp>
      <p:sp>
        <p:nvSpPr>
          <p:cNvPr id="91" name="Freeform: Shape 3">
            <a:extLst>
              <a:ext uri="{FF2B5EF4-FFF2-40B4-BE49-F238E27FC236}">
                <a16:creationId xmlns:a16="http://schemas.microsoft.com/office/drawing/2014/main" id="{4264EA9B-2824-D39D-E7FA-71FD60F9A66B}"/>
              </a:ext>
            </a:extLst>
          </p:cNvPr>
          <p:cNvSpPr/>
          <p:nvPr/>
        </p:nvSpPr>
        <p:spPr>
          <a:xfrm>
            <a:off x="3667423" y="2699655"/>
            <a:ext cx="353465" cy="353466"/>
          </a:xfrm>
          <a:custGeom>
            <a:avLst/>
            <a:gdLst>
              <a:gd name="connsiteX0" fmla="*/ 665268 w 665267"/>
              <a:gd name="connsiteY0" fmla="*/ 332705 h 665268"/>
              <a:gd name="connsiteX1" fmla="*/ 332563 w 665267"/>
              <a:gd name="connsiteY1" fmla="*/ 665268 h 665268"/>
              <a:gd name="connsiteX2" fmla="*/ 0 w 665267"/>
              <a:gd name="connsiteY2" fmla="*/ 332705 h 665268"/>
              <a:gd name="connsiteX3" fmla="*/ 332563 w 665267"/>
              <a:gd name="connsiteY3" fmla="*/ 0 h 665268"/>
              <a:gd name="connsiteX4" fmla="*/ 665268 w 665267"/>
              <a:gd name="connsiteY4" fmla="*/ 332705 h 66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67" h="665268">
                <a:moveTo>
                  <a:pt x="665268" y="332705"/>
                </a:moveTo>
                <a:cubicBezTo>
                  <a:pt x="665268" y="516452"/>
                  <a:pt x="516310" y="665268"/>
                  <a:pt x="332563" y="665268"/>
                </a:cubicBezTo>
                <a:cubicBezTo>
                  <a:pt x="148816" y="665268"/>
                  <a:pt x="0" y="516452"/>
                  <a:pt x="0" y="332705"/>
                </a:cubicBezTo>
                <a:cubicBezTo>
                  <a:pt x="0" y="148958"/>
                  <a:pt x="148816" y="0"/>
                  <a:pt x="332563" y="0"/>
                </a:cubicBezTo>
                <a:cubicBezTo>
                  <a:pt x="516310" y="0"/>
                  <a:pt x="665268" y="148958"/>
                  <a:pt x="665268" y="332705"/>
                </a:cubicBezTo>
                <a:close/>
              </a:path>
            </a:pathLst>
          </a:custGeom>
          <a:solidFill>
            <a:schemeClr val="accent1"/>
          </a:solidFill>
          <a:ln w="57150" cap="flat">
            <a:solidFill>
              <a:srgbClr val="F6F8F8"/>
            </a:solid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pPr algn="ctr"/>
            <a:r>
              <a:rPr lang="en-GB" sz="1600" b="1" dirty="0">
                <a:solidFill>
                  <a:schemeClr val="bg1"/>
                </a:solidFill>
              </a:rPr>
              <a:t>2</a:t>
            </a:r>
          </a:p>
        </p:txBody>
      </p:sp>
      <p:sp>
        <p:nvSpPr>
          <p:cNvPr id="93" name="Rectangle: Rounded Corners 92">
            <a:extLst>
              <a:ext uri="{FF2B5EF4-FFF2-40B4-BE49-F238E27FC236}">
                <a16:creationId xmlns:a16="http://schemas.microsoft.com/office/drawing/2014/main" id="{EB81FCF8-82BC-525E-1CE9-891B6E38036B}"/>
              </a:ext>
            </a:extLst>
          </p:cNvPr>
          <p:cNvSpPr/>
          <p:nvPr/>
        </p:nvSpPr>
        <p:spPr>
          <a:xfrm>
            <a:off x="4995805" y="2890780"/>
            <a:ext cx="1974772" cy="1249391"/>
          </a:xfrm>
          <a:prstGeom prst="roundRect">
            <a:avLst>
              <a:gd name="adj" fmla="val 6454"/>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Championing data and research and innovation </a:t>
            </a:r>
            <a:endParaRPr lang="en-GB" sz="1600" dirty="0">
              <a:solidFill>
                <a:schemeClr val="tx1"/>
              </a:solidFill>
            </a:endParaRPr>
          </a:p>
        </p:txBody>
      </p:sp>
      <p:sp>
        <p:nvSpPr>
          <p:cNvPr id="94" name="Freeform: Shape 3">
            <a:extLst>
              <a:ext uri="{FF2B5EF4-FFF2-40B4-BE49-F238E27FC236}">
                <a16:creationId xmlns:a16="http://schemas.microsoft.com/office/drawing/2014/main" id="{829FCB29-E510-1EA0-AE5C-00662F4AEC38}"/>
              </a:ext>
            </a:extLst>
          </p:cNvPr>
          <p:cNvSpPr/>
          <p:nvPr/>
        </p:nvSpPr>
        <p:spPr>
          <a:xfrm>
            <a:off x="5806460" y="2699655"/>
            <a:ext cx="353465" cy="353466"/>
          </a:xfrm>
          <a:custGeom>
            <a:avLst/>
            <a:gdLst>
              <a:gd name="connsiteX0" fmla="*/ 665268 w 665267"/>
              <a:gd name="connsiteY0" fmla="*/ 332705 h 665268"/>
              <a:gd name="connsiteX1" fmla="*/ 332563 w 665267"/>
              <a:gd name="connsiteY1" fmla="*/ 665268 h 665268"/>
              <a:gd name="connsiteX2" fmla="*/ 0 w 665267"/>
              <a:gd name="connsiteY2" fmla="*/ 332705 h 665268"/>
              <a:gd name="connsiteX3" fmla="*/ 332563 w 665267"/>
              <a:gd name="connsiteY3" fmla="*/ 0 h 665268"/>
              <a:gd name="connsiteX4" fmla="*/ 665268 w 665267"/>
              <a:gd name="connsiteY4" fmla="*/ 332705 h 66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67" h="665268">
                <a:moveTo>
                  <a:pt x="665268" y="332705"/>
                </a:moveTo>
                <a:cubicBezTo>
                  <a:pt x="665268" y="516452"/>
                  <a:pt x="516310" y="665268"/>
                  <a:pt x="332563" y="665268"/>
                </a:cubicBezTo>
                <a:cubicBezTo>
                  <a:pt x="148816" y="665268"/>
                  <a:pt x="0" y="516452"/>
                  <a:pt x="0" y="332705"/>
                </a:cubicBezTo>
                <a:cubicBezTo>
                  <a:pt x="0" y="148958"/>
                  <a:pt x="148816" y="0"/>
                  <a:pt x="332563" y="0"/>
                </a:cubicBezTo>
                <a:cubicBezTo>
                  <a:pt x="516310" y="0"/>
                  <a:pt x="665268" y="148958"/>
                  <a:pt x="665268" y="332705"/>
                </a:cubicBezTo>
                <a:close/>
              </a:path>
            </a:pathLst>
          </a:custGeom>
          <a:solidFill>
            <a:schemeClr val="bg2"/>
          </a:solidFill>
          <a:ln w="57150" cap="flat">
            <a:solidFill>
              <a:srgbClr val="F6F8F8"/>
            </a:solid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pPr algn="ctr"/>
            <a:r>
              <a:rPr lang="en-GB" sz="1600" b="1" dirty="0">
                <a:solidFill>
                  <a:schemeClr val="bg1"/>
                </a:solidFill>
              </a:rPr>
              <a:t>3</a:t>
            </a:r>
          </a:p>
        </p:txBody>
      </p:sp>
      <p:sp>
        <p:nvSpPr>
          <p:cNvPr id="96" name="Rectangle: Rounded Corners 95">
            <a:extLst>
              <a:ext uri="{FF2B5EF4-FFF2-40B4-BE49-F238E27FC236}">
                <a16:creationId xmlns:a16="http://schemas.microsoft.com/office/drawing/2014/main" id="{3DD7BAF6-6BF8-43F8-0499-A86C47967E50}"/>
              </a:ext>
            </a:extLst>
          </p:cNvPr>
          <p:cNvSpPr/>
          <p:nvPr/>
        </p:nvSpPr>
        <p:spPr>
          <a:xfrm>
            <a:off x="7134842" y="2880852"/>
            <a:ext cx="1974772" cy="1249391"/>
          </a:xfrm>
          <a:prstGeom prst="roundRect">
            <a:avLst>
              <a:gd name="adj" fmla="val 6454"/>
            </a:avLst>
          </a:prstGeom>
          <a:no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Driving quality and sustainability across scientifically led services</a:t>
            </a:r>
            <a:endParaRPr lang="en-GB" sz="1600" dirty="0">
              <a:solidFill>
                <a:schemeClr val="tx1"/>
              </a:solidFill>
            </a:endParaRPr>
          </a:p>
        </p:txBody>
      </p:sp>
      <p:sp>
        <p:nvSpPr>
          <p:cNvPr id="97" name="Freeform: Shape 3">
            <a:extLst>
              <a:ext uri="{FF2B5EF4-FFF2-40B4-BE49-F238E27FC236}">
                <a16:creationId xmlns:a16="http://schemas.microsoft.com/office/drawing/2014/main" id="{6178E225-F4D6-3DA6-6853-51C756E80402}"/>
              </a:ext>
            </a:extLst>
          </p:cNvPr>
          <p:cNvSpPr/>
          <p:nvPr/>
        </p:nvSpPr>
        <p:spPr>
          <a:xfrm>
            <a:off x="7945497" y="2689727"/>
            <a:ext cx="353465" cy="353466"/>
          </a:xfrm>
          <a:custGeom>
            <a:avLst/>
            <a:gdLst>
              <a:gd name="connsiteX0" fmla="*/ 665268 w 665267"/>
              <a:gd name="connsiteY0" fmla="*/ 332705 h 665268"/>
              <a:gd name="connsiteX1" fmla="*/ 332563 w 665267"/>
              <a:gd name="connsiteY1" fmla="*/ 665268 h 665268"/>
              <a:gd name="connsiteX2" fmla="*/ 0 w 665267"/>
              <a:gd name="connsiteY2" fmla="*/ 332705 h 665268"/>
              <a:gd name="connsiteX3" fmla="*/ 332563 w 665267"/>
              <a:gd name="connsiteY3" fmla="*/ 0 h 665268"/>
              <a:gd name="connsiteX4" fmla="*/ 665268 w 665267"/>
              <a:gd name="connsiteY4" fmla="*/ 332705 h 66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67" h="665268">
                <a:moveTo>
                  <a:pt x="665268" y="332705"/>
                </a:moveTo>
                <a:cubicBezTo>
                  <a:pt x="665268" y="516452"/>
                  <a:pt x="516310" y="665268"/>
                  <a:pt x="332563" y="665268"/>
                </a:cubicBezTo>
                <a:cubicBezTo>
                  <a:pt x="148816" y="665268"/>
                  <a:pt x="0" y="516452"/>
                  <a:pt x="0" y="332705"/>
                </a:cubicBezTo>
                <a:cubicBezTo>
                  <a:pt x="0" y="148958"/>
                  <a:pt x="148816" y="0"/>
                  <a:pt x="332563" y="0"/>
                </a:cubicBezTo>
                <a:cubicBezTo>
                  <a:pt x="516310" y="0"/>
                  <a:pt x="665268" y="148958"/>
                  <a:pt x="665268" y="332705"/>
                </a:cubicBezTo>
                <a:close/>
              </a:path>
            </a:pathLst>
          </a:custGeom>
          <a:solidFill>
            <a:schemeClr val="accent5">
              <a:lumMod val="75000"/>
            </a:schemeClr>
          </a:solidFill>
          <a:ln w="57150" cap="flat">
            <a:solidFill>
              <a:srgbClr val="F6F8F8"/>
            </a:solid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pPr algn="ctr"/>
            <a:r>
              <a:rPr lang="en-GB" sz="1600" b="1" dirty="0">
                <a:solidFill>
                  <a:schemeClr val="bg1"/>
                </a:solidFill>
              </a:rPr>
              <a:t>4</a:t>
            </a:r>
          </a:p>
        </p:txBody>
      </p:sp>
      <p:sp>
        <p:nvSpPr>
          <p:cNvPr id="99" name="Rectangle: Rounded Corners 98">
            <a:extLst>
              <a:ext uri="{FF2B5EF4-FFF2-40B4-BE49-F238E27FC236}">
                <a16:creationId xmlns:a16="http://schemas.microsoft.com/office/drawing/2014/main" id="{2EA7792E-2334-A37E-841A-28B0A411D988}"/>
              </a:ext>
            </a:extLst>
          </p:cNvPr>
          <p:cNvSpPr/>
          <p:nvPr/>
        </p:nvSpPr>
        <p:spPr>
          <a:xfrm>
            <a:off x="9273878" y="2880852"/>
            <a:ext cx="1974772" cy="1249391"/>
          </a:xfrm>
          <a:prstGeom prst="roundRect">
            <a:avLst>
              <a:gd name="adj" fmla="val 6454"/>
            </a:avLst>
          </a:prstGeom>
          <a:no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Delivering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transformation in scientifically led services</a:t>
            </a:r>
            <a:endParaRPr lang="en-GB" sz="1600" dirty="0">
              <a:solidFill>
                <a:schemeClr val="tx1"/>
              </a:solidFill>
            </a:endParaRPr>
          </a:p>
        </p:txBody>
      </p:sp>
      <p:sp>
        <p:nvSpPr>
          <p:cNvPr id="100" name="Freeform: Shape 3">
            <a:extLst>
              <a:ext uri="{FF2B5EF4-FFF2-40B4-BE49-F238E27FC236}">
                <a16:creationId xmlns:a16="http://schemas.microsoft.com/office/drawing/2014/main" id="{E6EDC431-A94A-13C7-2E58-A4DB1A003DC6}"/>
              </a:ext>
            </a:extLst>
          </p:cNvPr>
          <p:cNvSpPr/>
          <p:nvPr/>
        </p:nvSpPr>
        <p:spPr>
          <a:xfrm>
            <a:off x="10084533" y="2689727"/>
            <a:ext cx="353465" cy="353466"/>
          </a:xfrm>
          <a:custGeom>
            <a:avLst/>
            <a:gdLst>
              <a:gd name="connsiteX0" fmla="*/ 665268 w 665267"/>
              <a:gd name="connsiteY0" fmla="*/ 332705 h 665268"/>
              <a:gd name="connsiteX1" fmla="*/ 332563 w 665267"/>
              <a:gd name="connsiteY1" fmla="*/ 665268 h 665268"/>
              <a:gd name="connsiteX2" fmla="*/ 0 w 665267"/>
              <a:gd name="connsiteY2" fmla="*/ 332705 h 665268"/>
              <a:gd name="connsiteX3" fmla="*/ 332563 w 665267"/>
              <a:gd name="connsiteY3" fmla="*/ 0 h 665268"/>
              <a:gd name="connsiteX4" fmla="*/ 665268 w 665267"/>
              <a:gd name="connsiteY4" fmla="*/ 332705 h 66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67" h="665268">
                <a:moveTo>
                  <a:pt x="665268" y="332705"/>
                </a:moveTo>
                <a:cubicBezTo>
                  <a:pt x="665268" y="516452"/>
                  <a:pt x="516310" y="665268"/>
                  <a:pt x="332563" y="665268"/>
                </a:cubicBezTo>
                <a:cubicBezTo>
                  <a:pt x="148816" y="665268"/>
                  <a:pt x="0" y="516452"/>
                  <a:pt x="0" y="332705"/>
                </a:cubicBezTo>
                <a:cubicBezTo>
                  <a:pt x="0" y="148958"/>
                  <a:pt x="148816" y="0"/>
                  <a:pt x="332563" y="0"/>
                </a:cubicBezTo>
                <a:cubicBezTo>
                  <a:pt x="516310" y="0"/>
                  <a:pt x="665268" y="148958"/>
                  <a:pt x="665268" y="332705"/>
                </a:cubicBezTo>
                <a:close/>
              </a:path>
            </a:pathLst>
          </a:custGeom>
          <a:solidFill>
            <a:schemeClr val="accent6">
              <a:lumMod val="60000"/>
              <a:lumOff val="40000"/>
            </a:schemeClr>
          </a:solidFill>
          <a:ln w="57150" cap="flat">
            <a:solidFill>
              <a:srgbClr val="F6F8F8"/>
            </a:solidFill>
            <a:prstDash val="solid"/>
            <a:miter/>
          </a:ln>
        </p:spPr>
        <p:txBody>
          <a:bodyPr rtlCol="0" anchor="ctr"/>
          <a:lstStyle>
            <a:defPPr>
              <a:defRPr lang="en-US"/>
            </a:defPPr>
            <a:lvl1pPr marL="0" algn="l" defTabSz="1038995" rtl="0" eaLnBrk="1" latinLnBrk="0" hangingPunct="1">
              <a:defRPr sz="1999" kern="1200">
                <a:solidFill>
                  <a:schemeClr val="tx1"/>
                </a:solidFill>
                <a:latin typeface="+mn-lt"/>
                <a:ea typeface="+mn-ea"/>
                <a:cs typeface="+mn-cs"/>
              </a:defRPr>
            </a:lvl1pPr>
            <a:lvl2pPr marL="519498" algn="l" defTabSz="1038995" rtl="0" eaLnBrk="1" latinLnBrk="0" hangingPunct="1">
              <a:defRPr sz="1999" kern="1200">
                <a:solidFill>
                  <a:schemeClr val="tx1"/>
                </a:solidFill>
                <a:latin typeface="+mn-lt"/>
                <a:ea typeface="+mn-ea"/>
                <a:cs typeface="+mn-cs"/>
              </a:defRPr>
            </a:lvl2pPr>
            <a:lvl3pPr marL="1038995" algn="l" defTabSz="1038995" rtl="0" eaLnBrk="1" latinLnBrk="0" hangingPunct="1">
              <a:defRPr sz="1999" kern="1200">
                <a:solidFill>
                  <a:schemeClr val="tx1"/>
                </a:solidFill>
                <a:latin typeface="+mn-lt"/>
                <a:ea typeface="+mn-ea"/>
                <a:cs typeface="+mn-cs"/>
              </a:defRPr>
            </a:lvl3pPr>
            <a:lvl4pPr marL="1558493" algn="l" defTabSz="1038995" rtl="0" eaLnBrk="1" latinLnBrk="0" hangingPunct="1">
              <a:defRPr sz="1999" kern="1200">
                <a:solidFill>
                  <a:schemeClr val="tx1"/>
                </a:solidFill>
                <a:latin typeface="+mn-lt"/>
                <a:ea typeface="+mn-ea"/>
                <a:cs typeface="+mn-cs"/>
              </a:defRPr>
            </a:lvl4pPr>
            <a:lvl5pPr marL="2077990" algn="l" defTabSz="1038995" rtl="0" eaLnBrk="1" latinLnBrk="0" hangingPunct="1">
              <a:defRPr sz="1999" kern="1200">
                <a:solidFill>
                  <a:schemeClr val="tx1"/>
                </a:solidFill>
                <a:latin typeface="+mn-lt"/>
                <a:ea typeface="+mn-ea"/>
                <a:cs typeface="+mn-cs"/>
              </a:defRPr>
            </a:lvl5pPr>
            <a:lvl6pPr marL="2597489" algn="l" defTabSz="1038995" rtl="0" eaLnBrk="1" latinLnBrk="0" hangingPunct="1">
              <a:defRPr sz="1999" kern="1200">
                <a:solidFill>
                  <a:schemeClr val="tx1"/>
                </a:solidFill>
                <a:latin typeface="+mn-lt"/>
                <a:ea typeface="+mn-ea"/>
                <a:cs typeface="+mn-cs"/>
              </a:defRPr>
            </a:lvl6pPr>
            <a:lvl7pPr marL="3116986" algn="l" defTabSz="1038995" rtl="0" eaLnBrk="1" latinLnBrk="0" hangingPunct="1">
              <a:defRPr sz="1999" kern="1200">
                <a:solidFill>
                  <a:schemeClr val="tx1"/>
                </a:solidFill>
                <a:latin typeface="+mn-lt"/>
                <a:ea typeface="+mn-ea"/>
                <a:cs typeface="+mn-cs"/>
              </a:defRPr>
            </a:lvl7pPr>
            <a:lvl8pPr marL="3636484" algn="l" defTabSz="1038995" rtl="0" eaLnBrk="1" latinLnBrk="0" hangingPunct="1">
              <a:defRPr sz="1999" kern="1200">
                <a:solidFill>
                  <a:schemeClr val="tx1"/>
                </a:solidFill>
                <a:latin typeface="+mn-lt"/>
                <a:ea typeface="+mn-ea"/>
                <a:cs typeface="+mn-cs"/>
              </a:defRPr>
            </a:lvl8pPr>
            <a:lvl9pPr marL="4155981" algn="l" defTabSz="1038995" rtl="0" eaLnBrk="1" latinLnBrk="0" hangingPunct="1">
              <a:defRPr sz="1999" kern="1200">
                <a:solidFill>
                  <a:schemeClr val="tx1"/>
                </a:solidFill>
                <a:latin typeface="+mn-lt"/>
                <a:ea typeface="+mn-ea"/>
                <a:cs typeface="+mn-cs"/>
              </a:defRPr>
            </a:lvl9pPr>
          </a:lstStyle>
          <a:p>
            <a:pPr algn="ctr"/>
            <a:r>
              <a:rPr lang="en-GB" sz="1600" b="1" dirty="0">
                <a:solidFill>
                  <a:schemeClr val="bg1"/>
                </a:solidFill>
              </a:rPr>
              <a:t>5</a:t>
            </a:r>
          </a:p>
        </p:txBody>
      </p:sp>
      <p:pic>
        <p:nvPicPr>
          <p:cNvPr id="101" name="Graphic 100" descr="Cycle with people with solid fill">
            <a:extLst>
              <a:ext uri="{FF2B5EF4-FFF2-40B4-BE49-F238E27FC236}">
                <a16:creationId xmlns:a16="http://schemas.microsoft.com/office/drawing/2014/main" id="{EADC63D7-6222-4140-D465-2AF5A854C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3668" y="1396881"/>
            <a:ext cx="726313" cy="726313"/>
          </a:xfrm>
          <a:prstGeom prst="rect">
            <a:avLst/>
          </a:prstGeom>
        </p:spPr>
      </p:pic>
      <p:pic>
        <p:nvPicPr>
          <p:cNvPr id="103" name="Graphic 102" descr="Route (Two Pins With A Path) with solid fill">
            <a:extLst>
              <a:ext uri="{FF2B5EF4-FFF2-40B4-BE49-F238E27FC236}">
                <a16:creationId xmlns:a16="http://schemas.microsoft.com/office/drawing/2014/main" id="{BB1A1AEE-11B2-95DD-DCDD-32847CD4A3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1781" y="1438461"/>
            <a:ext cx="578964" cy="578964"/>
          </a:xfrm>
          <a:prstGeom prst="rect">
            <a:avLst/>
          </a:prstGeom>
        </p:spPr>
      </p:pic>
      <p:pic>
        <p:nvPicPr>
          <p:cNvPr id="104" name="Graphic 103" descr="Gears with solid fill">
            <a:extLst>
              <a:ext uri="{FF2B5EF4-FFF2-40B4-BE49-F238E27FC236}">
                <a16:creationId xmlns:a16="http://schemas.microsoft.com/office/drawing/2014/main" id="{102C740F-33A7-B499-52B3-34629520B7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1164" y="1506952"/>
            <a:ext cx="571711" cy="571711"/>
          </a:xfrm>
          <a:prstGeom prst="rect">
            <a:avLst/>
          </a:prstGeom>
        </p:spPr>
      </p:pic>
      <p:pic>
        <p:nvPicPr>
          <p:cNvPr id="106" name="Graphic 105" descr="Microscope with solid fill">
            <a:extLst>
              <a:ext uri="{FF2B5EF4-FFF2-40B4-BE49-F238E27FC236}">
                <a16:creationId xmlns:a16="http://schemas.microsoft.com/office/drawing/2014/main" id="{76414D48-4A7D-F2F2-D54C-BD064AEFF6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67036" y="1432063"/>
            <a:ext cx="614400" cy="614400"/>
          </a:xfrm>
          <a:prstGeom prst="rect">
            <a:avLst/>
          </a:prstGeom>
        </p:spPr>
      </p:pic>
      <p:pic>
        <p:nvPicPr>
          <p:cNvPr id="107" name="Graphic 106" descr="Scientist female with solid fill">
            <a:extLst>
              <a:ext uri="{FF2B5EF4-FFF2-40B4-BE49-F238E27FC236}">
                <a16:creationId xmlns:a16="http://schemas.microsoft.com/office/drawing/2014/main" id="{385554A9-A311-4FA5-41A0-3B41DDBFB6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3133" y="1456135"/>
            <a:ext cx="582345" cy="582345"/>
          </a:xfrm>
          <a:prstGeom prst="rect">
            <a:avLst/>
          </a:prstGeom>
        </p:spPr>
      </p:pic>
      <p:sp>
        <p:nvSpPr>
          <p:cNvPr id="110" name="Rectangle: Rounded Corners 109">
            <a:extLst>
              <a:ext uri="{FF2B5EF4-FFF2-40B4-BE49-F238E27FC236}">
                <a16:creationId xmlns:a16="http://schemas.microsoft.com/office/drawing/2014/main" id="{55B7B481-CEB9-B67C-4590-CC8A3D2E99D2}"/>
              </a:ext>
            </a:extLst>
          </p:cNvPr>
          <p:cNvSpPr/>
          <p:nvPr/>
        </p:nvSpPr>
        <p:spPr>
          <a:xfrm>
            <a:off x="5485632" y="4353613"/>
            <a:ext cx="964753" cy="1851168"/>
          </a:xfrm>
          <a:prstGeom prst="roundRect">
            <a:avLst>
              <a:gd name="adj"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936000" rIns="72000" bIns="72000" rtlCol="0" anchor="t"/>
          <a:lstStyle/>
          <a:p>
            <a:pPr algn="ctr"/>
            <a:r>
              <a:rPr lang="en-GB" sz="1200" dirty="0">
                <a:solidFill>
                  <a:schemeClr val="bg1"/>
                </a:solidFill>
              </a:rPr>
              <a:t>NHS Genomics (Outside CSO)</a:t>
            </a:r>
          </a:p>
        </p:txBody>
      </p:sp>
      <p:sp>
        <p:nvSpPr>
          <p:cNvPr id="111" name="Rectangle: Rounded Corners 110">
            <a:extLst>
              <a:ext uri="{FF2B5EF4-FFF2-40B4-BE49-F238E27FC236}">
                <a16:creationId xmlns:a16="http://schemas.microsoft.com/office/drawing/2014/main" id="{80A14FC6-B886-C745-5C65-A740546BEBDE}"/>
              </a:ext>
            </a:extLst>
          </p:cNvPr>
          <p:cNvSpPr/>
          <p:nvPr/>
        </p:nvSpPr>
        <p:spPr>
          <a:xfrm>
            <a:off x="4703722" y="4353613"/>
            <a:ext cx="725703" cy="1851168"/>
          </a:xfrm>
          <a:prstGeom prst="roundRect">
            <a:avLst>
              <a:gd name="adj"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936000" rIns="36000" bIns="72000" rtlCol="0" anchor="t"/>
          <a:lstStyle/>
          <a:p>
            <a:pPr algn="ctr"/>
            <a:r>
              <a:rPr lang="en-GB" sz="1200" dirty="0">
                <a:solidFill>
                  <a:schemeClr val="bg1"/>
                </a:solidFill>
              </a:rPr>
              <a:t>Home Oxygen Services</a:t>
            </a:r>
          </a:p>
        </p:txBody>
      </p:sp>
      <p:sp>
        <p:nvSpPr>
          <p:cNvPr id="112" name="Rectangle: Rounded Corners 111">
            <a:extLst>
              <a:ext uri="{FF2B5EF4-FFF2-40B4-BE49-F238E27FC236}">
                <a16:creationId xmlns:a16="http://schemas.microsoft.com/office/drawing/2014/main" id="{F61107CA-254C-D155-BF59-BFD915D3FD45}"/>
              </a:ext>
            </a:extLst>
          </p:cNvPr>
          <p:cNvSpPr/>
          <p:nvPr/>
        </p:nvSpPr>
        <p:spPr>
          <a:xfrm>
            <a:off x="3921811" y="4353485"/>
            <a:ext cx="725703" cy="1851168"/>
          </a:xfrm>
          <a:prstGeom prst="roundRect">
            <a:avLst>
              <a:gd name="adj"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936000" rIns="36000" bIns="72000" rtlCol="0" anchor="t"/>
          <a:lstStyle/>
          <a:p>
            <a:pPr algn="ctr"/>
            <a:r>
              <a:rPr lang="en-GB" sz="1200" dirty="0">
                <a:solidFill>
                  <a:schemeClr val="bg1"/>
                </a:solidFill>
              </a:rPr>
              <a:t>Infected Blood Inquiry </a:t>
            </a:r>
          </a:p>
        </p:txBody>
      </p:sp>
      <p:sp>
        <p:nvSpPr>
          <p:cNvPr id="113" name="Rectangle: Rounded Corners 112">
            <a:extLst>
              <a:ext uri="{FF2B5EF4-FFF2-40B4-BE49-F238E27FC236}">
                <a16:creationId xmlns:a16="http://schemas.microsoft.com/office/drawing/2014/main" id="{371C74A5-526F-A88D-8EFA-7B62377D3CCA}"/>
              </a:ext>
            </a:extLst>
          </p:cNvPr>
          <p:cNvSpPr/>
          <p:nvPr/>
        </p:nvSpPr>
        <p:spPr>
          <a:xfrm>
            <a:off x="2954927" y="4353485"/>
            <a:ext cx="910676" cy="1851168"/>
          </a:xfrm>
          <a:prstGeom prst="roundRect">
            <a:avLst>
              <a:gd name="adj"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936000" rIns="36000" bIns="72000" rtlCol="0" anchor="t"/>
          <a:lstStyle/>
          <a:p>
            <a:pPr algn="ctr"/>
            <a:r>
              <a:rPr lang="en-GB" sz="1200" dirty="0">
                <a:solidFill>
                  <a:schemeClr val="bg1"/>
                </a:solidFill>
              </a:rPr>
              <a:t>Blood Group Genotyping</a:t>
            </a:r>
          </a:p>
        </p:txBody>
      </p:sp>
      <p:sp>
        <p:nvSpPr>
          <p:cNvPr id="114" name="Rectangle: Rounded Corners 113">
            <a:extLst>
              <a:ext uri="{FF2B5EF4-FFF2-40B4-BE49-F238E27FC236}">
                <a16:creationId xmlns:a16="http://schemas.microsoft.com/office/drawing/2014/main" id="{519EB309-C27D-25C5-C211-F2C53F5EF352}"/>
              </a:ext>
            </a:extLst>
          </p:cNvPr>
          <p:cNvSpPr/>
          <p:nvPr/>
        </p:nvSpPr>
        <p:spPr>
          <a:xfrm>
            <a:off x="1933966" y="4353485"/>
            <a:ext cx="964753" cy="1851168"/>
          </a:xfrm>
          <a:prstGeom prst="roundRect">
            <a:avLst>
              <a:gd name="adj"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936000" rIns="36000" bIns="72000" rtlCol="0" anchor="t"/>
          <a:lstStyle/>
          <a:p>
            <a:pPr algn="ctr"/>
            <a:r>
              <a:rPr lang="en-GB" sz="1200" dirty="0">
                <a:solidFill>
                  <a:schemeClr val="bg1"/>
                </a:solidFill>
              </a:rPr>
              <a:t>Antimicrobial Resistance Diagnostics</a:t>
            </a:r>
          </a:p>
        </p:txBody>
      </p:sp>
      <p:sp>
        <p:nvSpPr>
          <p:cNvPr id="115" name="Rectangle: Rounded Corners 114">
            <a:extLst>
              <a:ext uri="{FF2B5EF4-FFF2-40B4-BE49-F238E27FC236}">
                <a16:creationId xmlns:a16="http://schemas.microsoft.com/office/drawing/2014/main" id="{868F0E58-0AE8-522A-96C0-09A05D1F71F3}"/>
              </a:ext>
            </a:extLst>
          </p:cNvPr>
          <p:cNvSpPr/>
          <p:nvPr/>
        </p:nvSpPr>
        <p:spPr>
          <a:xfrm>
            <a:off x="493235" y="4353485"/>
            <a:ext cx="1384523" cy="1851168"/>
          </a:xfrm>
          <a:prstGeom prst="roundRect">
            <a:avLst>
              <a:gd name="adj"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936000" rIns="36000" bIns="144000" rtlCol="0" anchor="t"/>
          <a:lstStyle/>
          <a:p>
            <a:pPr algn="ctr"/>
            <a:r>
              <a:rPr lang="en-GB" sz="1200" dirty="0">
                <a:solidFill>
                  <a:schemeClr val="bg1"/>
                </a:solidFill>
              </a:rPr>
              <a:t>Paediatric Hearing Service Improvement Programme</a:t>
            </a:r>
          </a:p>
        </p:txBody>
      </p:sp>
      <p:pic>
        <p:nvPicPr>
          <p:cNvPr id="118" name="Graphic 117" descr="DNA with solid fill">
            <a:extLst>
              <a:ext uri="{FF2B5EF4-FFF2-40B4-BE49-F238E27FC236}">
                <a16:creationId xmlns:a16="http://schemas.microsoft.com/office/drawing/2014/main" id="{51EF06D3-7B73-F039-D256-6F8DFF345A3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81822" y="4580982"/>
            <a:ext cx="550205" cy="550205"/>
          </a:xfrm>
          <a:prstGeom prst="rect">
            <a:avLst/>
          </a:prstGeom>
        </p:spPr>
      </p:pic>
      <p:pic>
        <p:nvPicPr>
          <p:cNvPr id="120" name="Graphic 119" descr="Lungs with solid fill">
            <a:extLst>
              <a:ext uri="{FF2B5EF4-FFF2-40B4-BE49-F238E27FC236}">
                <a16:creationId xmlns:a16="http://schemas.microsoft.com/office/drawing/2014/main" id="{71922147-DA3D-EC51-873F-744B2EF715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74944" y="4580981"/>
            <a:ext cx="550205" cy="550205"/>
          </a:xfrm>
          <a:prstGeom prst="rect">
            <a:avLst/>
          </a:prstGeom>
        </p:spPr>
      </p:pic>
      <p:pic>
        <p:nvPicPr>
          <p:cNvPr id="122" name="Graphic 121" descr="IV with solid fill">
            <a:extLst>
              <a:ext uri="{FF2B5EF4-FFF2-40B4-BE49-F238E27FC236}">
                <a16:creationId xmlns:a16="http://schemas.microsoft.com/office/drawing/2014/main" id="{F8724C52-7ACF-D9B6-F85F-01A22842E99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09559" y="4580981"/>
            <a:ext cx="550205" cy="550205"/>
          </a:xfrm>
          <a:prstGeom prst="rect">
            <a:avLst/>
          </a:prstGeom>
        </p:spPr>
      </p:pic>
      <p:pic>
        <p:nvPicPr>
          <p:cNvPr id="124" name="Graphic 123" descr="Water with solid fill">
            <a:extLst>
              <a:ext uri="{FF2B5EF4-FFF2-40B4-BE49-F238E27FC236}">
                <a16:creationId xmlns:a16="http://schemas.microsoft.com/office/drawing/2014/main" id="{D216262F-EFC9-A309-DB30-0D518B78A0E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117218" y="4580980"/>
            <a:ext cx="550205" cy="550205"/>
          </a:xfrm>
          <a:prstGeom prst="rect">
            <a:avLst/>
          </a:prstGeom>
        </p:spPr>
      </p:pic>
      <p:pic>
        <p:nvPicPr>
          <p:cNvPr id="126" name="Graphic 125" descr="Petri Dish with solid fill">
            <a:extLst>
              <a:ext uri="{FF2B5EF4-FFF2-40B4-BE49-F238E27FC236}">
                <a16:creationId xmlns:a16="http://schemas.microsoft.com/office/drawing/2014/main" id="{64B4314D-9C74-D527-4871-CCA75C7A8ED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123437" y="4580980"/>
            <a:ext cx="550205" cy="550205"/>
          </a:xfrm>
          <a:prstGeom prst="rect">
            <a:avLst/>
          </a:prstGeom>
        </p:spPr>
      </p:pic>
      <p:pic>
        <p:nvPicPr>
          <p:cNvPr id="128" name="Graphic 127" descr="Ear with solid fill">
            <a:extLst>
              <a:ext uri="{FF2B5EF4-FFF2-40B4-BE49-F238E27FC236}">
                <a16:creationId xmlns:a16="http://schemas.microsoft.com/office/drawing/2014/main" id="{0AE5B980-6448-C9A4-1FBB-6A0244EDB4B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78929" y="4580980"/>
            <a:ext cx="550205" cy="550205"/>
          </a:xfrm>
          <a:prstGeom prst="rect">
            <a:avLst/>
          </a:prstGeom>
        </p:spPr>
      </p:pic>
      <p:pic>
        <p:nvPicPr>
          <p:cNvPr id="131" name="Picture 130" descr="A yellow and blue sign with white text&#10;&#10;Description automatically generated">
            <a:extLst>
              <a:ext uri="{FF2B5EF4-FFF2-40B4-BE49-F238E27FC236}">
                <a16:creationId xmlns:a16="http://schemas.microsoft.com/office/drawing/2014/main" id="{BA40D7FF-E53B-A382-F862-840491BAD4FB}"/>
              </a:ext>
            </a:extLst>
          </p:cNvPr>
          <p:cNvPicPr>
            <a:picLocks noChangeAspect="1"/>
          </p:cNvPicPr>
          <p:nvPr/>
        </p:nvPicPr>
        <p:blipFill>
          <a:blip r:embed="rId25"/>
          <a:stretch>
            <a:fillRect/>
          </a:stretch>
        </p:blipFill>
        <p:spPr>
          <a:xfrm>
            <a:off x="10084533" y="4486356"/>
            <a:ext cx="1451837" cy="1616895"/>
          </a:xfrm>
          <a:prstGeom prst="rect">
            <a:avLst/>
          </a:prstGeom>
        </p:spPr>
      </p:pic>
    </p:spTree>
    <p:extLst>
      <p:ext uri="{BB962C8B-B14F-4D97-AF65-F5344CB8AC3E}">
        <p14:creationId xmlns:p14="http://schemas.microsoft.com/office/powerpoint/2010/main" val="249107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DB402869-B0C7-1FA3-D72F-09B4F0FAACAE}"/>
              </a:ext>
            </a:extLst>
          </p:cNvPr>
          <p:cNvSpPr/>
          <p:nvPr/>
        </p:nvSpPr>
        <p:spPr>
          <a:xfrm>
            <a:off x="432000" y="1053135"/>
            <a:ext cx="11404154" cy="2231045"/>
          </a:xfrm>
          <a:prstGeom prst="roundRect">
            <a:avLst>
              <a:gd name="adj" fmla="val 281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231F20"/>
              </a:solidFill>
              <a:latin typeface="Arial" panose="020B0604020202020204"/>
            </a:endParaRPr>
          </a:p>
        </p:txBody>
      </p:sp>
      <p:sp>
        <p:nvSpPr>
          <p:cNvPr id="4" name="Title 3">
            <a:extLst>
              <a:ext uri="{FF2B5EF4-FFF2-40B4-BE49-F238E27FC236}">
                <a16:creationId xmlns:a16="http://schemas.microsoft.com/office/drawing/2014/main" id="{9B943BB4-8667-4DCF-AC9A-1C870159013C}"/>
              </a:ext>
            </a:extLst>
          </p:cNvPr>
          <p:cNvSpPr>
            <a:spLocks noGrp="1"/>
          </p:cNvSpPr>
          <p:nvPr>
            <p:ph type="title"/>
          </p:nvPr>
        </p:nvSpPr>
        <p:spPr>
          <a:xfrm>
            <a:off x="432000" y="432000"/>
            <a:ext cx="11404154" cy="433762"/>
          </a:xfrm>
        </p:spPr>
        <p:txBody>
          <a:bodyPr vert="horz" lIns="0" tIns="0" rIns="0" bIns="0" rtlCol="0" anchor="t">
            <a:noAutofit/>
          </a:bodyPr>
          <a:lstStyle/>
          <a:p>
            <a:pPr defTabSz="914377"/>
            <a:r>
              <a:rPr lang="en-GB" sz="2800" dirty="0">
                <a:latin typeface="Arial"/>
                <a:cs typeface="Arial"/>
              </a:rPr>
              <a:t>Strategies that underpin healthcare science </a:t>
            </a:r>
          </a:p>
        </p:txBody>
      </p:sp>
      <p:pic>
        <p:nvPicPr>
          <p:cNvPr id="8" name="Picture 7">
            <a:extLst>
              <a:ext uri="{FF2B5EF4-FFF2-40B4-BE49-F238E27FC236}">
                <a16:creationId xmlns:a16="http://schemas.microsoft.com/office/drawing/2014/main" id="{3351CE83-D9B9-FF86-A695-04262668012E}"/>
              </a:ext>
            </a:extLst>
          </p:cNvPr>
          <p:cNvPicPr>
            <a:picLocks noChangeAspect="1"/>
          </p:cNvPicPr>
          <p:nvPr/>
        </p:nvPicPr>
        <p:blipFill>
          <a:blip r:embed="rId2"/>
          <a:stretch>
            <a:fillRect/>
          </a:stretch>
        </p:blipFill>
        <p:spPr>
          <a:xfrm>
            <a:off x="10246908" y="1221374"/>
            <a:ext cx="1259472" cy="1894566"/>
          </a:xfrm>
          <a:prstGeom prst="rect">
            <a:avLst/>
          </a:prstGeom>
          <a:ln w="15875">
            <a:solidFill>
              <a:srgbClr val="005EB8"/>
            </a:solidFill>
          </a:ln>
          <a:effectLst/>
        </p:spPr>
      </p:pic>
      <p:sp>
        <p:nvSpPr>
          <p:cNvPr id="18" name="TextBox 17">
            <a:extLst>
              <a:ext uri="{FF2B5EF4-FFF2-40B4-BE49-F238E27FC236}">
                <a16:creationId xmlns:a16="http://schemas.microsoft.com/office/drawing/2014/main" id="{DBCE8DBC-045C-D910-7480-F9D50246DCBE}"/>
              </a:ext>
            </a:extLst>
          </p:cNvPr>
          <p:cNvSpPr txBox="1"/>
          <p:nvPr/>
        </p:nvSpPr>
        <p:spPr>
          <a:xfrm>
            <a:off x="585870" y="1221374"/>
            <a:ext cx="9331265" cy="1876668"/>
          </a:xfrm>
          <a:prstGeom prst="rect">
            <a:avLst/>
          </a:prstGeom>
          <a:noFill/>
        </p:spPr>
        <p:txBody>
          <a:bodyPr wrap="square" lIns="0" tIns="45720" rIns="90000" bIns="45720" rtlCol="0" anchor="t">
            <a:spAutoFit/>
          </a:bodyPr>
          <a:lstStyle>
            <a:defPPr>
              <a:defRPr lang="en-US"/>
            </a:defPPr>
            <a:lvl1pPr>
              <a:lnSpc>
                <a:spcPts val="2200"/>
              </a:lnSpc>
              <a:spcAft>
                <a:spcPts val="900"/>
              </a:spcAft>
              <a:buClr>
                <a:srgbClr val="231F20"/>
              </a:buClr>
              <a:defRPr kumimoji="0" i="0" u="none" strike="noStrike" cap="none" spc="0" normalizeH="0" baseline="0">
                <a:ln>
                  <a:noFill/>
                </a:ln>
                <a:solidFill>
                  <a:srgbClr val="231F20"/>
                </a:solidFill>
                <a:effectLst/>
                <a:uLnTx/>
                <a:uFillTx/>
                <a:latin typeface="Arial" panose="020B0604020202020204"/>
              </a:defRPr>
            </a:lvl1pPr>
          </a:lstStyle>
          <a:p>
            <a:r>
              <a:rPr lang="en-GB" sz="1600" b="0" i="0" u="none" strike="noStrike" dirty="0">
                <a:solidFill>
                  <a:srgbClr val="231F20"/>
                </a:solidFill>
                <a:effectLst/>
                <a:latin typeface="Arial" panose="020B0604020202020204" pitchFamily="34" charset="0"/>
              </a:rPr>
              <a:t>The Chief Scientific Officer’s strategy (2020) sets out a vision for how healthcare science will be transformed to deliver the NHS Long Term Plan. The strategy is </a:t>
            </a:r>
            <a:r>
              <a:rPr lang="en-GB" sz="1600" b="1" i="0" u="none" strike="noStrike" dirty="0">
                <a:solidFill>
                  <a:srgbClr val="231F20"/>
                </a:solidFill>
                <a:effectLst/>
                <a:latin typeface="Arial" panose="020B0604020202020204" pitchFamily="34" charset="0"/>
              </a:rPr>
              <a:t>due to be refreshed in 2025 </a:t>
            </a:r>
            <a:r>
              <a:rPr lang="en-GB" sz="1600" b="0" i="0" u="none" strike="noStrike" dirty="0">
                <a:solidFill>
                  <a:srgbClr val="231F20"/>
                </a:solidFill>
                <a:effectLst/>
                <a:latin typeface="Arial" panose="020B0604020202020204" pitchFamily="34" charset="0"/>
              </a:rPr>
              <a:t>to </a:t>
            </a:r>
            <a:r>
              <a:rPr lang="en-GB" sz="1600" b="1" i="0" u="none" strike="noStrike" dirty="0">
                <a:solidFill>
                  <a:srgbClr val="231F20"/>
                </a:solidFill>
                <a:effectLst/>
                <a:latin typeface="Arial" panose="020B0604020202020204" pitchFamily="34" charset="0"/>
              </a:rPr>
              <a:t>align with the new 10-Year Plan </a:t>
            </a:r>
            <a:r>
              <a:rPr lang="en-GB" sz="1600" b="0" i="0" u="none" strike="noStrike" dirty="0">
                <a:solidFill>
                  <a:srgbClr val="231F20"/>
                </a:solidFill>
                <a:effectLst/>
                <a:latin typeface="Arial" panose="020B0604020202020204" pitchFamily="34" charset="0"/>
              </a:rPr>
              <a:t>which is being developed by NHS England.</a:t>
            </a:r>
          </a:p>
          <a:p>
            <a:r>
              <a:rPr lang="en-GB" sz="1600" dirty="0"/>
              <a:t>Our scientific programmes must </a:t>
            </a:r>
            <a:r>
              <a:rPr lang="en-GB" sz="1600" b="1" dirty="0"/>
              <a:t>continuously evolve and adapt </a:t>
            </a:r>
            <a:r>
              <a:rPr lang="en-GB" sz="1600" dirty="0"/>
              <a:t>to align with other strategies such as Darzi, SAMEDAY Emergency Care, Elective Care Recovery Plan, and Medical Technology and Life Sciences Vision, and Diagnostics: Recovery and renewal etc. </a:t>
            </a:r>
          </a:p>
        </p:txBody>
      </p:sp>
      <p:grpSp>
        <p:nvGrpSpPr>
          <p:cNvPr id="19" name="Group 18">
            <a:extLst>
              <a:ext uri="{FF2B5EF4-FFF2-40B4-BE49-F238E27FC236}">
                <a16:creationId xmlns:a16="http://schemas.microsoft.com/office/drawing/2014/main" id="{31356F6F-9907-C3BF-1811-BCA72FA20508}"/>
              </a:ext>
            </a:extLst>
          </p:cNvPr>
          <p:cNvGrpSpPr/>
          <p:nvPr/>
        </p:nvGrpSpPr>
        <p:grpSpPr>
          <a:xfrm>
            <a:off x="432000" y="3618021"/>
            <a:ext cx="11404154" cy="1846388"/>
            <a:chOff x="1577086" y="3920486"/>
            <a:chExt cx="10259068" cy="1660993"/>
          </a:xfrm>
        </p:grpSpPr>
        <p:pic>
          <p:nvPicPr>
            <p:cNvPr id="9" name="Picture 8">
              <a:extLst>
                <a:ext uri="{FF2B5EF4-FFF2-40B4-BE49-F238E27FC236}">
                  <a16:creationId xmlns:a16="http://schemas.microsoft.com/office/drawing/2014/main" id="{F36D4985-AB13-F848-282E-4E6F214B57BD}"/>
                </a:ext>
              </a:extLst>
            </p:cNvPr>
            <p:cNvPicPr>
              <a:picLocks noChangeAspect="1"/>
            </p:cNvPicPr>
            <p:nvPr/>
          </p:nvPicPr>
          <p:blipFill>
            <a:blip r:embed="rId3"/>
            <a:stretch>
              <a:fillRect/>
            </a:stretch>
          </p:blipFill>
          <p:spPr>
            <a:xfrm>
              <a:off x="10655006" y="3929048"/>
              <a:ext cx="1181148" cy="1637546"/>
            </a:xfrm>
            <a:prstGeom prst="rect">
              <a:avLst/>
            </a:prstGeom>
            <a:ln w="15875">
              <a:solidFill>
                <a:srgbClr val="005EB8"/>
              </a:solidFill>
            </a:ln>
            <a:effectLst>
              <a:reflection blurRad="6350" stA="52000" endA="300" endPos="35000" dir="5400000" sy="-100000" algn="bl" rotWithShape="0"/>
            </a:effectLst>
          </p:spPr>
        </p:pic>
        <p:grpSp>
          <p:nvGrpSpPr>
            <p:cNvPr id="17" name="Group 16">
              <a:extLst>
                <a:ext uri="{FF2B5EF4-FFF2-40B4-BE49-F238E27FC236}">
                  <a16:creationId xmlns:a16="http://schemas.microsoft.com/office/drawing/2014/main" id="{DC712AD7-8F21-D6C0-64DE-A6EF68C3527D}"/>
                </a:ext>
              </a:extLst>
            </p:cNvPr>
            <p:cNvGrpSpPr/>
            <p:nvPr/>
          </p:nvGrpSpPr>
          <p:grpSpPr>
            <a:xfrm>
              <a:off x="1577086" y="3920486"/>
              <a:ext cx="3645795" cy="1649968"/>
              <a:chOff x="861659" y="3920525"/>
              <a:chExt cx="4252186" cy="1924401"/>
            </a:xfrm>
          </p:grpSpPr>
          <p:pic>
            <p:nvPicPr>
              <p:cNvPr id="6" name="Picture 5">
                <a:extLst>
                  <a:ext uri="{FF2B5EF4-FFF2-40B4-BE49-F238E27FC236}">
                    <a16:creationId xmlns:a16="http://schemas.microsoft.com/office/drawing/2014/main" id="{C25C64BB-07FF-CCEC-EF4D-CEE077F2FDA5}"/>
                  </a:ext>
                </a:extLst>
              </p:cNvPr>
              <p:cNvPicPr>
                <a:picLocks noChangeAspect="1"/>
              </p:cNvPicPr>
              <p:nvPr/>
            </p:nvPicPr>
            <p:blipFill>
              <a:blip r:embed="rId4"/>
              <a:stretch>
                <a:fillRect/>
              </a:stretch>
            </p:blipFill>
            <p:spPr>
              <a:xfrm>
                <a:off x="2321526" y="3920525"/>
                <a:ext cx="1268681" cy="1914920"/>
              </a:xfrm>
              <a:prstGeom prst="rect">
                <a:avLst/>
              </a:prstGeom>
              <a:ln w="15875">
                <a:solidFill>
                  <a:srgbClr val="005EB8"/>
                </a:solidFill>
              </a:ln>
              <a:effectLst>
                <a:reflection blurRad="6350" stA="52000" endA="300" endPos="35000" dir="5400000" sy="-100000" algn="bl" rotWithShape="0"/>
              </a:effectLst>
            </p:spPr>
          </p:pic>
          <p:pic>
            <p:nvPicPr>
              <p:cNvPr id="7" name="Picture 6">
                <a:extLst>
                  <a:ext uri="{FF2B5EF4-FFF2-40B4-BE49-F238E27FC236}">
                    <a16:creationId xmlns:a16="http://schemas.microsoft.com/office/drawing/2014/main" id="{999C3F03-3D9F-C3D8-3E5B-B22E6A4CE189}"/>
                  </a:ext>
                </a:extLst>
              </p:cNvPr>
              <p:cNvPicPr>
                <a:picLocks noChangeAspect="1"/>
              </p:cNvPicPr>
              <p:nvPr/>
            </p:nvPicPr>
            <p:blipFill>
              <a:blip r:embed="rId5"/>
              <a:stretch>
                <a:fillRect/>
              </a:stretch>
            </p:blipFill>
            <p:spPr>
              <a:xfrm>
                <a:off x="861659" y="3930006"/>
                <a:ext cx="1277355" cy="1914920"/>
              </a:xfrm>
              <a:prstGeom prst="rect">
                <a:avLst/>
              </a:prstGeom>
              <a:ln w="15875">
                <a:solidFill>
                  <a:srgbClr val="005EB8"/>
                </a:solidFill>
              </a:ln>
              <a:effectLst>
                <a:reflection blurRad="6350" stA="52000" endA="300" endPos="35000" dir="5400000" sy="-100000" algn="bl" rotWithShape="0"/>
              </a:effectLst>
            </p:spPr>
          </p:pic>
          <p:pic>
            <p:nvPicPr>
              <p:cNvPr id="11" name="Picture 10">
                <a:extLst>
                  <a:ext uri="{FF2B5EF4-FFF2-40B4-BE49-F238E27FC236}">
                    <a16:creationId xmlns:a16="http://schemas.microsoft.com/office/drawing/2014/main" id="{4C40E01F-97F2-1979-FC0B-9AAF284AD782}"/>
                  </a:ext>
                </a:extLst>
              </p:cNvPr>
              <p:cNvPicPr>
                <a:picLocks noChangeAspect="1"/>
              </p:cNvPicPr>
              <p:nvPr/>
            </p:nvPicPr>
            <p:blipFill>
              <a:blip r:embed="rId6"/>
              <a:stretch>
                <a:fillRect/>
              </a:stretch>
            </p:blipFill>
            <p:spPr>
              <a:xfrm>
                <a:off x="3766912" y="3929048"/>
                <a:ext cx="1346933" cy="1906396"/>
              </a:xfrm>
              <a:prstGeom prst="rect">
                <a:avLst/>
              </a:prstGeom>
              <a:ln w="15875">
                <a:solidFill>
                  <a:srgbClr val="005EB8"/>
                </a:solidFill>
              </a:ln>
              <a:effectLst>
                <a:reflection blurRad="6350" stA="52000" endA="300" endPos="35000" dir="5400000" sy="-100000" algn="bl" rotWithShape="0"/>
              </a:effectLst>
            </p:spPr>
          </p:pic>
        </p:grpSp>
        <p:pic>
          <p:nvPicPr>
            <p:cNvPr id="10" name="Picture 9">
              <a:extLst>
                <a:ext uri="{FF2B5EF4-FFF2-40B4-BE49-F238E27FC236}">
                  <a16:creationId xmlns:a16="http://schemas.microsoft.com/office/drawing/2014/main" id="{45A08F50-F946-8FAA-7931-2DBE8AE60E41}"/>
                </a:ext>
              </a:extLst>
            </p:cNvPr>
            <p:cNvPicPr>
              <a:picLocks noChangeAspect="1"/>
            </p:cNvPicPr>
            <p:nvPr/>
          </p:nvPicPr>
          <p:blipFill>
            <a:blip r:embed="rId7"/>
            <a:stretch>
              <a:fillRect/>
            </a:stretch>
          </p:blipFill>
          <p:spPr>
            <a:xfrm>
              <a:off x="6696888" y="3929048"/>
              <a:ext cx="1161721" cy="1651605"/>
            </a:xfrm>
            <a:prstGeom prst="rect">
              <a:avLst/>
            </a:prstGeom>
            <a:ln w="15875">
              <a:solidFill>
                <a:srgbClr val="005EB8"/>
              </a:solidFill>
            </a:ln>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A7E5D1C9-52B2-E802-C4C2-E98A43CD58A7}"/>
                </a:ext>
              </a:extLst>
            </p:cNvPr>
            <p:cNvPicPr>
              <a:picLocks noChangeAspect="1"/>
            </p:cNvPicPr>
            <p:nvPr/>
          </p:nvPicPr>
          <p:blipFill>
            <a:blip r:embed="rId8"/>
            <a:stretch>
              <a:fillRect/>
            </a:stretch>
          </p:blipFill>
          <p:spPr>
            <a:xfrm>
              <a:off x="5376573" y="3929874"/>
              <a:ext cx="1166623" cy="1651605"/>
            </a:xfrm>
            <a:prstGeom prst="rect">
              <a:avLst/>
            </a:prstGeom>
            <a:ln w="15875">
              <a:solidFill>
                <a:srgbClr val="005EB8"/>
              </a:solidFill>
            </a:ln>
            <a:effectLst>
              <a:reflection blurRad="6350" stA="52000" endA="300" endPos="35000" dir="5400000" sy="-100000" algn="bl" rotWithShape="0"/>
            </a:effectLst>
          </p:spPr>
        </p:pic>
        <p:pic>
          <p:nvPicPr>
            <p:cNvPr id="13" name="Picture 12">
              <a:extLst>
                <a:ext uri="{FF2B5EF4-FFF2-40B4-BE49-F238E27FC236}">
                  <a16:creationId xmlns:a16="http://schemas.microsoft.com/office/drawing/2014/main" id="{F8554D20-4B19-2F31-87CC-64AEC6CC5CDA}"/>
                </a:ext>
              </a:extLst>
            </p:cNvPr>
            <p:cNvPicPr>
              <a:picLocks noChangeAspect="1"/>
            </p:cNvPicPr>
            <p:nvPr/>
          </p:nvPicPr>
          <p:blipFill>
            <a:blip r:embed="rId9"/>
            <a:stretch>
              <a:fillRect/>
            </a:stretch>
          </p:blipFill>
          <p:spPr>
            <a:xfrm>
              <a:off x="8012301" y="3924273"/>
              <a:ext cx="1161476" cy="1651604"/>
            </a:xfrm>
            <a:prstGeom prst="rect">
              <a:avLst/>
            </a:prstGeom>
            <a:ln w="15875">
              <a:solidFill>
                <a:srgbClr val="005EB8"/>
              </a:solidFill>
            </a:ln>
            <a:effectLst>
              <a:reflection blurRad="6350" stA="52000" endA="300" endPos="35000" dir="5400000" sy="-100000" algn="bl" rotWithShape="0"/>
            </a:effectLst>
          </p:spPr>
        </p:pic>
        <p:pic>
          <p:nvPicPr>
            <p:cNvPr id="3" name="Picture 2">
              <a:extLst>
                <a:ext uri="{FF2B5EF4-FFF2-40B4-BE49-F238E27FC236}">
                  <a16:creationId xmlns:a16="http://schemas.microsoft.com/office/drawing/2014/main" id="{DF02958C-FD2D-8548-D193-520702B613AC}"/>
                </a:ext>
              </a:extLst>
            </p:cNvPr>
            <p:cNvPicPr>
              <a:picLocks noChangeAspect="1"/>
            </p:cNvPicPr>
            <p:nvPr/>
          </p:nvPicPr>
          <p:blipFill>
            <a:blip r:embed="rId10"/>
            <a:stretch>
              <a:fillRect/>
            </a:stretch>
          </p:blipFill>
          <p:spPr>
            <a:xfrm>
              <a:off x="9327468" y="3929049"/>
              <a:ext cx="1173846" cy="1651604"/>
            </a:xfrm>
            <a:prstGeom prst="rect">
              <a:avLst/>
            </a:prstGeom>
            <a:ln w="15875">
              <a:solidFill>
                <a:srgbClr val="005EB8"/>
              </a:solidFill>
            </a:ln>
            <a:effectLst>
              <a:reflection blurRad="6350" stA="52000" endA="300" endPos="35000" dir="5400000" sy="-100000" algn="bl" rotWithShape="0"/>
            </a:effectLst>
          </p:spPr>
        </p:pic>
      </p:grpSp>
      <p:sp>
        <p:nvSpPr>
          <p:cNvPr id="16" name="TextBox 15">
            <a:extLst>
              <a:ext uri="{FF2B5EF4-FFF2-40B4-BE49-F238E27FC236}">
                <a16:creationId xmlns:a16="http://schemas.microsoft.com/office/drawing/2014/main" id="{126CFC28-15C1-B5D9-595E-D3B954963C02}"/>
              </a:ext>
            </a:extLst>
          </p:cNvPr>
          <p:cNvSpPr txBox="1"/>
          <p:nvPr/>
        </p:nvSpPr>
        <p:spPr>
          <a:xfrm>
            <a:off x="432000" y="6363640"/>
            <a:ext cx="11404154" cy="461665"/>
          </a:xfrm>
          <a:prstGeom prst="rect">
            <a:avLst/>
          </a:prstGeom>
          <a:noFill/>
        </p:spPr>
        <p:txBody>
          <a:bodyPr wrap="square" lIns="0" tIns="45720" rIns="90000" bIns="45720" rtlCol="0" anchor="t">
            <a:spAutoFit/>
          </a:bodyPr>
          <a:lstStyle>
            <a:defPPr>
              <a:defRPr lang="en-US"/>
            </a:defPPr>
            <a:lvl1pPr>
              <a:lnSpc>
                <a:spcPts val="2200"/>
              </a:lnSpc>
              <a:spcAft>
                <a:spcPts val="900"/>
              </a:spcAft>
              <a:buClr>
                <a:srgbClr val="231F20"/>
              </a:buClr>
              <a:defRPr kumimoji="0" i="0" u="none" strike="noStrike" cap="none" spc="0" normalizeH="0" baseline="0">
                <a:ln>
                  <a:noFill/>
                </a:ln>
                <a:solidFill>
                  <a:srgbClr val="231F20"/>
                </a:solidFill>
                <a:effectLst/>
                <a:uLnTx/>
                <a:uFillTx/>
                <a:latin typeface="Arial" panose="020B0604020202020204"/>
              </a:defRPr>
            </a:lvl1pPr>
          </a:lstStyle>
          <a:p>
            <a:pPr>
              <a:lnSpc>
                <a:spcPct val="100000"/>
              </a:lnSpc>
              <a:spcAft>
                <a:spcPts val="0"/>
              </a:spcAft>
            </a:pPr>
            <a:r>
              <a:rPr lang="en-GB" sz="1200" dirty="0">
                <a:solidFill>
                  <a:schemeClr val="accent6">
                    <a:lumMod val="75000"/>
                  </a:schemeClr>
                </a:solidFill>
                <a:latin typeface="+mj-lt"/>
              </a:rPr>
              <a:t>This </a:t>
            </a:r>
            <a:r>
              <a:rPr lang="en-GB" sz="1200" b="1" dirty="0">
                <a:solidFill>
                  <a:schemeClr val="accent6">
                    <a:lumMod val="75000"/>
                  </a:schemeClr>
                </a:solidFill>
                <a:latin typeface="+mj-lt"/>
              </a:rPr>
              <a:t>list is not exhaustive </a:t>
            </a:r>
            <a:r>
              <a:rPr lang="en-GB" sz="1200" dirty="0">
                <a:solidFill>
                  <a:schemeClr val="accent6">
                    <a:lumMod val="75000"/>
                  </a:schemeClr>
                </a:solidFill>
                <a:latin typeface="+mj-lt"/>
              </a:rPr>
              <a:t>and should not exclude consideration of other relevant strategies such as;</a:t>
            </a:r>
            <a:r>
              <a:rPr kumimoji="0" lang="en-GB" sz="1200" b="0" i="0" u="none" strike="noStrike" kern="1200" cap="none" spc="0" normalizeH="0" baseline="0" noProof="0" dirty="0">
                <a:ln>
                  <a:noFill/>
                </a:ln>
                <a:solidFill>
                  <a:schemeClr val="accent6">
                    <a:lumMod val="75000"/>
                  </a:schemeClr>
                </a:solidFill>
                <a:effectLst/>
                <a:uLnTx/>
                <a:uFillTx/>
                <a:latin typeface="+mj-lt"/>
                <a:ea typeface="+mn-ea"/>
                <a:cs typeface="+mn-cs"/>
              </a:rPr>
              <a:t> Richards Review</a:t>
            </a:r>
            <a:r>
              <a:rPr kumimoji="0" lang="en-GB" sz="1200" dirty="0">
                <a:solidFill>
                  <a:schemeClr val="accent6">
                    <a:lumMod val="75000"/>
                  </a:schemeClr>
                </a:solidFill>
                <a:latin typeface="+mj-lt"/>
                <a:ea typeface="+mn-ea"/>
                <a:cs typeface="Arial" panose="020B0604020202020204"/>
              </a:rPr>
              <a:t>, </a:t>
            </a:r>
            <a:r>
              <a:rPr lang="en-GB" sz="1200" dirty="0">
                <a:solidFill>
                  <a:schemeClr val="accent6">
                    <a:lumMod val="75000"/>
                  </a:schemeClr>
                </a:solidFill>
                <a:latin typeface="+mj-lt"/>
              </a:rPr>
              <a:t>NHSE </a:t>
            </a:r>
            <a:r>
              <a:rPr kumimoji="0" lang="en-GB" sz="1200" b="0" i="0" u="none" strike="noStrike" kern="1200" cap="none" spc="0" normalizeH="0" baseline="0" noProof="0" dirty="0">
                <a:ln>
                  <a:noFill/>
                </a:ln>
                <a:solidFill>
                  <a:schemeClr val="accent6">
                    <a:lumMod val="75000"/>
                  </a:schemeClr>
                </a:solidFill>
                <a:effectLst/>
                <a:uLnTx/>
                <a:uFillTx/>
                <a:latin typeface="+mj-lt"/>
                <a:ea typeface="+mn-ea"/>
                <a:cs typeface="+mn-cs"/>
              </a:rPr>
              <a:t>Reforming, Ockenden Report</a:t>
            </a:r>
            <a:r>
              <a:rPr lang="en-GB" sz="1200" dirty="0">
                <a:solidFill>
                  <a:schemeClr val="accent6">
                    <a:lumMod val="75000"/>
                  </a:schemeClr>
                </a:solidFill>
                <a:latin typeface="+mj-lt"/>
                <a:cs typeface="Arial" panose="020B0604020202020204"/>
              </a:rPr>
              <a:t>, </a:t>
            </a:r>
            <a:r>
              <a:rPr kumimoji="0" lang="en-GB" sz="1200" b="0" i="0" u="none" strike="noStrike" kern="1200" cap="none" spc="0" normalizeH="0" baseline="0" noProof="0" dirty="0">
                <a:ln>
                  <a:noFill/>
                </a:ln>
                <a:solidFill>
                  <a:schemeClr val="accent6">
                    <a:lumMod val="75000"/>
                  </a:schemeClr>
                </a:solidFill>
                <a:effectLst/>
                <a:uLnTx/>
                <a:uFillTx/>
                <a:latin typeface="+mj-lt"/>
                <a:ea typeface="+mn-ea"/>
                <a:cs typeface="+mn-cs"/>
              </a:rPr>
              <a:t>NHS 10 </a:t>
            </a:r>
            <a:r>
              <a:rPr lang="en-GB" sz="1200" dirty="0">
                <a:solidFill>
                  <a:schemeClr val="accent6">
                    <a:lumMod val="75000"/>
                  </a:schemeClr>
                </a:solidFill>
                <a:latin typeface="+mj-lt"/>
              </a:rPr>
              <a:t>Year</a:t>
            </a:r>
            <a:r>
              <a:rPr kumimoji="0" lang="en-GB" sz="1200" b="0" i="0" u="none" strike="noStrike" kern="1200" cap="none" spc="0" normalizeH="0" baseline="0" noProof="0" dirty="0">
                <a:ln>
                  <a:noFill/>
                </a:ln>
                <a:solidFill>
                  <a:schemeClr val="accent6">
                    <a:lumMod val="75000"/>
                  </a:schemeClr>
                </a:solidFill>
                <a:effectLst/>
                <a:uLnTx/>
                <a:uFillTx/>
                <a:latin typeface="+mj-lt"/>
                <a:ea typeface="+mn-ea"/>
                <a:cs typeface="+mn-cs"/>
              </a:rPr>
              <a:t> Plan, </a:t>
            </a:r>
            <a:r>
              <a:rPr kumimoji="0" lang="en-GB" sz="1200" b="0" i="0" u="none" strike="noStrike" kern="1200" cap="none" spc="0" normalizeH="0" baseline="0" noProof="0" dirty="0">
                <a:ln>
                  <a:noFill/>
                </a:ln>
                <a:solidFill>
                  <a:schemeClr val="accent6">
                    <a:lumMod val="75000"/>
                  </a:schemeClr>
                </a:solidFill>
                <a:effectLst/>
                <a:uLnTx/>
                <a:uFillTx/>
                <a:latin typeface="+mj-lt"/>
                <a:ea typeface="Times New Roman" panose="02020603050405020304" pitchFamily="18" charset="0"/>
                <a:cs typeface="+mn-cs"/>
              </a:rPr>
              <a:t>diagnostics programme, </a:t>
            </a:r>
            <a:r>
              <a:rPr lang="en-GB" sz="1200" dirty="0">
                <a:solidFill>
                  <a:schemeClr val="accent6">
                    <a:lumMod val="75000"/>
                  </a:schemeClr>
                </a:solidFill>
                <a:latin typeface="+mj-lt"/>
                <a:ea typeface="Times New Roman" panose="02020603050405020304" pitchFamily="18" charset="0"/>
              </a:rPr>
              <a:t>Innovation, ecosystem review, </a:t>
            </a:r>
            <a:r>
              <a:rPr lang="en-GB" sz="1200" dirty="0">
                <a:solidFill>
                  <a:schemeClr val="accent6">
                    <a:lumMod val="75000"/>
                  </a:schemeClr>
                </a:solidFill>
                <a:latin typeface="+mj-lt"/>
                <a:cs typeface="Arial"/>
              </a:rPr>
              <a:t>LTWP renewal, National AI strategy, Net Zero Strategy (NHSE)</a:t>
            </a:r>
          </a:p>
        </p:txBody>
      </p:sp>
    </p:spTree>
    <p:extLst>
      <p:ext uri="{BB962C8B-B14F-4D97-AF65-F5344CB8AC3E}">
        <p14:creationId xmlns:p14="http://schemas.microsoft.com/office/powerpoint/2010/main" val="239367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E7B05418-60DB-FA80-CD50-3D383191B7AF}"/>
              </a:ext>
            </a:extLst>
          </p:cNvPr>
          <p:cNvSpPr/>
          <p:nvPr/>
        </p:nvSpPr>
        <p:spPr>
          <a:xfrm>
            <a:off x="7061870" y="5260610"/>
            <a:ext cx="2343905" cy="927114"/>
          </a:xfrm>
          <a:custGeom>
            <a:avLst/>
            <a:gdLst>
              <a:gd name="connsiteX0" fmla="*/ 2380702 w 2922924"/>
              <a:gd name="connsiteY0" fmla="*/ 0 h 1082709"/>
              <a:gd name="connsiteX1" fmla="*/ 2922924 w 2922924"/>
              <a:gd name="connsiteY1" fmla="*/ 540429 h 1082709"/>
              <a:gd name="connsiteX2" fmla="*/ 2489979 w 2922924"/>
              <a:gd name="connsiteY2" fmla="*/ 1069879 h 1082709"/>
              <a:gd name="connsiteX3" fmla="*/ 2402430 w 2922924"/>
              <a:gd name="connsiteY3" fmla="*/ 1078675 h 1082709"/>
              <a:gd name="connsiteX4" fmla="*/ 2402430 w 2922924"/>
              <a:gd name="connsiteY4" fmla="*/ 1082709 h 1082709"/>
              <a:gd name="connsiteX5" fmla="*/ 0 w 2922924"/>
              <a:gd name="connsiteY5" fmla="*/ 1082709 h 1082709"/>
              <a:gd name="connsiteX6" fmla="*/ 0 w 2922924"/>
              <a:gd name="connsiteY6" fmla="*/ 2709 h 1082709"/>
              <a:gd name="connsiteX7" fmla="*/ 2353740 w 2922924"/>
              <a:gd name="connsiteY7" fmla="*/ 2709 h 108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2924" h="1082709">
                <a:moveTo>
                  <a:pt x="2380702" y="0"/>
                </a:moveTo>
                <a:cubicBezTo>
                  <a:pt x="2680163" y="0"/>
                  <a:pt x="2922924" y="241958"/>
                  <a:pt x="2922924" y="540429"/>
                </a:cubicBezTo>
                <a:cubicBezTo>
                  <a:pt x="2922924" y="801591"/>
                  <a:pt x="2737060" y="1019486"/>
                  <a:pt x="2489979" y="1069879"/>
                </a:cubicBezTo>
                <a:lnTo>
                  <a:pt x="2402430" y="1078675"/>
                </a:lnTo>
                <a:lnTo>
                  <a:pt x="2402430" y="1082709"/>
                </a:lnTo>
                <a:lnTo>
                  <a:pt x="0" y="1082709"/>
                </a:lnTo>
                <a:lnTo>
                  <a:pt x="0" y="2709"/>
                </a:lnTo>
                <a:lnTo>
                  <a:pt x="2353740" y="2709"/>
                </a:lnTo>
                <a:close/>
              </a:path>
            </a:pathLst>
          </a:custGeom>
          <a:solidFill>
            <a:srgbClr val="DDE4E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188000" rtlCol="0" anchor="ctr"/>
          <a:lstStyle/>
          <a:p>
            <a:endParaRPr lang="en-GB" sz="1400" b="1" dirty="0">
              <a:solidFill>
                <a:schemeClr val="bg2"/>
              </a:solidFill>
              <a:latin typeface="Arial" panose="020B0604020202020204" pitchFamily="34" charset="0"/>
            </a:endParaRPr>
          </a:p>
        </p:txBody>
      </p:sp>
      <p:sp>
        <p:nvSpPr>
          <p:cNvPr id="84" name="Free-form: Shape 83">
            <a:extLst>
              <a:ext uri="{FF2B5EF4-FFF2-40B4-BE49-F238E27FC236}">
                <a16:creationId xmlns:a16="http://schemas.microsoft.com/office/drawing/2014/main" id="{8AE6FB40-08DA-D59F-E122-392A4D5D8E3C}"/>
              </a:ext>
            </a:extLst>
          </p:cNvPr>
          <p:cNvSpPr/>
          <p:nvPr/>
        </p:nvSpPr>
        <p:spPr>
          <a:xfrm>
            <a:off x="5302541" y="2110503"/>
            <a:ext cx="2343905" cy="927114"/>
          </a:xfrm>
          <a:custGeom>
            <a:avLst/>
            <a:gdLst>
              <a:gd name="connsiteX0" fmla="*/ 2380702 w 2922924"/>
              <a:gd name="connsiteY0" fmla="*/ 0 h 1082709"/>
              <a:gd name="connsiteX1" fmla="*/ 2922924 w 2922924"/>
              <a:gd name="connsiteY1" fmla="*/ 540429 h 1082709"/>
              <a:gd name="connsiteX2" fmla="*/ 2489979 w 2922924"/>
              <a:gd name="connsiteY2" fmla="*/ 1069879 h 1082709"/>
              <a:gd name="connsiteX3" fmla="*/ 2402430 w 2922924"/>
              <a:gd name="connsiteY3" fmla="*/ 1078675 h 1082709"/>
              <a:gd name="connsiteX4" fmla="*/ 2402430 w 2922924"/>
              <a:gd name="connsiteY4" fmla="*/ 1082709 h 1082709"/>
              <a:gd name="connsiteX5" fmla="*/ 0 w 2922924"/>
              <a:gd name="connsiteY5" fmla="*/ 1082709 h 1082709"/>
              <a:gd name="connsiteX6" fmla="*/ 0 w 2922924"/>
              <a:gd name="connsiteY6" fmla="*/ 2709 h 1082709"/>
              <a:gd name="connsiteX7" fmla="*/ 2353740 w 2922924"/>
              <a:gd name="connsiteY7" fmla="*/ 2709 h 108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2924" h="1082709">
                <a:moveTo>
                  <a:pt x="2380702" y="0"/>
                </a:moveTo>
                <a:cubicBezTo>
                  <a:pt x="2680163" y="0"/>
                  <a:pt x="2922924" y="241958"/>
                  <a:pt x="2922924" y="540429"/>
                </a:cubicBezTo>
                <a:cubicBezTo>
                  <a:pt x="2922924" y="801591"/>
                  <a:pt x="2737060" y="1019486"/>
                  <a:pt x="2489979" y="1069879"/>
                </a:cubicBezTo>
                <a:lnTo>
                  <a:pt x="2402430" y="1078675"/>
                </a:lnTo>
                <a:lnTo>
                  <a:pt x="2402430" y="1082709"/>
                </a:lnTo>
                <a:lnTo>
                  <a:pt x="0" y="1082709"/>
                </a:lnTo>
                <a:lnTo>
                  <a:pt x="0" y="2709"/>
                </a:lnTo>
                <a:lnTo>
                  <a:pt x="2353740" y="2709"/>
                </a:lnTo>
                <a:close/>
              </a:path>
            </a:pathLst>
          </a:custGeom>
          <a:solidFill>
            <a:srgbClr val="DDE4E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188000" rtlCol="0" anchor="ctr"/>
          <a:lstStyle/>
          <a:p>
            <a:endParaRPr lang="en-GB" sz="1400" b="1" dirty="0">
              <a:solidFill>
                <a:schemeClr val="bg2"/>
              </a:solidFill>
              <a:latin typeface="Arial" panose="020B0604020202020204" pitchFamily="34" charset="0"/>
            </a:endParaRPr>
          </a:p>
        </p:txBody>
      </p:sp>
      <p:sp>
        <p:nvSpPr>
          <p:cNvPr id="109" name="Free-form: Shape 108">
            <a:extLst>
              <a:ext uri="{FF2B5EF4-FFF2-40B4-BE49-F238E27FC236}">
                <a16:creationId xmlns:a16="http://schemas.microsoft.com/office/drawing/2014/main" id="{CA03784E-1450-ACCF-EB3F-091A07C03BF9}"/>
              </a:ext>
            </a:extLst>
          </p:cNvPr>
          <p:cNvSpPr/>
          <p:nvPr/>
        </p:nvSpPr>
        <p:spPr>
          <a:xfrm>
            <a:off x="6462344" y="4230845"/>
            <a:ext cx="2343905" cy="927114"/>
          </a:xfrm>
          <a:custGeom>
            <a:avLst/>
            <a:gdLst>
              <a:gd name="connsiteX0" fmla="*/ 2380702 w 2922924"/>
              <a:gd name="connsiteY0" fmla="*/ 0 h 1082709"/>
              <a:gd name="connsiteX1" fmla="*/ 2922924 w 2922924"/>
              <a:gd name="connsiteY1" fmla="*/ 540429 h 1082709"/>
              <a:gd name="connsiteX2" fmla="*/ 2489979 w 2922924"/>
              <a:gd name="connsiteY2" fmla="*/ 1069879 h 1082709"/>
              <a:gd name="connsiteX3" fmla="*/ 2402430 w 2922924"/>
              <a:gd name="connsiteY3" fmla="*/ 1078675 h 1082709"/>
              <a:gd name="connsiteX4" fmla="*/ 2402430 w 2922924"/>
              <a:gd name="connsiteY4" fmla="*/ 1082709 h 1082709"/>
              <a:gd name="connsiteX5" fmla="*/ 0 w 2922924"/>
              <a:gd name="connsiteY5" fmla="*/ 1082709 h 1082709"/>
              <a:gd name="connsiteX6" fmla="*/ 0 w 2922924"/>
              <a:gd name="connsiteY6" fmla="*/ 2709 h 1082709"/>
              <a:gd name="connsiteX7" fmla="*/ 2353740 w 2922924"/>
              <a:gd name="connsiteY7" fmla="*/ 2709 h 108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2924" h="1082709">
                <a:moveTo>
                  <a:pt x="2380702" y="0"/>
                </a:moveTo>
                <a:cubicBezTo>
                  <a:pt x="2680163" y="0"/>
                  <a:pt x="2922924" y="241958"/>
                  <a:pt x="2922924" y="540429"/>
                </a:cubicBezTo>
                <a:cubicBezTo>
                  <a:pt x="2922924" y="801591"/>
                  <a:pt x="2737060" y="1019486"/>
                  <a:pt x="2489979" y="1069879"/>
                </a:cubicBezTo>
                <a:lnTo>
                  <a:pt x="2402430" y="1078675"/>
                </a:lnTo>
                <a:lnTo>
                  <a:pt x="2402430" y="1082709"/>
                </a:lnTo>
                <a:lnTo>
                  <a:pt x="0" y="1082709"/>
                </a:lnTo>
                <a:lnTo>
                  <a:pt x="0" y="2709"/>
                </a:lnTo>
                <a:lnTo>
                  <a:pt x="2353740" y="2709"/>
                </a:lnTo>
                <a:close/>
              </a:path>
            </a:pathLst>
          </a:custGeom>
          <a:solidFill>
            <a:srgbClr val="DDE4E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188000" rtlCol="0" anchor="ctr"/>
          <a:lstStyle/>
          <a:p>
            <a:endParaRPr lang="en-GB" sz="1400" b="1">
              <a:solidFill>
                <a:schemeClr val="bg2"/>
              </a:solidFill>
              <a:latin typeface="Arial" panose="020B0604020202020204" pitchFamily="34" charset="0"/>
            </a:endParaRPr>
          </a:p>
        </p:txBody>
      </p:sp>
      <p:sp>
        <p:nvSpPr>
          <p:cNvPr id="108" name="Free-form: Shape 107">
            <a:extLst>
              <a:ext uri="{FF2B5EF4-FFF2-40B4-BE49-F238E27FC236}">
                <a16:creationId xmlns:a16="http://schemas.microsoft.com/office/drawing/2014/main" id="{C57A6D70-344B-35BA-C045-BC2247A6AD47}"/>
              </a:ext>
            </a:extLst>
          </p:cNvPr>
          <p:cNvSpPr/>
          <p:nvPr/>
        </p:nvSpPr>
        <p:spPr>
          <a:xfrm>
            <a:off x="5892577" y="3156331"/>
            <a:ext cx="2343905" cy="927114"/>
          </a:xfrm>
          <a:custGeom>
            <a:avLst/>
            <a:gdLst>
              <a:gd name="connsiteX0" fmla="*/ 2380702 w 2922924"/>
              <a:gd name="connsiteY0" fmla="*/ 0 h 1082709"/>
              <a:gd name="connsiteX1" fmla="*/ 2922924 w 2922924"/>
              <a:gd name="connsiteY1" fmla="*/ 540429 h 1082709"/>
              <a:gd name="connsiteX2" fmla="*/ 2489979 w 2922924"/>
              <a:gd name="connsiteY2" fmla="*/ 1069879 h 1082709"/>
              <a:gd name="connsiteX3" fmla="*/ 2402430 w 2922924"/>
              <a:gd name="connsiteY3" fmla="*/ 1078675 h 1082709"/>
              <a:gd name="connsiteX4" fmla="*/ 2402430 w 2922924"/>
              <a:gd name="connsiteY4" fmla="*/ 1082709 h 1082709"/>
              <a:gd name="connsiteX5" fmla="*/ 0 w 2922924"/>
              <a:gd name="connsiteY5" fmla="*/ 1082709 h 1082709"/>
              <a:gd name="connsiteX6" fmla="*/ 0 w 2922924"/>
              <a:gd name="connsiteY6" fmla="*/ 2709 h 1082709"/>
              <a:gd name="connsiteX7" fmla="*/ 2353740 w 2922924"/>
              <a:gd name="connsiteY7" fmla="*/ 2709 h 108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2924" h="1082709">
                <a:moveTo>
                  <a:pt x="2380702" y="0"/>
                </a:moveTo>
                <a:cubicBezTo>
                  <a:pt x="2680163" y="0"/>
                  <a:pt x="2922924" y="241958"/>
                  <a:pt x="2922924" y="540429"/>
                </a:cubicBezTo>
                <a:cubicBezTo>
                  <a:pt x="2922924" y="801591"/>
                  <a:pt x="2737060" y="1019486"/>
                  <a:pt x="2489979" y="1069879"/>
                </a:cubicBezTo>
                <a:lnTo>
                  <a:pt x="2402430" y="1078675"/>
                </a:lnTo>
                <a:lnTo>
                  <a:pt x="2402430" y="1082709"/>
                </a:lnTo>
                <a:lnTo>
                  <a:pt x="0" y="1082709"/>
                </a:lnTo>
                <a:lnTo>
                  <a:pt x="0" y="2709"/>
                </a:lnTo>
                <a:lnTo>
                  <a:pt x="2353740" y="2709"/>
                </a:lnTo>
                <a:close/>
              </a:path>
            </a:pathLst>
          </a:custGeom>
          <a:solidFill>
            <a:srgbClr val="DDE4E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188000" rtlCol="0" anchor="ctr"/>
          <a:lstStyle/>
          <a:p>
            <a:endParaRPr lang="en-GB" sz="1400" b="1">
              <a:solidFill>
                <a:schemeClr val="bg2"/>
              </a:solidFill>
              <a:latin typeface="Arial" panose="020B0604020202020204" pitchFamily="34" charset="0"/>
            </a:endParaRPr>
          </a:p>
        </p:txBody>
      </p:sp>
      <p:sp>
        <p:nvSpPr>
          <p:cNvPr id="104" name="Rectangle 103">
            <a:extLst>
              <a:ext uri="{FF2B5EF4-FFF2-40B4-BE49-F238E27FC236}">
                <a16:creationId xmlns:a16="http://schemas.microsoft.com/office/drawing/2014/main" id="{A1868AFE-617E-2371-D786-014614F77D19}"/>
              </a:ext>
            </a:extLst>
          </p:cNvPr>
          <p:cNvSpPr/>
          <p:nvPr/>
        </p:nvSpPr>
        <p:spPr>
          <a:xfrm>
            <a:off x="460990" y="5274016"/>
            <a:ext cx="4947554" cy="9247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476000" rtlCol="0" anchor="ctr"/>
          <a:lstStyle/>
          <a:p>
            <a:r>
              <a:rPr lang="en-GB" sz="1100" b="1" dirty="0">
                <a:solidFill>
                  <a:schemeClr val="tx1"/>
                </a:solidFill>
                <a:latin typeface="+mj-lt"/>
              </a:rPr>
              <a:t>70 Healthcare Science Provider Leads</a:t>
            </a:r>
            <a:r>
              <a:rPr lang="en-GB" sz="1100" dirty="0">
                <a:solidFill>
                  <a:schemeClr val="tx1"/>
                </a:solidFill>
                <a:latin typeface="+mj-lt"/>
              </a:rPr>
              <a:t>, only 53% of Trusts* have dedicated leads who ensure safe and effective purchase, use and care of medical devices, implement policy and ensure compliance</a:t>
            </a:r>
          </a:p>
        </p:txBody>
      </p:sp>
      <p:sp>
        <p:nvSpPr>
          <p:cNvPr id="41" name="Rectangle 40">
            <a:extLst>
              <a:ext uri="{FF2B5EF4-FFF2-40B4-BE49-F238E27FC236}">
                <a16:creationId xmlns:a16="http://schemas.microsoft.com/office/drawing/2014/main" id="{2C06CDC3-DAC9-B484-EDA5-F97E4A5F63D0}"/>
              </a:ext>
            </a:extLst>
          </p:cNvPr>
          <p:cNvSpPr/>
          <p:nvPr/>
        </p:nvSpPr>
        <p:spPr>
          <a:xfrm>
            <a:off x="432000" y="2106636"/>
            <a:ext cx="5927578" cy="974379"/>
          </a:xfrm>
          <a:prstGeom prst="rect">
            <a:avLst/>
          </a:prstGeom>
          <a:solidFill>
            <a:srgbClr val="DDE4ED"/>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45720" rIns="972000" bIns="45720" rtlCol="0" anchor="ctr"/>
          <a:lstStyle/>
          <a:p>
            <a:pPr algn="l"/>
            <a:r>
              <a:rPr lang="en-GB" sz="1100" b="1" dirty="0">
                <a:latin typeface="+mj-lt"/>
                <a:cs typeface="Arial"/>
              </a:rPr>
              <a:t>The CSO and OCSO team </a:t>
            </a:r>
            <a:r>
              <a:rPr lang="en-GB" sz="1100" dirty="0">
                <a:latin typeface="+mj-lt"/>
                <a:cs typeface="Arial"/>
              </a:rPr>
              <a:t>provide expert advice and professional leadership to strategically coordinate the delivery of a portfolio of scientific programmes and support</a:t>
            </a:r>
            <a:r>
              <a:rPr lang="en-GB" sz="1100" dirty="0">
                <a:latin typeface="+mj-lt"/>
                <a:ea typeface="Arial" panose="020B0604020202020204" pitchFamily="34" charset="0"/>
                <a:cs typeface="Arial"/>
              </a:rPr>
              <a:t> networks such as the </a:t>
            </a:r>
            <a:r>
              <a:rPr lang="en-GB" sz="1100" dirty="0">
                <a:latin typeface="+mj-lt"/>
                <a:cs typeface="Arial"/>
              </a:rPr>
              <a:t>National Clinical Engineering Network (50 NHS reps, 4 countries) and other networks coordinated by other directorates e.g. imaging</a:t>
            </a:r>
          </a:p>
        </p:txBody>
      </p:sp>
      <p:sp>
        <p:nvSpPr>
          <p:cNvPr id="43" name="Rectangle 42">
            <a:extLst>
              <a:ext uri="{FF2B5EF4-FFF2-40B4-BE49-F238E27FC236}">
                <a16:creationId xmlns:a16="http://schemas.microsoft.com/office/drawing/2014/main" id="{C965ADAF-7FFE-9BB1-89DB-987F702335A4}"/>
              </a:ext>
            </a:extLst>
          </p:cNvPr>
          <p:cNvSpPr/>
          <p:nvPr/>
        </p:nvSpPr>
        <p:spPr>
          <a:xfrm>
            <a:off x="460989" y="4235343"/>
            <a:ext cx="4609746" cy="9247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828000" rtlCol="0" anchor="ctr"/>
          <a:lstStyle/>
          <a:p>
            <a:r>
              <a:rPr lang="en-GB" sz="1100" b="1" dirty="0">
                <a:solidFill>
                  <a:srgbClr val="231F20"/>
                </a:solidFill>
                <a:latin typeface="+mj-lt"/>
              </a:rPr>
              <a:t>ICS Healthcare Science Leads, </a:t>
            </a:r>
            <a:r>
              <a:rPr lang="en-GB" sz="1100" dirty="0">
                <a:solidFill>
                  <a:srgbClr val="231F20"/>
                </a:solidFill>
                <a:latin typeface="+mj-lt"/>
              </a:rPr>
              <a:t>only 26% of ICSs* have dedicated leads who c</a:t>
            </a:r>
            <a:r>
              <a:rPr kumimoji="0" lang="en-GB" sz="1100" b="0" i="0" u="none" strike="noStrike" kern="1200" cap="none" spc="0" normalizeH="0" baseline="0" noProof="0" dirty="0" err="1">
                <a:ln>
                  <a:noFill/>
                </a:ln>
                <a:solidFill>
                  <a:srgbClr val="231F20"/>
                </a:solidFill>
                <a:effectLst/>
                <a:uLnTx/>
                <a:uFillTx/>
                <a:latin typeface="+mj-lt"/>
                <a:ea typeface="+mn-ea"/>
                <a:cs typeface="+mn-cs"/>
              </a:rPr>
              <a:t>ommission</a:t>
            </a:r>
            <a:r>
              <a:rPr kumimoji="0" lang="en-GB" sz="1100" b="0" i="0" u="none" strike="noStrike" kern="1200" cap="none" spc="0" normalizeH="0" baseline="0" noProof="0" dirty="0">
                <a:ln>
                  <a:noFill/>
                </a:ln>
                <a:solidFill>
                  <a:srgbClr val="231F20"/>
                </a:solidFill>
                <a:effectLst/>
                <a:uLnTx/>
                <a:uFillTx/>
                <a:latin typeface="+mj-lt"/>
                <a:ea typeface="+mn-ea"/>
                <a:cs typeface="+mn-cs"/>
              </a:rPr>
              <a:t> and drive local services, positive quality improvement, and provide oversight for provider delivery</a:t>
            </a:r>
            <a:endParaRPr lang="en-GB" sz="1100" dirty="0">
              <a:solidFill>
                <a:srgbClr val="FF0000"/>
              </a:solidFill>
              <a:latin typeface="+mj-lt"/>
            </a:endParaRPr>
          </a:p>
        </p:txBody>
      </p:sp>
      <p:sp>
        <p:nvSpPr>
          <p:cNvPr id="42" name="Rectangle 41">
            <a:extLst>
              <a:ext uri="{FF2B5EF4-FFF2-40B4-BE49-F238E27FC236}">
                <a16:creationId xmlns:a16="http://schemas.microsoft.com/office/drawing/2014/main" id="{06059B1E-3280-6EC3-53D8-C70621533996}"/>
              </a:ext>
            </a:extLst>
          </p:cNvPr>
          <p:cNvSpPr/>
          <p:nvPr/>
        </p:nvSpPr>
        <p:spPr>
          <a:xfrm>
            <a:off x="460989" y="3187516"/>
            <a:ext cx="5175278" cy="924795"/>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45720" rIns="1476000" bIns="45720" rtlCol="0" anchor="ctr"/>
          <a:lstStyle/>
          <a:p>
            <a:pPr>
              <a:lnSpc>
                <a:spcPct val="107000"/>
              </a:lnSpc>
              <a:spcAft>
                <a:spcPts val="800"/>
              </a:spcAft>
            </a:pPr>
            <a:r>
              <a:rPr lang="en-US" sz="1100" b="1" dirty="0">
                <a:effectLst/>
                <a:latin typeface="+mj-lt"/>
                <a:ea typeface="Arial" panose="020B0604020202020204" pitchFamily="34" charset="0"/>
                <a:cs typeface="Arial"/>
              </a:rPr>
              <a:t>7 Regional H</a:t>
            </a:r>
            <a:r>
              <a:rPr lang="en-US" sz="1100" b="1" dirty="0">
                <a:latin typeface="+mj-lt"/>
                <a:ea typeface="Arial" panose="020B0604020202020204" pitchFamily="34" charset="0"/>
                <a:cs typeface="Arial"/>
              </a:rPr>
              <a:t>ealthcare Science</a:t>
            </a:r>
            <a:r>
              <a:rPr lang="en-US" sz="1100" b="1" dirty="0">
                <a:effectLst/>
                <a:latin typeface="+mj-lt"/>
                <a:ea typeface="Arial" panose="020B0604020202020204" pitchFamily="34" charset="0"/>
                <a:cs typeface="Arial"/>
              </a:rPr>
              <a:t> </a:t>
            </a:r>
            <a:r>
              <a:rPr lang="en-US" sz="1100" b="1" dirty="0">
                <a:latin typeface="+mj-lt"/>
                <a:ea typeface="Arial" panose="020B0604020202020204" pitchFamily="34" charset="0"/>
                <a:cs typeface="Arial"/>
              </a:rPr>
              <a:t>L</a:t>
            </a:r>
            <a:r>
              <a:rPr lang="en-US" sz="1100" b="1" dirty="0">
                <a:effectLst/>
                <a:latin typeface="+mj-lt"/>
                <a:ea typeface="Arial" panose="020B0604020202020204" pitchFamily="34" charset="0"/>
                <a:cs typeface="Arial"/>
              </a:rPr>
              <a:t>ead</a:t>
            </a:r>
            <a:r>
              <a:rPr lang="en-US" sz="1100" b="1" dirty="0">
                <a:latin typeface="+mj-lt"/>
                <a:ea typeface="Arial" panose="020B0604020202020204" pitchFamily="34" charset="0"/>
                <a:cs typeface="Arial"/>
              </a:rPr>
              <a:t>s,</a:t>
            </a:r>
            <a:r>
              <a:rPr lang="en-US" sz="1100" b="1" dirty="0">
                <a:effectLst/>
                <a:latin typeface="+mj-lt"/>
                <a:ea typeface="Arial" panose="020B0604020202020204" pitchFamily="34" charset="0"/>
                <a:cs typeface="Arial"/>
              </a:rPr>
              <a:t> </a:t>
            </a:r>
            <a:r>
              <a:rPr lang="en-US" sz="1100" dirty="0">
                <a:effectLst/>
                <a:latin typeface="+mj-lt"/>
                <a:ea typeface="Arial" panose="020B0604020202020204" pitchFamily="34" charset="0"/>
                <a:cs typeface="Arial"/>
              </a:rPr>
              <a:t>provide strategic leadership and oversight for HCS across regions to deliver high quality services</a:t>
            </a:r>
            <a:endParaRPr lang="en-GB" sz="1100" dirty="0">
              <a:effectLst/>
              <a:latin typeface="+mj-lt"/>
              <a:ea typeface="Calibri" panose="020F0502020204030204" pitchFamily="34" charset="0"/>
              <a:cs typeface="Arial"/>
            </a:endParaRPr>
          </a:p>
        </p:txBody>
      </p:sp>
      <p:sp>
        <p:nvSpPr>
          <p:cNvPr id="63" name="Isosceles Triangle 62">
            <a:extLst>
              <a:ext uri="{FF2B5EF4-FFF2-40B4-BE49-F238E27FC236}">
                <a16:creationId xmlns:a16="http://schemas.microsoft.com/office/drawing/2014/main" id="{E45B0D6E-CBF4-1A73-C636-219421B2BD75}"/>
              </a:ext>
            </a:extLst>
          </p:cNvPr>
          <p:cNvSpPr/>
          <p:nvPr/>
        </p:nvSpPr>
        <p:spPr>
          <a:xfrm>
            <a:off x="3719315" y="1859107"/>
            <a:ext cx="4830624" cy="4460744"/>
          </a:xfrm>
          <a:prstGeom prst="triangle">
            <a:avLst/>
          </a:prstGeom>
          <a:solidFill>
            <a:srgbClr val="F6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TextBox 89">
            <a:extLst>
              <a:ext uri="{FF2B5EF4-FFF2-40B4-BE49-F238E27FC236}">
                <a16:creationId xmlns:a16="http://schemas.microsoft.com/office/drawing/2014/main" id="{B1059EFC-E1E7-9DFD-0540-5F7FDEFB26FD}"/>
              </a:ext>
            </a:extLst>
          </p:cNvPr>
          <p:cNvSpPr txBox="1"/>
          <p:nvPr/>
        </p:nvSpPr>
        <p:spPr>
          <a:xfrm>
            <a:off x="8294697" y="3145763"/>
            <a:ext cx="2668526" cy="861774"/>
          </a:xfrm>
          <a:prstGeom prst="rect">
            <a:avLst/>
          </a:prstGeom>
          <a:noFill/>
        </p:spPr>
        <p:txBody>
          <a:bodyPr wrap="square" lIns="91440" tIns="45720" rIns="91440" bIns="45720" anchor="t">
            <a:spAutoFit/>
          </a:bodyPr>
          <a:lstStyle/>
          <a:p>
            <a:r>
              <a:rPr lang="en-US" sz="1400" b="1" dirty="0" err="1">
                <a:solidFill>
                  <a:schemeClr val="bg2"/>
                </a:solidFill>
                <a:effectLst/>
                <a:latin typeface="Arial"/>
                <a:ea typeface="Arial" panose="020B0604020202020204" pitchFamily="34" charset="0"/>
                <a:cs typeface="Arial"/>
              </a:rPr>
              <a:t>Charnie</a:t>
            </a:r>
            <a:r>
              <a:rPr lang="en-US" sz="1400" b="1" dirty="0">
                <a:solidFill>
                  <a:schemeClr val="bg2"/>
                </a:solidFill>
                <a:effectLst/>
                <a:latin typeface="Arial"/>
                <a:ea typeface="Arial" panose="020B0604020202020204" pitchFamily="34" charset="0"/>
                <a:cs typeface="Arial"/>
              </a:rPr>
              <a:t> </a:t>
            </a:r>
            <a:r>
              <a:rPr lang="en-US" sz="1400" b="1" dirty="0" err="1">
                <a:solidFill>
                  <a:schemeClr val="bg2"/>
                </a:solidFill>
                <a:effectLst/>
                <a:latin typeface="Arial"/>
                <a:ea typeface="Arial" panose="020B0604020202020204" pitchFamily="34" charset="0"/>
                <a:cs typeface="Arial"/>
              </a:rPr>
              <a:t>Kalirai</a:t>
            </a:r>
            <a:endParaRPr lang="en-US" sz="1400" b="1" dirty="0">
              <a:solidFill>
                <a:schemeClr val="bg2"/>
              </a:solidFill>
              <a:effectLst/>
              <a:latin typeface="Arial"/>
              <a:ea typeface="Arial" panose="020B0604020202020204" pitchFamily="34" charset="0"/>
              <a:cs typeface="Arial"/>
            </a:endParaRPr>
          </a:p>
          <a:p>
            <a:r>
              <a:rPr lang="en-US" sz="1200" dirty="0">
                <a:effectLst/>
                <a:latin typeface="Arial"/>
                <a:ea typeface="Arial" panose="020B0604020202020204" pitchFamily="34" charset="0"/>
                <a:cs typeface="Arial"/>
              </a:rPr>
              <a:t>Joint </a:t>
            </a:r>
            <a:r>
              <a:rPr lang="en-GB" sz="1200" dirty="0">
                <a:latin typeface="Arial"/>
                <a:cs typeface="Arial"/>
              </a:rPr>
              <a:t>Regional Chief Scientific Officer, Midlands, Nuclear Medicine background</a:t>
            </a:r>
          </a:p>
        </p:txBody>
      </p:sp>
      <p:sp>
        <p:nvSpPr>
          <p:cNvPr id="92" name="TextBox 91">
            <a:extLst>
              <a:ext uri="{FF2B5EF4-FFF2-40B4-BE49-F238E27FC236}">
                <a16:creationId xmlns:a16="http://schemas.microsoft.com/office/drawing/2014/main" id="{8BD5B42B-A7F6-7D6F-AE1F-AB632BC7B4B4}"/>
              </a:ext>
            </a:extLst>
          </p:cNvPr>
          <p:cNvSpPr txBox="1"/>
          <p:nvPr/>
        </p:nvSpPr>
        <p:spPr>
          <a:xfrm>
            <a:off x="7700515" y="2211705"/>
            <a:ext cx="2697978" cy="677108"/>
          </a:xfrm>
          <a:prstGeom prst="rect">
            <a:avLst/>
          </a:prstGeom>
          <a:noFill/>
        </p:spPr>
        <p:txBody>
          <a:bodyPr wrap="square" lIns="91440" tIns="45720" rIns="91440" bIns="45720" anchor="t">
            <a:spAutoFit/>
          </a:bodyPr>
          <a:lstStyle/>
          <a:p>
            <a:r>
              <a:rPr lang="en-US" sz="1400" b="1" dirty="0">
                <a:solidFill>
                  <a:schemeClr val="bg2"/>
                </a:solidFill>
                <a:effectLst/>
                <a:latin typeface="Arial" panose="020B0604020202020204" pitchFamily="34" charset="0"/>
                <a:ea typeface="Arial" panose="020B0604020202020204" pitchFamily="34" charset="0"/>
              </a:rPr>
              <a:t>Ed Matthews</a:t>
            </a:r>
            <a:endParaRPr lang="en-US" sz="1400" dirty="0">
              <a:solidFill>
                <a:schemeClr val="bg2"/>
              </a:solidFill>
              <a:effectLst/>
              <a:latin typeface="Arial" panose="020B0604020202020204" pitchFamily="34" charset="0"/>
              <a:ea typeface="Arial" panose="020B0604020202020204" pitchFamily="34" charset="0"/>
            </a:endParaRPr>
          </a:p>
          <a:p>
            <a:r>
              <a:rPr lang="en-US" sz="1200" dirty="0">
                <a:effectLst/>
                <a:latin typeface="Arial"/>
                <a:ea typeface="Arial" panose="020B0604020202020204" pitchFamily="34" charset="0"/>
                <a:cs typeface="Arial"/>
              </a:rPr>
              <a:t>Newly </a:t>
            </a:r>
            <a:r>
              <a:rPr lang="en-US" sz="1200" dirty="0">
                <a:latin typeface="Arial"/>
                <a:ea typeface="Arial" panose="020B0604020202020204" pitchFamily="34" charset="0"/>
                <a:cs typeface="Arial"/>
              </a:rPr>
              <a:t>appointed </a:t>
            </a:r>
            <a:r>
              <a:rPr lang="en-US" sz="1200" dirty="0">
                <a:effectLst/>
                <a:latin typeface="Arial"/>
                <a:ea typeface="Arial" panose="020B0604020202020204" pitchFamily="34" charset="0"/>
                <a:cs typeface="Arial"/>
              </a:rPr>
              <a:t>Science Advisor for </a:t>
            </a:r>
            <a:r>
              <a:rPr lang="en-US" sz="1200" dirty="0">
                <a:latin typeface="Arial"/>
                <a:ea typeface="Arial" panose="020B0604020202020204" pitchFamily="34" charset="0"/>
                <a:cs typeface="Arial"/>
              </a:rPr>
              <a:t>OCSO, Medical Physics background</a:t>
            </a:r>
            <a:endParaRPr lang="en-GB" sz="1200" dirty="0">
              <a:latin typeface="Arial"/>
              <a:cs typeface="Arial"/>
            </a:endParaRPr>
          </a:p>
        </p:txBody>
      </p:sp>
      <p:sp>
        <p:nvSpPr>
          <p:cNvPr id="94" name="TextBox 93">
            <a:extLst>
              <a:ext uri="{FF2B5EF4-FFF2-40B4-BE49-F238E27FC236}">
                <a16:creationId xmlns:a16="http://schemas.microsoft.com/office/drawing/2014/main" id="{DD6A6D90-4459-CA36-EA50-D860C2DC31DC}"/>
              </a:ext>
            </a:extLst>
          </p:cNvPr>
          <p:cNvSpPr txBox="1"/>
          <p:nvPr/>
        </p:nvSpPr>
        <p:spPr>
          <a:xfrm>
            <a:off x="8863595" y="4231024"/>
            <a:ext cx="2668526" cy="861774"/>
          </a:xfrm>
          <a:prstGeom prst="rect">
            <a:avLst/>
          </a:prstGeom>
          <a:noFill/>
        </p:spPr>
        <p:txBody>
          <a:bodyPr wrap="square">
            <a:spAutoFit/>
          </a:bodyPr>
          <a:lstStyle/>
          <a:p>
            <a:r>
              <a:rPr lang="en-GB" sz="1400" b="1" dirty="0">
                <a:solidFill>
                  <a:schemeClr val="bg2"/>
                </a:solidFill>
              </a:rPr>
              <a:t>Mark Knight</a:t>
            </a:r>
          </a:p>
          <a:p>
            <a:r>
              <a:rPr lang="en-GB" sz="1200" dirty="0"/>
              <a:t>Chief Healthcare Scientist, NHS Kent and Medway, Medical Physics background</a:t>
            </a:r>
          </a:p>
        </p:txBody>
      </p:sp>
      <p:sp>
        <p:nvSpPr>
          <p:cNvPr id="2" name="Title 1">
            <a:extLst>
              <a:ext uri="{FF2B5EF4-FFF2-40B4-BE49-F238E27FC236}">
                <a16:creationId xmlns:a16="http://schemas.microsoft.com/office/drawing/2014/main" id="{C31568F9-35A3-3626-4AAA-40A5B1838FBB}"/>
              </a:ext>
            </a:extLst>
          </p:cNvPr>
          <p:cNvSpPr>
            <a:spLocks noGrp="1"/>
          </p:cNvSpPr>
          <p:nvPr>
            <p:ph type="title"/>
          </p:nvPr>
        </p:nvSpPr>
        <p:spPr/>
        <p:txBody>
          <a:bodyPr vert="horz" lIns="0" tIns="0" rIns="0" bIns="0" rtlCol="0" anchor="t">
            <a:noAutofit/>
          </a:bodyPr>
          <a:lstStyle/>
          <a:p>
            <a:pPr defTabSz="914377"/>
            <a:r>
              <a:rPr lang="en-GB" sz="2800" dirty="0">
                <a:latin typeface="Arial"/>
                <a:cs typeface="Arial"/>
              </a:rPr>
              <a:t>Healthcare science leadership </a:t>
            </a:r>
          </a:p>
        </p:txBody>
      </p:sp>
      <p:pic>
        <p:nvPicPr>
          <p:cNvPr id="58" name="Picture 57">
            <a:extLst>
              <a:ext uri="{FF2B5EF4-FFF2-40B4-BE49-F238E27FC236}">
                <a16:creationId xmlns:a16="http://schemas.microsoft.com/office/drawing/2014/main" id="{07CE97B3-7F11-DCFA-7691-2CC2506AD93B}"/>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8627" b="19142"/>
          <a:stretch/>
        </p:blipFill>
        <p:spPr bwMode="auto">
          <a:xfrm>
            <a:off x="6677999" y="2159159"/>
            <a:ext cx="766794" cy="793702"/>
          </a:xfrm>
          <a:prstGeom prst="ellipse">
            <a:avLst/>
          </a:prstGeom>
          <a:noFill/>
          <a:ln w="28575">
            <a:solidFill>
              <a:srgbClr val="F6F8F8"/>
            </a:solidFill>
          </a:ln>
        </p:spPr>
      </p:pic>
      <p:pic>
        <p:nvPicPr>
          <p:cNvPr id="59" name="Picture 58">
            <a:extLst>
              <a:ext uri="{FF2B5EF4-FFF2-40B4-BE49-F238E27FC236}">
                <a16:creationId xmlns:a16="http://schemas.microsoft.com/office/drawing/2014/main" id="{9791075C-9945-5D53-FA78-56448E7F0418}"/>
              </a:ext>
            </a:extLst>
          </p:cNvPr>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Lst>
          </a:blip>
          <a:srcRect l="3241" r="3241"/>
          <a:stretch/>
        </p:blipFill>
        <p:spPr bwMode="auto">
          <a:xfrm>
            <a:off x="7328437" y="3209932"/>
            <a:ext cx="766794" cy="793702"/>
          </a:xfrm>
          <a:prstGeom prst="ellipse">
            <a:avLst/>
          </a:prstGeom>
          <a:noFill/>
          <a:ln w="28575">
            <a:solidFill>
              <a:srgbClr val="F6F8F8"/>
            </a:solidFill>
          </a:ln>
        </p:spPr>
      </p:pic>
      <p:pic>
        <p:nvPicPr>
          <p:cNvPr id="27" name="Picture 26">
            <a:extLst>
              <a:ext uri="{FF2B5EF4-FFF2-40B4-BE49-F238E27FC236}">
                <a16:creationId xmlns:a16="http://schemas.microsoft.com/office/drawing/2014/main" id="{B063F967-E9D8-B1BD-288A-9925A7065CD6}"/>
              </a:ext>
            </a:extLst>
          </p:cNvPr>
          <p:cNvPicPr>
            <a:picLocks noChangeAspect="1"/>
          </p:cNvPicPr>
          <p:nvPr/>
        </p:nvPicPr>
        <p:blipFill>
          <a:blip r:embed="rId7">
            <a:duotone>
              <a:prstClr val="black"/>
              <a:schemeClr val="tx2">
                <a:tint val="45000"/>
                <a:satMod val="400000"/>
              </a:schemeClr>
            </a:duotone>
            <a:extLst>
              <a:ext uri="{BEBA8EAE-BF5A-486C-A8C5-ECC9F3942E4B}">
                <a14:imgProps xmlns:a14="http://schemas.microsoft.com/office/drawing/2010/main">
                  <a14:imgLayer r:embed="rId8">
                    <a14:imgEffect>
                      <a14:brightnessContrast contrast="20000"/>
                    </a14:imgEffect>
                  </a14:imgLayer>
                </a14:imgProps>
              </a:ext>
            </a:extLst>
          </a:blip>
          <a:srcRect l="3241" r="3241"/>
          <a:stretch/>
        </p:blipFill>
        <p:spPr bwMode="auto">
          <a:xfrm>
            <a:off x="7911300" y="4299096"/>
            <a:ext cx="766794" cy="793702"/>
          </a:xfrm>
          <a:prstGeom prst="ellipse">
            <a:avLst/>
          </a:prstGeom>
          <a:noFill/>
          <a:ln w="28575">
            <a:solidFill>
              <a:srgbClr val="F6F8F8"/>
            </a:solidFill>
          </a:ln>
        </p:spPr>
      </p:pic>
      <p:sp>
        <p:nvSpPr>
          <p:cNvPr id="95" name="TextBox 94">
            <a:extLst>
              <a:ext uri="{FF2B5EF4-FFF2-40B4-BE49-F238E27FC236}">
                <a16:creationId xmlns:a16="http://schemas.microsoft.com/office/drawing/2014/main" id="{1C7F041E-E252-5B1B-64D6-408ED82077CD}"/>
              </a:ext>
            </a:extLst>
          </p:cNvPr>
          <p:cNvSpPr txBox="1"/>
          <p:nvPr/>
        </p:nvSpPr>
        <p:spPr>
          <a:xfrm>
            <a:off x="437250" y="1746902"/>
            <a:ext cx="4121385" cy="307777"/>
          </a:xfrm>
          <a:prstGeom prst="rect">
            <a:avLst/>
          </a:prstGeom>
          <a:noFill/>
        </p:spPr>
        <p:txBody>
          <a:bodyPr wrap="none" lIns="0" rtlCol="0">
            <a:spAutoFit/>
          </a:bodyPr>
          <a:lstStyle/>
          <a:p>
            <a:r>
              <a:rPr lang="en-GB" sz="1400" b="1" dirty="0">
                <a:solidFill>
                  <a:schemeClr val="bg2"/>
                </a:solidFill>
              </a:rPr>
              <a:t>PROVIDING SUPPORT ACROSS THE SYSTEM</a:t>
            </a:r>
          </a:p>
        </p:txBody>
      </p:sp>
      <p:grpSp>
        <p:nvGrpSpPr>
          <p:cNvPr id="6" name="Group 5">
            <a:extLst>
              <a:ext uri="{FF2B5EF4-FFF2-40B4-BE49-F238E27FC236}">
                <a16:creationId xmlns:a16="http://schemas.microsoft.com/office/drawing/2014/main" id="{A6D6374E-7E76-068C-1850-8072C149996C}"/>
              </a:ext>
            </a:extLst>
          </p:cNvPr>
          <p:cNvGrpSpPr/>
          <p:nvPr/>
        </p:nvGrpSpPr>
        <p:grpSpPr>
          <a:xfrm>
            <a:off x="4003114" y="2142573"/>
            <a:ext cx="4263025" cy="4005593"/>
            <a:chOff x="2842227" y="1525183"/>
            <a:chExt cx="4263025" cy="4005593"/>
          </a:xfrm>
        </p:grpSpPr>
        <p:grpSp>
          <p:nvGrpSpPr>
            <p:cNvPr id="47" name="Group 46">
              <a:extLst>
                <a:ext uri="{FF2B5EF4-FFF2-40B4-BE49-F238E27FC236}">
                  <a16:creationId xmlns:a16="http://schemas.microsoft.com/office/drawing/2014/main" id="{E70DCA7A-C0C7-E1E9-A4B0-4D24B3947481}"/>
                </a:ext>
              </a:extLst>
            </p:cNvPr>
            <p:cNvGrpSpPr/>
            <p:nvPr/>
          </p:nvGrpSpPr>
          <p:grpSpPr>
            <a:xfrm>
              <a:off x="3386215" y="1525183"/>
              <a:ext cx="3153413" cy="3037161"/>
              <a:chOff x="7362852" y="2543159"/>
              <a:chExt cx="3298716" cy="2677468"/>
            </a:xfrm>
          </p:grpSpPr>
          <p:sp>
            <p:nvSpPr>
              <p:cNvPr id="49" name="Isosceles Triangle 48">
                <a:extLst>
                  <a:ext uri="{FF2B5EF4-FFF2-40B4-BE49-F238E27FC236}">
                    <a16:creationId xmlns:a16="http://schemas.microsoft.com/office/drawing/2014/main" id="{ED88D7C1-9BB8-15FD-A5F3-81EB7B647EBC}"/>
                  </a:ext>
                </a:extLst>
              </p:cNvPr>
              <p:cNvSpPr/>
              <p:nvPr/>
            </p:nvSpPr>
            <p:spPr>
              <a:xfrm>
                <a:off x="8430654" y="2543159"/>
                <a:ext cx="1188381" cy="999205"/>
              </a:xfrm>
              <a:prstGeom prst="triangle">
                <a:avLst>
                  <a:gd name="adj" fmla="val 49533"/>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Trapezium 49">
                <a:extLst>
                  <a:ext uri="{FF2B5EF4-FFF2-40B4-BE49-F238E27FC236}">
                    <a16:creationId xmlns:a16="http://schemas.microsoft.com/office/drawing/2014/main" id="{334AD321-9747-12AD-E48B-970FF087F677}"/>
                  </a:ext>
                </a:extLst>
              </p:cNvPr>
              <p:cNvSpPr/>
              <p:nvPr/>
            </p:nvSpPr>
            <p:spPr>
              <a:xfrm>
                <a:off x="7910613" y="3582203"/>
                <a:ext cx="2213974" cy="784684"/>
              </a:xfrm>
              <a:prstGeom prst="trapezoid">
                <a:avLst>
                  <a:gd name="adj" fmla="val 53925"/>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rPr>
                  <a:t>REGIONAL</a:t>
                </a:r>
              </a:p>
            </p:txBody>
          </p:sp>
          <p:sp>
            <p:nvSpPr>
              <p:cNvPr id="51" name="Trapezium 50">
                <a:extLst>
                  <a:ext uri="{FF2B5EF4-FFF2-40B4-BE49-F238E27FC236}">
                    <a16:creationId xmlns:a16="http://schemas.microsoft.com/office/drawing/2014/main" id="{2665B058-894A-92FA-4A3A-90FC28E9F2E2}"/>
                  </a:ext>
                </a:extLst>
              </p:cNvPr>
              <p:cNvSpPr/>
              <p:nvPr/>
            </p:nvSpPr>
            <p:spPr>
              <a:xfrm>
                <a:off x="7362852" y="4406726"/>
                <a:ext cx="3298716" cy="813901"/>
              </a:xfrm>
              <a:prstGeom prst="trapezoid">
                <a:avLst>
                  <a:gd name="adj" fmla="val 5479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rPr>
                  <a:t>INTEGRATED CARE SYSTEMS</a:t>
                </a:r>
              </a:p>
            </p:txBody>
          </p:sp>
        </p:grpSp>
        <p:sp>
          <p:nvSpPr>
            <p:cNvPr id="103" name="Trapezium 102">
              <a:extLst>
                <a:ext uri="{FF2B5EF4-FFF2-40B4-BE49-F238E27FC236}">
                  <a16:creationId xmlns:a16="http://schemas.microsoft.com/office/drawing/2014/main" id="{F065FA14-46CA-0E86-343D-CF7B8141EF9E}"/>
                </a:ext>
              </a:extLst>
            </p:cNvPr>
            <p:cNvSpPr/>
            <p:nvPr/>
          </p:nvSpPr>
          <p:spPr>
            <a:xfrm>
              <a:off x="2842227" y="4607535"/>
              <a:ext cx="4263025" cy="923241"/>
            </a:xfrm>
            <a:prstGeom prst="trapezoid">
              <a:avLst>
                <a:gd name="adj" fmla="val 57969"/>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200" b="1" dirty="0">
                  <a:solidFill>
                    <a:srgbClr val="FFFFFF"/>
                  </a:solidFill>
                  <a:latin typeface="Arial" panose="020B0604020202020204"/>
                </a:rPr>
                <a:t>PROVIDERS</a:t>
              </a:r>
            </a:p>
          </p:txBody>
        </p:sp>
      </p:grpSp>
      <p:pic>
        <p:nvPicPr>
          <p:cNvPr id="117" name="Picture 116">
            <a:extLst>
              <a:ext uri="{FF2B5EF4-FFF2-40B4-BE49-F238E27FC236}">
                <a16:creationId xmlns:a16="http://schemas.microsoft.com/office/drawing/2014/main" id="{3F550DFB-B769-3712-A3F7-A14CECCCA15B}"/>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l="1695" r="1695"/>
          <a:stretch/>
        </p:blipFill>
        <p:spPr bwMode="auto">
          <a:xfrm>
            <a:off x="8530761" y="5334925"/>
            <a:ext cx="752091" cy="778483"/>
          </a:xfrm>
          <a:prstGeom prst="ellipse">
            <a:avLst/>
          </a:prstGeom>
          <a:noFill/>
          <a:ln w="28575">
            <a:solidFill>
              <a:srgbClr val="F6F8F8"/>
            </a:solidFill>
          </a:ln>
        </p:spPr>
      </p:pic>
      <p:sp>
        <p:nvSpPr>
          <p:cNvPr id="3" name="TextBox 2">
            <a:extLst>
              <a:ext uri="{FF2B5EF4-FFF2-40B4-BE49-F238E27FC236}">
                <a16:creationId xmlns:a16="http://schemas.microsoft.com/office/drawing/2014/main" id="{60BCC961-A010-4941-9619-3AD88D3B1B6F}"/>
              </a:ext>
            </a:extLst>
          </p:cNvPr>
          <p:cNvSpPr txBox="1"/>
          <p:nvPr/>
        </p:nvSpPr>
        <p:spPr>
          <a:xfrm>
            <a:off x="9405775" y="5224925"/>
            <a:ext cx="2817786" cy="1046440"/>
          </a:xfrm>
          <a:prstGeom prst="rect">
            <a:avLst/>
          </a:prstGeom>
          <a:noFill/>
        </p:spPr>
        <p:txBody>
          <a:bodyPr wrap="square">
            <a:spAutoFit/>
          </a:bodyPr>
          <a:lstStyle/>
          <a:p>
            <a:r>
              <a:rPr lang="en-GB" sz="1400" b="1" dirty="0">
                <a:solidFill>
                  <a:schemeClr val="bg2"/>
                </a:solidFill>
              </a:rPr>
              <a:t>Dr Zoe Clarke</a:t>
            </a:r>
          </a:p>
          <a:p>
            <a:r>
              <a:rPr lang="en-GB" sz="1200" dirty="0"/>
              <a:t>Lead Healthcare Scientist, Barnsley Hospital, leads the HCS Community of Practice, Rehabilitation Engineer background</a:t>
            </a:r>
          </a:p>
        </p:txBody>
      </p:sp>
      <p:sp>
        <p:nvSpPr>
          <p:cNvPr id="7" name="TextBox 6">
            <a:extLst>
              <a:ext uri="{FF2B5EF4-FFF2-40B4-BE49-F238E27FC236}">
                <a16:creationId xmlns:a16="http://schemas.microsoft.com/office/drawing/2014/main" id="{9C463FBF-814C-3D0E-27B5-34304803BF4E}"/>
              </a:ext>
            </a:extLst>
          </p:cNvPr>
          <p:cNvSpPr txBox="1"/>
          <p:nvPr/>
        </p:nvSpPr>
        <p:spPr>
          <a:xfrm>
            <a:off x="5241769" y="2946765"/>
            <a:ext cx="1780556" cy="2664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rPr>
              <a:t>NATIONAL</a:t>
            </a:r>
          </a:p>
        </p:txBody>
      </p:sp>
      <p:sp>
        <p:nvSpPr>
          <p:cNvPr id="9" name="TextBox 8">
            <a:extLst>
              <a:ext uri="{FF2B5EF4-FFF2-40B4-BE49-F238E27FC236}">
                <a16:creationId xmlns:a16="http://schemas.microsoft.com/office/drawing/2014/main" id="{3B0FAE50-3649-1BD8-EF5C-C0610302698F}"/>
              </a:ext>
            </a:extLst>
          </p:cNvPr>
          <p:cNvSpPr txBox="1"/>
          <p:nvPr/>
        </p:nvSpPr>
        <p:spPr>
          <a:xfrm>
            <a:off x="432000" y="819844"/>
            <a:ext cx="11672778" cy="914866"/>
          </a:xfrm>
          <a:prstGeom prst="rect">
            <a:avLst/>
          </a:prstGeom>
          <a:noFill/>
        </p:spPr>
        <p:txBody>
          <a:bodyPr wrap="square" lIns="0" rIns="90000" rtlCol="0">
            <a:spAutoFit/>
          </a:bodyPr>
          <a:lstStyle>
            <a:defPPr>
              <a:defRPr lang="en-US"/>
            </a:defPPr>
            <a:lvl1pPr>
              <a:lnSpc>
                <a:spcPts val="2200"/>
              </a:lnSpc>
              <a:spcAft>
                <a:spcPts val="900"/>
              </a:spcAft>
              <a:buClr>
                <a:srgbClr val="231F20"/>
              </a:buClr>
              <a:defRPr kumimoji="0" i="0" u="none" strike="noStrike" cap="none" spc="0" normalizeH="0" baseline="0">
                <a:ln>
                  <a:noFill/>
                </a:ln>
                <a:solidFill>
                  <a:srgbClr val="231F20"/>
                </a:solidFill>
                <a:effectLst/>
                <a:uLnTx/>
                <a:uFillTx/>
                <a:latin typeface="Arial" panose="020B0604020202020204"/>
              </a:defRPr>
            </a:lvl1pPr>
          </a:lstStyle>
          <a:p>
            <a:pPr>
              <a:spcAft>
                <a:spcPts val="0"/>
              </a:spcAft>
            </a:pPr>
            <a:r>
              <a:rPr lang="en-GB" sz="1600" dirty="0"/>
              <a:t>Our goal is to establish a leadership structure within the new NHS operating model that includes ICBs. While physicists and engineers are actively involved, scientists should be leading the way, driving decision-making and shaping the future of healthcare science</a:t>
            </a:r>
          </a:p>
        </p:txBody>
      </p:sp>
      <p:sp>
        <p:nvSpPr>
          <p:cNvPr id="12" name="TextBox 11">
            <a:extLst>
              <a:ext uri="{FF2B5EF4-FFF2-40B4-BE49-F238E27FC236}">
                <a16:creationId xmlns:a16="http://schemas.microsoft.com/office/drawing/2014/main" id="{13235645-769D-F836-F757-F60C095C9C3B}"/>
              </a:ext>
            </a:extLst>
          </p:cNvPr>
          <p:cNvSpPr txBox="1"/>
          <p:nvPr/>
        </p:nvSpPr>
        <p:spPr>
          <a:xfrm>
            <a:off x="415706" y="6344944"/>
            <a:ext cx="6887407" cy="230832"/>
          </a:xfrm>
          <a:prstGeom prst="rect">
            <a:avLst/>
          </a:prstGeom>
          <a:noFill/>
        </p:spPr>
        <p:txBody>
          <a:bodyPr wrap="square">
            <a:spAutoFit/>
          </a:bodyPr>
          <a:lstStyle/>
          <a:p>
            <a:r>
              <a:rPr lang="en-GB" sz="900" b="1" dirty="0">
                <a:solidFill>
                  <a:schemeClr val="accent6">
                    <a:lumMod val="75000"/>
                  </a:schemeClr>
                </a:solidFill>
                <a:latin typeface="Arial" panose="020B0604020202020204" pitchFamily="34" charset="0"/>
              </a:rPr>
              <a:t>CSO </a:t>
            </a:r>
            <a:r>
              <a:rPr lang="en-GB" sz="900" dirty="0">
                <a:solidFill>
                  <a:schemeClr val="accent6">
                    <a:lumMod val="75000"/>
                  </a:schemeClr>
                </a:solidFill>
                <a:latin typeface="Arial" panose="020B0604020202020204" pitchFamily="34" charset="0"/>
              </a:rPr>
              <a:t>(Chief Scientific Officer), </a:t>
            </a:r>
            <a:r>
              <a:rPr lang="en-GB" sz="900" b="1" dirty="0">
                <a:solidFill>
                  <a:schemeClr val="accent6">
                    <a:lumMod val="75000"/>
                  </a:schemeClr>
                </a:solidFill>
                <a:latin typeface="Arial" panose="020B0604020202020204" pitchFamily="34" charset="0"/>
              </a:rPr>
              <a:t>OCSO</a:t>
            </a:r>
            <a:r>
              <a:rPr lang="en-GB" sz="900" dirty="0">
                <a:solidFill>
                  <a:schemeClr val="accent6">
                    <a:lumMod val="75000"/>
                  </a:schemeClr>
                </a:solidFill>
                <a:latin typeface="Arial" panose="020B0604020202020204" pitchFamily="34" charset="0"/>
              </a:rPr>
              <a:t> (Office of the Chief Scientific Officer)</a:t>
            </a:r>
            <a:endParaRPr lang="en-GB" sz="900" dirty="0">
              <a:solidFill>
                <a:schemeClr val="accent6">
                  <a:lumMod val="75000"/>
                </a:schemeClr>
              </a:solidFill>
            </a:endParaRPr>
          </a:p>
        </p:txBody>
      </p:sp>
      <p:sp>
        <p:nvSpPr>
          <p:cNvPr id="15" name="TextBox 14">
            <a:extLst>
              <a:ext uri="{FF2B5EF4-FFF2-40B4-BE49-F238E27FC236}">
                <a16:creationId xmlns:a16="http://schemas.microsoft.com/office/drawing/2014/main" id="{7079B500-4983-F0BB-47C7-DC04374315A1}"/>
              </a:ext>
            </a:extLst>
          </p:cNvPr>
          <p:cNvSpPr txBox="1"/>
          <p:nvPr/>
        </p:nvSpPr>
        <p:spPr>
          <a:xfrm>
            <a:off x="415706" y="6546442"/>
            <a:ext cx="1178528" cy="230832"/>
          </a:xfrm>
          <a:prstGeom prst="rect">
            <a:avLst/>
          </a:prstGeom>
          <a:noFill/>
        </p:spPr>
        <p:txBody>
          <a:bodyPr wrap="square">
            <a:spAutoFit/>
          </a:bodyPr>
          <a:lstStyle>
            <a:defPPr>
              <a:defRPr lang="en-US"/>
            </a:defPPr>
            <a:lvl1pPr>
              <a:defRPr sz="900" b="1">
                <a:solidFill>
                  <a:schemeClr val="accent6">
                    <a:lumMod val="75000"/>
                  </a:schemeClr>
                </a:solidFill>
                <a:latin typeface="Arial" panose="020B0604020202020204" pitchFamily="34" charset="0"/>
              </a:defRPr>
            </a:lvl1pPr>
          </a:lstStyle>
          <a:p>
            <a:r>
              <a:rPr lang="en-GB" b="0" dirty="0"/>
              <a:t>*Data: March 2024</a:t>
            </a:r>
          </a:p>
        </p:txBody>
      </p:sp>
    </p:spTree>
    <p:extLst>
      <p:ext uri="{BB962C8B-B14F-4D97-AF65-F5344CB8AC3E}">
        <p14:creationId xmlns:p14="http://schemas.microsoft.com/office/powerpoint/2010/main" val="92167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97BD3-BED4-4226-9E19-B636B6E74F1B}"/>
              </a:ext>
            </a:extLst>
          </p:cNvPr>
          <p:cNvSpPr>
            <a:spLocks noGrp="1"/>
          </p:cNvSpPr>
          <p:nvPr>
            <p:ph type="title"/>
          </p:nvPr>
        </p:nvSpPr>
        <p:spPr/>
        <p:txBody>
          <a:bodyPr vert="horz" lIns="0" tIns="0" rIns="0" bIns="0" rtlCol="0" anchor="t">
            <a:noAutofit/>
          </a:bodyPr>
          <a:lstStyle/>
          <a:p>
            <a:pPr defTabSz="914377"/>
            <a:r>
              <a:rPr lang="en-GB" sz="2800" b="1" dirty="0">
                <a:latin typeface="Arial"/>
                <a:cs typeface="Arial"/>
              </a:rPr>
              <a:t>Medical </a:t>
            </a:r>
            <a:r>
              <a:rPr lang="en-GB" sz="2800" dirty="0">
                <a:latin typeface="Arial"/>
                <a:cs typeface="Arial"/>
              </a:rPr>
              <a:t>physics</a:t>
            </a:r>
            <a:r>
              <a:rPr lang="en-GB" sz="2800" b="1" dirty="0">
                <a:latin typeface="Arial"/>
                <a:cs typeface="Arial"/>
              </a:rPr>
              <a:t> and </a:t>
            </a:r>
            <a:r>
              <a:rPr lang="en-GB" sz="2800" dirty="0">
                <a:latin typeface="Arial"/>
                <a:cs typeface="Arial"/>
              </a:rPr>
              <a:t>clinical</a:t>
            </a:r>
            <a:r>
              <a:rPr lang="en-GB" sz="2800" b="1" dirty="0">
                <a:latin typeface="Arial"/>
                <a:cs typeface="Arial"/>
              </a:rPr>
              <a:t> </a:t>
            </a:r>
            <a:r>
              <a:rPr lang="en-GB" sz="2800" dirty="0">
                <a:latin typeface="Arial"/>
                <a:cs typeface="Arial"/>
              </a:rPr>
              <a:t>engineering</a:t>
            </a:r>
            <a:r>
              <a:rPr lang="en-GB" sz="2800" b="1" dirty="0">
                <a:latin typeface="Arial"/>
                <a:cs typeface="Arial"/>
              </a:rPr>
              <a:t> in </a:t>
            </a:r>
            <a:r>
              <a:rPr lang="en-GB" sz="2800" dirty="0">
                <a:latin typeface="Arial"/>
                <a:cs typeface="Arial"/>
              </a:rPr>
              <a:t>numbers</a:t>
            </a:r>
            <a:endParaRPr lang="en-GB" sz="2800" b="1" dirty="0">
              <a:latin typeface="Arial"/>
              <a:cs typeface="Arial"/>
            </a:endParaRPr>
          </a:p>
        </p:txBody>
      </p:sp>
      <p:sp>
        <p:nvSpPr>
          <p:cNvPr id="10" name="TextBox 9">
            <a:extLst>
              <a:ext uri="{FF2B5EF4-FFF2-40B4-BE49-F238E27FC236}">
                <a16:creationId xmlns:a16="http://schemas.microsoft.com/office/drawing/2014/main" id="{1788A94C-FDFA-7137-1675-5B619E110140}"/>
              </a:ext>
            </a:extLst>
          </p:cNvPr>
          <p:cNvSpPr txBox="1"/>
          <p:nvPr/>
        </p:nvSpPr>
        <p:spPr>
          <a:xfrm>
            <a:off x="4208139" y="4632795"/>
            <a:ext cx="7693543"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2"/>
                </a:solidFill>
                <a:effectLst/>
                <a:uLnTx/>
                <a:uFillTx/>
                <a:latin typeface="+mj-lt"/>
                <a:ea typeface="+mn-ea"/>
                <a:cs typeface="+mn-cs"/>
              </a:rPr>
              <a:t>Trained through H</a:t>
            </a:r>
            <a:r>
              <a:rPr lang="en-GB" sz="1600" dirty="0">
                <a:solidFill>
                  <a:schemeClr val="bg2"/>
                </a:solidFill>
                <a:latin typeface="+mj-lt"/>
              </a:rPr>
              <a:t>S</a:t>
            </a:r>
            <a:r>
              <a:rPr kumimoji="0" lang="en-GB" sz="1600" b="0" i="0" u="none" strike="noStrike" kern="1200" cap="none" spc="0" normalizeH="0" baseline="0" noProof="0" dirty="0">
                <a:ln>
                  <a:noFill/>
                </a:ln>
                <a:solidFill>
                  <a:schemeClr val="bg2"/>
                </a:solidFill>
                <a:effectLst/>
                <a:uLnTx/>
                <a:uFillTx/>
                <a:latin typeface="+mj-lt"/>
                <a:ea typeface="+mn-ea"/>
                <a:cs typeface="+mn-cs"/>
              </a:rPr>
              <a:t>ST* in </a:t>
            </a:r>
            <a:r>
              <a:rPr lang="en-GB" sz="1600" dirty="0">
                <a:solidFill>
                  <a:schemeClr val="bg2"/>
                </a:solidFill>
                <a:latin typeface="+mj-lt"/>
              </a:rPr>
              <a:t>physical</a:t>
            </a:r>
            <a:r>
              <a:rPr kumimoji="0" lang="en-GB" sz="1600" b="0" i="0" u="none" strike="noStrike" kern="1200" cap="none" spc="0" normalizeH="0" baseline="0" noProof="0" dirty="0">
                <a:ln>
                  <a:noFill/>
                </a:ln>
                <a:solidFill>
                  <a:schemeClr val="bg2"/>
                </a:solidFill>
                <a:effectLst/>
                <a:uLnTx/>
                <a:uFillTx/>
                <a:latin typeface="+mj-lt"/>
                <a:ea typeface="+mn-ea"/>
                <a:cs typeface="+mn-cs"/>
              </a:rPr>
              <a:t> </a:t>
            </a:r>
            <a:r>
              <a:rPr lang="en-GB" sz="1600" dirty="0">
                <a:solidFill>
                  <a:schemeClr val="bg2"/>
                </a:solidFill>
                <a:latin typeface="+mj-lt"/>
              </a:rPr>
              <a:t>sciences</a:t>
            </a:r>
            <a:r>
              <a:rPr kumimoji="0" lang="en-GB" sz="1600" b="0" i="0" u="none" strike="noStrike" kern="1200" cap="none" spc="0" normalizeH="0" baseline="0" noProof="0" dirty="0">
                <a:ln>
                  <a:noFill/>
                </a:ln>
                <a:solidFill>
                  <a:schemeClr val="bg2"/>
                </a:solidFill>
                <a:effectLst/>
                <a:uLnTx/>
                <a:uFillTx/>
                <a:latin typeface="+mj-lt"/>
                <a:ea typeface="+mn-ea"/>
                <a:cs typeface="+mn-cs"/>
              </a:rPr>
              <a:t> since 2011 </a:t>
            </a:r>
            <a:r>
              <a:rPr kumimoji="0" lang="en-GB" sz="1200" b="0" i="0" u="none" strike="noStrike" kern="1200" cap="none" spc="0" normalizeH="0" baseline="0" noProof="0" dirty="0">
                <a:ln>
                  <a:noFill/>
                </a:ln>
                <a:solidFill>
                  <a:schemeClr val="bg2"/>
                </a:solidFill>
                <a:effectLst/>
                <a:uLnTx/>
                <a:uFillTx/>
                <a:latin typeface="+mj-lt"/>
                <a:ea typeface="+mn-ea"/>
                <a:cs typeface="+mn-cs"/>
              </a:rPr>
              <a:t>(2024, NHS)</a:t>
            </a:r>
            <a:endParaRPr kumimoji="0" lang="en-GB" sz="1600" b="0" i="0" u="none" strike="noStrike" kern="1200" cap="none" spc="0" normalizeH="0" baseline="0" noProof="0" dirty="0">
              <a:ln>
                <a:noFill/>
              </a:ln>
              <a:solidFill>
                <a:schemeClr val="bg2"/>
              </a:solidFill>
              <a:effectLst/>
              <a:uLnTx/>
              <a:uFillTx/>
              <a:latin typeface="+mj-lt"/>
              <a:ea typeface="+mn-ea"/>
              <a:cs typeface="+mn-cs"/>
            </a:endParaRPr>
          </a:p>
        </p:txBody>
      </p:sp>
      <p:sp>
        <p:nvSpPr>
          <p:cNvPr id="11" name="TextBox 10">
            <a:extLst>
              <a:ext uri="{FF2B5EF4-FFF2-40B4-BE49-F238E27FC236}">
                <a16:creationId xmlns:a16="http://schemas.microsoft.com/office/drawing/2014/main" id="{4EB3BA17-74B4-690E-457A-878A980B765F}"/>
              </a:ext>
            </a:extLst>
          </p:cNvPr>
          <p:cNvSpPr txBox="1"/>
          <p:nvPr/>
        </p:nvSpPr>
        <p:spPr>
          <a:xfrm>
            <a:off x="1114510" y="1714901"/>
            <a:ext cx="2086936" cy="387798"/>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lang="en-GB" sz="3600" dirty="0">
                <a:solidFill>
                  <a:schemeClr val="bg2"/>
                </a:solidFill>
                <a:latin typeface="Bahnschrift SemiBold" panose="020B0502040204020203" pitchFamily="34" charset="0"/>
              </a:rPr>
              <a:t>5062</a:t>
            </a:r>
            <a:endParaRPr kumimoji="0" lang="en-GB" sz="3600" b="0" i="0" u="none" strike="noStrike" kern="1200" cap="none" spc="0" normalizeH="0" baseline="0" noProof="0" dirty="0">
              <a:ln>
                <a:noFill/>
              </a:ln>
              <a:solidFill>
                <a:schemeClr val="bg2"/>
              </a:solidFill>
              <a:effectLst/>
              <a:uLnTx/>
              <a:uFillTx/>
              <a:latin typeface="Bahnschrift SemiBold" panose="020B0502040204020203" pitchFamily="34" charset="0"/>
              <a:ea typeface="+mn-ea"/>
              <a:cs typeface="+mn-cs"/>
            </a:endParaRPr>
          </a:p>
        </p:txBody>
      </p:sp>
      <p:sp>
        <p:nvSpPr>
          <p:cNvPr id="12" name="TextBox 11">
            <a:extLst>
              <a:ext uri="{FF2B5EF4-FFF2-40B4-BE49-F238E27FC236}">
                <a16:creationId xmlns:a16="http://schemas.microsoft.com/office/drawing/2014/main" id="{E50CCDAA-73B7-BBA6-E724-2F372DDC8D07}"/>
              </a:ext>
            </a:extLst>
          </p:cNvPr>
          <p:cNvSpPr txBox="1"/>
          <p:nvPr/>
        </p:nvSpPr>
        <p:spPr>
          <a:xfrm>
            <a:off x="2226902" y="1731444"/>
            <a:ext cx="6241668"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2"/>
                </a:solidFill>
                <a:latin typeface="+mj-lt"/>
              </a:rPr>
              <a:t>W</a:t>
            </a:r>
            <a:r>
              <a:rPr kumimoji="0" lang="en-GB" sz="1600" b="0" i="0" u="none" strike="noStrike" kern="1200" cap="none" spc="0" normalizeH="0" baseline="0" noProof="0" dirty="0" err="1">
                <a:ln>
                  <a:noFill/>
                </a:ln>
                <a:solidFill>
                  <a:schemeClr val="bg2"/>
                </a:solidFill>
                <a:effectLst/>
                <a:uLnTx/>
                <a:uFillTx/>
                <a:latin typeface="+mj-lt"/>
                <a:ea typeface="+mn-ea"/>
                <a:cs typeface="+mn-cs"/>
              </a:rPr>
              <a:t>orking</a:t>
            </a:r>
            <a:r>
              <a:rPr lang="en-GB" sz="1600" dirty="0">
                <a:solidFill>
                  <a:schemeClr val="bg2"/>
                </a:solidFill>
                <a:latin typeface="+mj-lt"/>
              </a:rPr>
              <a:t> in</a:t>
            </a:r>
            <a:r>
              <a:rPr kumimoji="0" lang="en-GB" sz="1600" b="0" i="0" u="none" strike="noStrike" kern="1200" cap="none" spc="0" normalizeH="0" baseline="0" noProof="0" dirty="0">
                <a:ln>
                  <a:noFill/>
                </a:ln>
                <a:solidFill>
                  <a:schemeClr val="bg2"/>
                </a:solidFill>
                <a:effectLst/>
                <a:uLnTx/>
                <a:uFillTx/>
                <a:latin typeface="+mj-lt"/>
                <a:ea typeface="+mn-ea"/>
                <a:cs typeface="+mn-cs"/>
              </a:rPr>
              <a:t> </a:t>
            </a:r>
            <a:r>
              <a:rPr lang="en-GB" sz="1600" dirty="0">
                <a:solidFill>
                  <a:schemeClr val="bg2"/>
                </a:solidFill>
                <a:latin typeface="+mj-lt"/>
              </a:rPr>
              <a:t>medical</a:t>
            </a:r>
            <a:r>
              <a:rPr kumimoji="0" lang="en-GB" sz="1600" b="0" i="0" u="none" strike="noStrike" kern="1200" cap="none" spc="0" normalizeH="0" baseline="0" noProof="0" dirty="0">
                <a:ln>
                  <a:noFill/>
                </a:ln>
                <a:solidFill>
                  <a:schemeClr val="bg2"/>
                </a:solidFill>
                <a:effectLst/>
                <a:uLnTx/>
                <a:uFillTx/>
                <a:latin typeface="+mj-lt"/>
                <a:ea typeface="+mn-ea"/>
                <a:cs typeface="+mn-cs"/>
              </a:rPr>
              <a:t> </a:t>
            </a:r>
            <a:r>
              <a:rPr lang="en-GB" sz="1600" dirty="0">
                <a:solidFill>
                  <a:schemeClr val="bg2"/>
                </a:solidFill>
                <a:latin typeface="+mj-lt"/>
              </a:rPr>
              <a:t>physics</a:t>
            </a:r>
            <a:r>
              <a:rPr kumimoji="0" lang="en-GB" sz="1600" b="0" i="0" u="none" strike="noStrike" kern="1200" cap="none" spc="0" normalizeH="0" baseline="0" noProof="0" dirty="0">
                <a:ln>
                  <a:noFill/>
                </a:ln>
                <a:solidFill>
                  <a:schemeClr val="bg2"/>
                </a:solidFill>
                <a:effectLst/>
                <a:uLnTx/>
                <a:uFillTx/>
                <a:latin typeface="+mj-lt"/>
                <a:ea typeface="+mn-ea"/>
                <a:cs typeface="+mn-cs"/>
              </a:rPr>
              <a:t> across NHS England </a:t>
            </a:r>
            <a:r>
              <a:rPr kumimoji="0" lang="en-GB" sz="1200" b="0" i="0" u="none" strike="noStrike" kern="1200" cap="none" spc="0" normalizeH="0" baseline="0" noProof="0" dirty="0">
                <a:ln>
                  <a:noFill/>
                </a:ln>
                <a:solidFill>
                  <a:schemeClr val="bg2"/>
                </a:solidFill>
                <a:effectLst/>
                <a:uLnTx/>
                <a:uFillTx/>
                <a:latin typeface="+mj-lt"/>
                <a:ea typeface="+mn-ea"/>
                <a:cs typeface="+mn-cs"/>
              </a:rPr>
              <a:t>(2024, NHS)</a:t>
            </a:r>
            <a:endParaRPr kumimoji="0" lang="en-GB" sz="1600" b="0" i="0" u="none" strike="noStrike" kern="1200" cap="none" spc="0" normalizeH="0" baseline="0" noProof="0" dirty="0">
              <a:ln>
                <a:noFill/>
              </a:ln>
              <a:solidFill>
                <a:schemeClr val="bg2"/>
              </a:solidFill>
              <a:effectLst/>
              <a:uLnTx/>
              <a:uFillTx/>
              <a:latin typeface="+mj-lt"/>
              <a:ea typeface="+mn-ea"/>
              <a:cs typeface="+mn-cs"/>
            </a:endParaRPr>
          </a:p>
        </p:txBody>
      </p:sp>
      <p:sp>
        <p:nvSpPr>
          <p:cNvPr id="13" name="TextBox 12">
            <a:extLst>
              <a:ext uri="{FF2B5EF4-FFF2-40B4-BE49-F238E27FC236}">
                <a16:creationId xmlns:a16="http://schemas.microsoft.com/office/drawing/2014/main" id="{0ECCB4EC-C330-A47C-B981-E5A62C1FE04C}"/>
              </a:ext>
            </a:extLst>
          </p:cNvPr>
          <p:cNvSpPr txBox="1"/>
          <p:nvPr/>
        </p:nvSpPr>
        <p:spPr>
          <a:xfrm>
            <a:off x="1609445" y="2322707"/>
            <a:ext cx="1441243" cy="331056"/>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lang="en-GB" sz="3600" dirty="0">
                <a:solidFill>
                  <a:schemeClr val="bg2"/>
                </a:solidFill>
                <a:latin typeface="Bahnschrift SemiBold" panose="020B0502040204020203" pitchFamily="34" charset="0"/>
              </a:rPr>
              <a:t>3722</a:t>
            </a:r>
            <a:endParaRPr kumimoji="0" lang="en-GB" sz="3600" b="0" i="0" u="none" strike="noStrike" kern="1200" cap="none" spc="0" normalizeH="0" baseline="0" noProof="0" dirty="0">
              <a:ln>
                <a:noFill/>
              </a:ln>
              <a:solidFill>
                <a:schemeClr val="bg2"/>
              </a:solidFill>
              <a:effectLst/>
              <a:uLnTx/>
              <a:uFillTx/>
              <a:latin typeface="Bahnschrift SemiBold" panose="020B0502040204020203" pitchFamily="34" charset="0"/>
              <a:ea typeface="+mn-ea"/>
              <a:cs typeface="+mn-cs"/>
            </a:endParaRPr>
          </a:p>
        </p:txBody>
      </p:sp>
      <p:sp>
        <p:nvSpPr>
          <p:cNvPr id="14" name="TextBox 13">
            <a:extLst>
              <a:ext uri="{FF2B5EF4-FFF2-40B4-BE49-F238E27FC236}">
                <a16:creationId xmlns:a16="http://schemas.microsoft.com/office/drawing/2014/main" id="{54CE65B7-3744-F6A4-04C0-87B0130FB258}"/>
              </a:ext>
            </a:extLst>
          </p:cNvPr>
          <p:cNvSpPr txBox="1"/>
          <p:nvPr/>
        </p:nvSpPr>
        <p:spPr>
          <a:xfrm>
            <a:off x="2715220" y="2331505"/>
            <a:ext cx="6777317"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2"/>
                </a:solidFill>
                <a:latin typeface="+mj-lt"/>
              </a:rPr>
              <a:t>Working in clinical engineering across NHS England </a:t>
            </a:r>
            <a:r>
              <a:rPr kumimoji="0" lang="en-GB" sz="1200" b="0" i="0" u="none" strike="noStrike" kern="1200" cap="none" spc="0" normalizeH="0" baseline="0" noProof="0" dirty="0">
                <a:ln>
                  <a:noFill/>
                </a:ln>
                <a:solidFill>
                  <a:schemeClr val="bg2"/>
                </a:solidFill>
                <a:effectLst/>
                <a:uLnTx/>
                <a:uFillTx/>
                <a:latin typeface="+mj-lt"/>
                <a:ea typeface="+mn-ea"/>
                <a:cs typeface="+mn-cs"/>
              </a:rPr>
              <a:t>(2024, NHS)</a:t>
            </a:r>
            <a:endParaRPr lang="en-GB" sz="1600" dirty="0">
              <a:solidFill>
                <a:schemeClr val="bg2"/>
              </a:solidFill>
              <a:latin typeface="+mj-lt"/>
            </a:endParaRPr>
          </a:p>
        </p:txBody>
      </p:sp>
      <p:sp>
        <p:nvSpPr>
          <p:cNvPr id="16" name="TextBox 15">
            <a:extLst>
              <a:ext uri="{FF2B5EF4-FFF2-40B4-BE49-F238E27FC236}">
                <a16:creationId xmlns:a16="http://schemas.microsoft.com/office/drawing/2014/main" id="{BA0392A6-FE70-3CD6-7BE8-87AC1A01EE22}"/>
              </a:ext>
            </a:extLst>
          </p:cNvPr>
          <p:cNvSpPr txBox="1"/>
          <p:nvPr/>
        </p:nvSpPr>
        <p:spPr>
          <a:xfrm>
            <a:off x="3909497" y="4027242"/>
            <a:ext cx="7480869"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2"/>
                </a:solidFill>
                <a:latin typeface="+mj-lt"/>
              </a:rPr>
              <a:t>Trained through the </a:t>
            </a:r>
            <a:r>
              <a:rPr kumimoji="0" lang="en-GB" sz="1600" b="0" i="0" u="none" strike="noStrike" kern="1200" cap="none" spc="0" normalizeH="0" baseline="0" noProof="0" dirty="0">
                <a:ln>
                  <a:noFill/>
                </a:ln>
                <a:solidFill>
                  <a:schemeClr val="bg2"/>
                </a:solidFill>
                <a:effectLst/>
                <a:uLnTx/>
                <a:uFillTx/>
                <a:latin typeface="+mj-lt"/>
                <a:ea typeface="+mn-ea"/>
                <a:cs typeface="+mn-cs"/>
              </a:rPr>
              <a:t>STP</a:t>
            </a:r>
            <a:r>
              <a:rPr lang="en-GB" sz="1600" dirty="0">
                <a:solidFill>
                  <a:schemeClr val="bg2"/>
                </a:solidFill>
                <a:latin typeface="+mj-lt"/>
              </a:rPr>
              <a:t>*</a:t>
            </a:r>
            <a:r>
              <a:rPr kumimoji="0" lang="en-GB" sz="1600" b="0" i="0" u="none" strike="noStrike" kern="1200" cap="none" spc="0" normalizeH="0" baseline="0" noProof="0" dirty="0">
                <a:ln>
                  <a:noFill/>
                </a:ln>
                <a:solidFill>
                  <a:schemeClr val="bg2"/>
                </a:solidFill>
                <a:effectLst/>
                <a:uLnTx/>
                <a:uFillTx/>
                <a:latin typeface="+mj-lt"/>
                <a:ea typeface="+mn-ea"/>
                <a:cs typeface="+mn-cs"/>
              </a:rPr>
              <a:t> </a:t>
            </a:r>
            <a:r>
              <a:rPr lang="en-GB" sz="1600" dirty="0">
                <a:solidFill>
                  <a:schemeClr val="bg2"/>
                </a:solidFill>
                <a:latin typeface="+mj-lt"/>
              </a:rPr>
              <a:t>in physical sciences</a:t>
            </a:r>
            <a:r>
              <a:rPr kumimoji="0" lang="en-GB" sz="1600" b="0" i="0" u="none" strike="noStrike" kern="1200" cap="none" spc="0" normalizeH="0" baseline="0" noProof="0" dirty="0">
                <a:ln>
                  <a:noFill/>
                </a:ln>
                <a:solidFill>
                  <a:schemeClr val="bg2"/>
                </a:solidFill>
                <a:effectLst/>
                <a:uLnTx/>
                <a:uFillTx/>
                <a:latin typeface="+mj-lt"/>
                <a:ea typeface="+mn-ea"/>
                <a:cs typeface="+mn-cs"/>
              </a:rPr>
              <a:t> since 2011 </a:t>
            </a:r>
            <a:r>
              <a:rPr lang="en-GB" sz="1200" dirty="0">
                <a:solidFill>
                  <a:schemeClr val="bg2"/>
                </a:solidFill>
                <a:latin typeface="+mj-lt"/>
              </a:rPr>
              <a:t>(2024, NHS)</a:t>
            </a:r>
          </a:p>
        </p:txBody>
      </p:sp>
      <p:sp>
        <p:nvSpPr>
          <p:cNvPr id="17" name="TextBox 16">
            <a:extLst>
              <a:ext uri="{FF2B5EF4-FFF2-40B4-BE49-F238E27FC236}">
                <a16:creationId xmlns:a16="http://schemas.microsoft.com/office/drawing/2014/main" id="{C402621D-4514-3D5B-939C-66FB23CCEA81}"/>
              </a:ext>
            </a:extLst>
          </p:cNvPr>
          <p:cNvSpPr txBox="1"/>
          <p:nvPr/>
        </p:nvSpPr>
        <p:spPr>
          <a:xfrm>
            <a:off x="633120" y="1127938"/>
            <a:ext cx="1801650" cy="387798"/>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lang="en-GB" sz="3600" dirty="0">
                <a:solidFill>
                  <a:schemeClr val="bg2"/>
                </a:solidFill>
                <a:latin typeface="Bahnschrift SemiBold" panose="020B0502040204020203" pitchFamily="34" charset="0"/>
              </a:rPr>
              <a:t>8784</a:t>
            </a:r>
            <a:endParaRPr kumimoji="0" lang="en-GB" sz="3600" b="0" i="0" u="none" strike="noStrike" kern="1200" cap="none" spc="0" normalizeH="0" baseline="0" noProof="0" dirty="0">
              <a:ln>
                <a:noFill/>
              </a:ln>
              <a:solidFill>
                <a:schemeClr val="bg2"/>
              </a:solidFill>
              <a:effectLst/>
              <a:uLnTx/>
              <a:uFillTx/>
              <a:latin typeface="Bahnschrift SemiBold" panose="020B0502040204020203" pitchFamily="34" charset="0"/>
              <a:ea typeface="+mn-ea"/>
              <a:cs typeface="+mn-cs"/>
            </a:endParaRPr>
          </a:p>
        </p:txBody>
      </p:sp>
      <p:sp>
        <p:nvSpPr>
          <p:cNvPr id="18" name="TextBox 17">
            <a:extLst>
              <a:ext uri="{FF2B5EF4-FFF2-40B4-BE49-F238E27FC236}">
                <a16:creationId xmlns:a16="http://schemas.microsoft.com/office/drawing/2014/main" id="{85299721-09EE-1C14-04BC-9BF061C50004}"/>
              </a:ext>
            </a:extLst>
          </p:cNvPr>
          <p:cNvSpPr txBox="1"/>
          <p:nvPr/>
        </p:nvSpPr>
        <p:spPr>
          <a:xfrm>
            <a:off x="1738583" y="1142285"/>
            <a:ext cx="9038652"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2"/>
                </a:solidFill>
                <a:latin typeface="+mj-lt"/>
              </a:rPr>
              <a:t>C</a:t>
            </a:r>
            <a:r>
              <a:rPr kumimoji="0" lang="en-GB" sz="1600" b="0" i="0" u="none" strike="noStrike" kern="1200" cap="none" spc="0" normalizeH="0" baseline="0" noProof="0" dirty="0" err="1">
                <a:ln>
                  <a:noFill/>
                </a:ln>
                <a:solidFill>
                  <a:schemeClr val="bg2"/>
                </a:solidFill>
                <a:effectLst/>
                <a:uLnTx/>
                <a:uFillTx/>
                <a:latin typeface="+mj-lt"/>
                <a:ea typeface="+mn-ea"/>
                <a:cs typeface="+mn-cs"/>
              </a:rPr>
              <a:t>linical</a:t>
            </a:r>
            <a:r>
              <a:rPr kumimoji="0" lang="en-GB" sz="1600" b="0" i="0" u="none" strike="noStrike" kern="1200" cap="none" spc="0" normalizeH="0" baseline="0" noProof="0" dirty="0">
                <a:ln>
                  <a:noFill/>
                </a:ln>
                <a:solidFill>
                  <a:schemeClr val="bg2"/>
                </a:solidFill>
                <a:effectLst/>
                <a:uLnTx/>
                <a:uFillTx/>
                <a:latin typeface="+mj-lt"/>
                <a:ea typeface="+mn-ea"/>
                <a:cs typeface="+mn-cs"/>
              </a:rPr>
              <a:t> </a:t>
            </a:r>
            <a:r>
              <a:rPr lang="en-GB" sz="1600" dirty="0">
                <a:solidFill>
                  <a:schemeClr val="bg2"/>
                </a:solidFill>
                <a:latin typeface="+mj-lt"/>
              </a:rPr>
              <a:t>engineers</a:t>
            </a:r>
            <a:r>
              <a:rPr kumimoji="0" lang="en-GB" sz="1600" b="0" i="0" u="none" strike="noStrike" kern="1200" cap="none" spc="0" normalizeH="0" baseline="0" noProof="0" dirty="0">
                <a:ln>
                  <a:noFill/>
                </a:ln>
                <a:solidFill>
                  <a:schemeClr val="bg2"/>
                </a:solidFill>
                <a:effectLst/>
                <a:uLnTx/>
                <a:uFillTx/>
                <a:latin typeface="+mj-lt"/>
                <a:ea typeface="+mn-ea"/>
                <a:cs typeface="+mn-cs"/>
              </a:rPr>
              <a:t> and </a:t>
            </a:r>
            <a:r>
              <a:rPr lang="en-GB" sz="1600" dirty="0">
                <a:solidFill>
                  <a:schemeClr val="bg2"/>
                </a:solidFill>
                <a:latin typeface="+mj-lt"/>
              </a:rPr>
              <a:t>medical</a:t>
            </a:r>
            <a:r>
              <a:rPr kumimoji="0" lang="en-GB" sz="1600" b="0" i="0" u="none" strike="noStrike" kern="1200" cap="none" spc="0" normalizeH="0" baseline="0" noProof="0" dirty="0">
                <a:ln>
                  <a:noFill/>
                </a:ln>
                <a:solidFill>
                  <a:schemeClr val="bg2"/>
                </a:solidFill>
                <a:effectLst/>
                <a:uLnTx/>
                <a:uFillTx/>
                <a:latin typeface="+mj-lt"/>
                <a:ea typeface="+mn-ea"/>
                <a:cs typeface="+mn-cs"/>
              </a:rPr>
              <a:t> </a:t>
            </a:r>
            <a:r>
              <a:rPr lang="en-GB" sz="1600" dirty="0">
                <a:solidFill>
                  <a:schemeClr val="bg2"/>
                </a:solidFill>
                <a:latin typeface="+mj-lt"/>
              </a:rPr>
              <a:t>physicists</a:t>
            </a:r>
            <a:r>
              <a:rPr kumimoji="0" lang="en-GB" sz="1600" b="0" i="0" u="none" strike="noStrike" kern="1200" cap="none" spc="0" normalizeH="0" baseline="0" noProof="0" dirty="0">
                <a:ln>
                  <a:noFill/>
                </a:ln>
                <a:solidFill>
                  <a:schemeClr val="bg2"/>
                </a:solidFill>
                <a:effectLst/>
                <a:uLnTx/>
                <a:uFillTx/>
                <a:latin typeface="+mj-lt"/>
                <a:ea typeface="+mn-ea"/>
                <a:cs typeface="+mn-cs"/>
              </a:rPr>
              <a:t> across NHS in England </a:t>
            </a:r>
            <a:r>
              <a:rPr kumimoji="0" lang="en-GB" sz="1200" b="0" i="0" u="none" strike="noStrike" kern="1200" cap="none" spc="0" normalizeH="0" baseline="0" noProof="0" dirty="0">
                <a:ln>
                  <a:noFill/>
                </a:ln>
                <a:solidFill>
                  <a:schemeClr val="bg2"/>
                </a:solidFill>
                <a:effectLst/>
                <a:uLnTx/>
                <a:uFillTx/>
                <a:latin typeface="+mj-lt"/>
                <a:ea typeface="+mn-ea"/>
                <a:cs typeface="+mn-cs"/>
              </a:rPr>
              <a:t>(2024, NHS)</a:t>
            </a:r>
            <a:endParaRPr kumimoji="0" lang="en-GB" sz="1600" b="0" i="0" u="none" strike="noStrike" kern="1200" cap="none" spc="0" normalizeH="0" baseline="0" noProof="0" dirty="0">
              <a:ln>
                <a:noFill/>
              </a:ln>
              <a:solidFill>
                <a:schemeClr val="bg2"/>
              </a:solidFill>
              <a:effectLst/>
              <a:uLnTx/>
              <a:uFillTx/>
              <a:latin typeface="+mj-lt"/>
              <a:ea typeface="+mn-ea"/>
              <a:cs typeface="+mn-cs"/>
            </a:endParaRPr>
          </a:p>
        </p:txBody>
      </p:sp>
      <p:sp>
        <p:nvSpPr>
          <p:cNvPr id="19" name="TextBox 18">
            <a:extLst>
              <a:ext uri="{FF2B5EF4-FFF2-40B4-BE49-F238E27FC236}">
                <a16:creationId xmlns:a16="http://schemas.microsoft.com/office/drawing/2014/main" id="{F1B8A0C4-D005-198E-C8A3-5BB5D31FDF8B}"/>
              </a:ext>
            </a:extLst>
          </p:cNvPr>
          <p:cNvSpPr txBox="1"/>
          <p:nvPr/>
        </p:nvSpPr>
        <p:spPr>
          <a:xfrm>
            <a:off x="3054941" y="4027242"/>
            <a:ext cx="1300220" cy="775597"/>
          </a:xfrm>
          <a:prstGeom prst="rect">
            <a:avLst/>
          </a:prstGeom>
          <a:noFill/>
        </p:spPr>
        <p:txBody>
          <a:bodyPr wrap="square" lIns="0" tIns="0" rIns="0" bIns="0" rtlCol="0">
            <a:spAutoFit/>
          </a:bodyPr>
          <a:lstStyle/>
          <a:p>
            <a:pPr>
              <a:lnSpc>
                <a:spcPct val="70000"/>
              </a:lnSpc>
              <a:defRPr/>
            </a:pPr>
            <a:r>
              <a:rPr lang="en-GB" sz="3600" dirty="0">
                <a:solidFill>
                  <a:schemeClr val="bg2"/>
                </a:solidFill>
                <a:latin typeface="Bahnschrift SemiBold" panose="020B0502040204020203" pitchFamily="34" charset="0"/>
              </a:rPr>
              <a:t>996</a:t>
            </a:r>
            <a:endParaRPr kumimoji="0" lang="en-GB" sz="3600" b="0" i="0" u="none" strike="noStrike" kern="1200" cap="none" spc="0" normalizeH="0" baseline="0" noProof="0" dirty="0">
              <a:ln>
                <a:noFill/>
              </a:ln>
              <a:solidFill>
                <a:schemeClr val="bg2"/>
              </a:solidFill>
              <a:effectLst/>
              <a:uLnTx/>
              <a:uFillTx/>
              <a:latin typeface="Bahnschrift SemiBold" panose="020B0502040204020203" pitchFamily="34" charset="0"/>
              <a:ea typeface="+mn-ea"/>
              <a:cs typeface="+mn-cs"/>
            </a:endParaRPr>
          </a:p>
          <a:p>
            <a:pPr marL="0" marR="0" lvl="0" indent="0" algn="l" defTabSz="914400" rtl="0" eaLnBrk="1" fontAlgn="auto" latinLnBrk="0" hangingPunct="1">
              <a:lnSpc>
                <a:spcPct val="7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chemeClr val="bg2"/>
              </a:solidFill>
              <a:effectLst/>
              <a:uLnTx/>
              <a:uFillTx/>
              <a:latin typeface="Bahnschrift SemiBold" panose="020B0502040204020203" pitchFamily="34" charset="0"/>
              <a:ea typeface="+mn-ea"/>
              <a:cs typeface="+mn-cs"/>
            </a:endParaRPr>
          </a:p>
        </p:txBody>
      </p:sp>
      <p:sp>
        <p:nvSpPr>
          <p:cNvPr id="21" name="Rectangle 20">
            <a:extLst>
              <a:ext uri="{FF2B5EF4-FFF2-40B4-BE49-F238E27FC236}">
                <a16:creationId xmlns:a16="http://schemas.microsoft.com/office/drawing/2014/main" id="{6236FF58-C455-1D89-F2CB-4B86B2C3B268}"/>
              </a:ext>
            </a:extLst>
          </p:cNvPr>
          <p:cNvSpPr/>
          <p:nvPr/>
        </p:nvSpPr>
        <p:spPr>
          <a:xfrm>
            <a:off x="432000" y="971333"/>
            <a:ext cx="102946" cy="558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2" name="Rectangle 21">
            <a:extLst>
              <a:ext uri="{FF2B5EF4-FFF2-40B4-BE49-F238E27FC236}">
                <a16:creationId xmlns:a16="http://schemas.microsoft.com/office/drawing/2014/main" id="{86925087-C117-D810-75C7-111224089A69}"/>
              </a:ext>
            </a:extLst>
          </p:cNvPr>
          <p:cNvSpPr/>
          <p:nvPr/>
        </p:nvSpPr>
        <p:spPr>
          <a:xfrm>
            <a:off x="898316" y="1557128"/>
            <a:ext cx="102946" cy="558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3" name="Rectangle 22">
            <a:extLst>
              <a:ext uri="{FF2B5EF4-FFF2-40B4-BE49-F238E27FC236}">
                <a16:creationId xmlns:a16="http://schemas.microsoft.com/office/drawing/2014/main" id="{16FC374E-030E-FBEC-7A06-12DEB2D40BAB}"/>
              </a:ext>
            </a:extLst>
          </p:cNvPr>
          <p:cNvSpPr/>
          <p:nvPr/>
        </p:nvSpPr>
        <p:spPr>
          <a:xfrm>
            <a:off x="1383376" y="2145894"/>
            <a:ext cx="102946" cy="558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4" name="Rectangle 23">
            <a:extLst>
              <a:ext uri="{FF2B5EF4-FFF2-40B4-BE49-F238E27FC236}">
                <a16:creationId xmlns:a16="http://schemas.microsoft.com/office/drawing/2014/main" id="{8B473C62-F0F1-A15C-CB24-6822001E5FF3}"/>
              </a:ext>
            </a:extLst>
          </p:cNvPr>
          <p:cNvSpPr/>
          <p:nvPr/>
        </p:nvSpPr>
        <p:spPr>
          <a:xfrm>
            <a:off x="1772899" y="2728716"/>
            <a:ext cx="102946" cy="558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5" name="Rectangle 24">
            <a:extLst>
              <a:ext uri="{FF2B5EF4-FFF2-40B4-BE49-F238E27FC236}">
                <a16:creationId xmlns:a16="http://schemas.microsoft.com/office/drawing/2014/main" id="{B5E8DDE1-6677-D6EE-D800-DEF6BCD8D60D}"/>
              </a:ext>
            </a:extLst>
          </p:cNvPr>
          <p:cNvSpPr/>
          <p:nvPr/>
        </p:nvSpPr>
        <p:spPr>
          <a:xfrm>
            <a:off x="2245792" y="3314510"/>
            <a:ext cx="102946" cy="558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26" name="Rectangle 25">
            <a:extLst>
              <a:ext uri="{FF2B5EF4-FFF2-40B4-BE49-F238E27FC236}">
                <a16:creationId xmlns:a16="http://schemas.microsoft.com/office/drawing/2014/main" id="{1F034C0A-B2A8-6294-1ED6-862D6867F0DC}"/>
              </a:ext>
            </a:extLst>
          </p:cNvPr>
          <p:cNvSpPr/>
          <p:nvPr/>
        </p:nvSpPr>
        <p:spPr>
          <a:xfrm>
            <a:off x="2718518" y="3893062"/>
            <a:ext cx="102946" cy="558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27" name="Rectangle 26">
            <a:extLst>
              <a:ext uri="{FF2B5EF4-FFF2-40B4-BE49-F238E27FC236}">
                <a16:creationId xmlns:a16="http://schemas.microsoft.com/office/drawing/2014/main" id="{FF14F742-6A44-3E9B-6484-C2B9073BAAAF}"/>
              </a:ext>
            </a:extLst>
          </p:cNvPr>
          <p:cNvSpPr/>
          <p:nvPr/>
        </p:nvSpPr>
        <p:spPr>
          <a:xfrm>
            <a:off x="3201446" y="4486098"/>
            <a:ext cx="102946" cy="558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51" name="Arrow: Chevron 50">
            <a:extLst>
              <a:ext uri="{FF2B5EF4-FFF2-40B4-BE49-F238E27FC236}">
                <a16:creationId xmlns:a16="http://schemas.microsoft.com/office/drawing/2014/main" id="{A67B0F87-D255-D66D-4A65-940527D0891C}"/>
              </a:ext>
            </a:extLst>
          </p:cNvPr>
          <p:cNvSpPr/>
          <p:nvPr/>
        </p:nvSpPr>
        <p:spPr>
          <a:xfrm>
            <a:off x="432000"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52" name="Arrow: Chevron 51">
            <a:extLst>
              <a:ext uri="{FF2B5EF4-FFF2-40B4-BE49-F238E27FC236}">
                <a16:creationId xmlns:a16="http://schemas.microsoft.com/office/drawing/2014/main" id="{7C76059D-756E-EC80-CE97-BD571FF8D048}"/>
              </a:ext>
            </a:extLst>
          </p:cNvPr>
          <p:cNvSpPr/>
          <p:nvPr/>
        </p:nvSpPr>
        <p:spPr>
          <a:xfrm>
            <a:off x="554080"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53" name="Arrow: Chevron 52">
            <a:extLst>
              <a:ext uri="{FF2B5EF4-FFF2-40B4-BE49-F238E27FC236}">
                <a16:creationId xmlns:a16="http://schemas.microsoft.com/office/drawing/2014/main" id="{CE031098-5104-B371-BD27-6959796D8ED4}"/>
              </a:ext>
            </a:extLst>
          </p:cNvPr>
          <p:cNvSpPr/>
          <p:nvPr/>
        </p:nvSpPr>
        <p:spPr>
          <a:xfrm>
            <a:off x="676159"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54" name="Arrow: Chevron 53">
            <a:extLst>
              <a:ext uri="{FF2B5EF4-FFF2-40B4-BE49-F238E27FC236}">
                <a16:creationId xmlns:a16="http://schemas.microsoft.com/office/drawing/2014/main" id="{A0A5B05A-D8FD-DC48-6176-6AEE3C690EA2}"/>
              </a:ext>
            </a:extLst>
          </p:cNvPr>
          <p:cNvSpPr/>
          <p:nvPr/>
        </p:nvSpPr>
        <p:spPr>
          <a:xfrm>
            <a:off x="798238"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55" name="Arrow: Chevron 54">
            <a:extLst>
              <a:ext uri="{FF2B5EF4-FFF2-40B4-BE49-F238E27FC236}">
                <a16:creationId xmlns:a16="http://schemas.microsoft.com/office/drawing/2014/main" id="{7160068C-5DA1-4DC6-622A-5A100463CA4F}"/>
              </a:ext>
            </a:extLst>
          </p:cNvPr>
          <p:cNvSpPr/>
          <p:nvPr/>
        </p:nvSpPr>
        <p:spPr>
          <a:xfrm>
            <a:off x="920318"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56" name="Arrow: Chevron 55">
            <a:extLst>
              <a:ext uri="{FF2B5EF4-FFF2-40B4-BE49-F238E27FC236}">
                <a16:creationId xmlns:a16="http://schemas.microsoft.com/office/drawing/2014/main" id="{852D2313-CC1F-30DD-8AA1-DB660C079AB1}"/>
              </a:ext>
            </a:extLst>
          </p:cNvPr>
          <p:cNvSpPr/>
          <p:nvPr/>
        </p:nvSpPr>
        <p:spPr>
          <a:xfrm>
            <a:off x="1042398"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57" name="Arrow: Chevron 56">
            <a:extLst>
              <a:ext uri="{FF2B5EF4-FFF2-40B4-BE49-F238E27FC236}">
                <a16:creationId xmlns:a16="http://schemas.microsoft.com/office/drawing/2014/main" id="{14C6A2F1-F2F7-AB07-84FD-AAB916627A63}"/>
              </a:ext>
            </a:extLst>
          </p:cNvPr>
          <p:cNvSpPr/>
          <p:nvPr/>
        </p:nvSpPr>
        <p:spPr>
          <a:xfrm>
            <a:off x="1164477"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58" name="Arrow: Chevron 57">
            <a:extLst>
              <a:ext uri="{FF2B5EF4-FFF2-40B4-BE49-F238E27FC236}">
                <a16:creationId xmlns:a16="http://schemas.microsoft.com/office/drawing/2014/main" id="{17B45E26-6A9A-8F93-94EB-86074F84511E}"/>
              </a:ext>
            </a:extLst>
          </p:cNvPr>
          <p:cNvSpPr/>
          <p:nvPr/>
        </p:nvSpPr>
        <p:spPr>
          <a:xfrm>
            <a:off x="1286557"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59" name="Arrow: Chevron 58">
            <a:extLst>
              <a:ext uri="{FF2B5EF4-FFF2-40B4-BE49-F238E27FC236}">
                <a16:creationId xmlns:a16="http://schemas.microsoft.com/office/drawing/2014/main" id="{E5084DB4-F574-E786-1BB0-DE88904BB709}"/>
              </a:ext>
            </a:extLst>
          </p:cNvPr>
          <p:cNvSpPr/>
          <p:nvPr/>
        </p:nvSpPr>
        <p:spPr>
          <a:xfrm>
            <a:off x="1408636"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60" name="Arrow: Chevron 59">
            <a:extLst>
              <a:ext uri="{FF2B5EF4-FFF2-40B4-BE49-F238E27FC236}">
                <a16:creationId xmlns:a16="http://schemas.microsoft.com/office/drawing/2014/main" id="{DADD45F1-85BD-1E00-0143-4D3C404DAA20}"/>
              </a:ext>
            </a:extLst>
          </p:cNvPr>
          <p:cNvSpPr/>
          <p:nvPr/>
        </p:nvSpPr>
        <p:spPr>
          <a:xfrm>
            <a:off x="1530715"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61" name="Arrow: Chevron 60">
            <a:extLst>
              <a:ext uri="{FF2B5EF4-FFF2-40B4-BE49-F238E27FC236}">
                <a16:creationId xmlns:a16="http://schemas.microsoft.com/office/drawing/2014/main" id="{6B198FEE-A53B-63BA-6B3D-10610266F4DC}"/>
              </a:ext>
            </a:extLst>
          </p:cNvPr>
          <p:cNvSpPr/>
          <p:nvPr/>
        </p:nvSpPr>
        <p:spPr>
          <a:xfrm>
            <a:off x="1652795"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62" name="Arrow: Chevron 61">
            <a:extLst>
              <a:ext uri="{FF2B5EF4-FFF2-40B4-BE49-F238E27FC236}">
                <a16:creationId xmlns:a16="http://schemas.microsoft.com/office/drawing/2014/main" id="{58F8CC91-E881-5F94-9882-536C28CF682A}"/>
              </a:ext>
            </a:extLst>
          </p:cNvPr>
          <p:cNvSpPr/>
          <p:nvPr/>
        </p:nvSpPr>
        <p:spPr>
          <a:xfrm>
            <a:off x="1774875"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63" name="Arrow: Chevron 62">
            <a:extLst>
              <a:ext uri="{FF2B5EF4-FFF2-40B4-BE49-F238E27FC236}">
                <a16:creationId xmlns:a16="http://schemas.microsoft.com/office/drawing/2014/main" id="{14F7F89F-F902-9345-0C19-63CC205622CF}"/>
              </a:ext>
            </a:extLst>
          </p:cNvPr>
          <p:cNvSpPr/>
          <p:nvPr/>
        </p:nvSpPr>
        <p:spPr>
          <a:xfrm>
            <a:off x="1896955"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64" name="Arrow: Chevron 63">
            <a:extLst>
              <a:ext uri="{FF2B5EF4-FFF2-40B4-BE49-F238E27FC236}">
                <a16:creationId xmlns:a16="http://schemas.microsoft.com/office/drawing/2014/main" id="{2BE0B30F-6EF8-166B-8A2C-23F51E374001}"/>
              </a:ext>
            </a:extLst>
          </p:cNvPr>
          <p:cNvSpPr/>
          <p:nvPr/>
        </p:nvSpPr>
        <p:spPr>
          <a:xfrm>
            <a:off x="2019034"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65" name="Arrow: Chevron 64">
            <a:extLst>
              <a:ext uri="{FF2B5EF4-FFF2-40B4-BE49-F238E27FC236}">
                <a16:creationId xmlns:a16="http://schemas.microsoft.com/office/drawing/2014/main" id="{556FBFA4-18E7-BE7B-A56B-2FD2C8E4D260}"/>
              </a:ext>
            </a:extLst>
          </p:cNvPr>
          <p:cNvSpPr/>
          <p:nvPr/>
        </p:nvSpPr>
        <p:spPr>
          <a:xfrm>
            <a:off x="2141113"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66" name="Arrow: Chevron 65">
            <a:extLst>
              <a:ext uri="{FF2B5EF4-FFF2-40B4-BE49-F238E27FC236}">
                <a16:creationId xmlns:a16="http://schemas.microsoft.com/office/drawing/2014/main" id="{C4D925A8-90F9-5CC0-67F1-4D95A820034F}"/>
              </a:ext>
            </a:extLst>
          </p:cNvPr>
          <p:cNvSpPr/>
          <p:nvPr/>
        </p:nvSpPr>
        <p:spPr>
          <a:xfrm>
            <a:off x="2263193"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67" name="Arrow: Chevron 66">
            <a:extLst>
              <a:ext uri="{FF2B5EF4-FFF2-40B4-BE49-F238E27FC236}">
                <a16:creationId xmlns:a16="http://schemas.microsoft.com/office/drawing/2014/main" id="{F5FF618F-DACD-3CA4-1441-9007B8B09842}"/>
              </a:ext>
            </a:extLst>
          </p:cNvPr>
          <p:cNvSpPr/>
          <p:nvPr/>
        </p:nvSpPr>
        <p:spPr>
          <a:xfrm>
            <a:off x="2385272"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68" name="Arrow: Chevron 67">
            <a:extLst>
              <a:ext uri="{FF2B5EF4-FFF2-40B4-BE49-F238E27FC236}">
                <a16:creationId xmlns:a16="http://schemas.microsoft.com/office/drawing/2014/main" id="{4F2B86A4-0D00-D65C-5D5F-302ECF057CA7}"/>
              </a:ext>
            </a:extLst>
          </p:cNvPr>
          <p:cNvSpPr/>
          <p:nvPr/>
        </p:nvSpPr>
        <p:spPr>
          <a:xfrm>
            <a:off x="2507352"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69" name="Arrow: Chevron 68">
            <a:extLst>
              <a:ext uri="{FF2B5EF4-FFF2-40B4-BE49-F238E27FC236}">
                <a16:creationId xmlns:a16="http://schemas.microsoft.com/office/drawing/2014/main" id="{19D70779-E173-5B4D-067F-DD61582D81EF}"/>
              </a:ext>
            </a:extLst>
          </p:cNvPr>
          <p:cNvSpPr/>
          <p:nvPr/>
        </p:nvSpPr>
        <p:spPr>
          <a:xfrm>
            <a:off x="2629432"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70" name="Arrow: Chevron 69">
            <a:extLst>
              <a:ext uri="{FF2B5EF4-FFF2-40B4-BE49-F238E27FC236}">
                <a16:creationId xmlns:a16="http://schemas.microsoft.com/office/drawing/2014/main" id="{FE652FB9-0C99-4457-C559-F0CF5016EC9E}"/>
              </a:ext>
            </a:extLst>
          </p:cNvPr>
          <p:cNvSpPr/>
          <p:nvPr/>
        </p:nvSpPr>
        <p:spPr>
          <a:xfrm>
            <a:off x="2751511"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71" name="Arrow: Chevron 70">
            <a:extLst>
              <a:ext uri="{FF2B5EF4-FFF2-40B4-BE49-F238E27FC236}">
                <a16:creationId xmlns:a16="http://schemas.microsoft.com/office/drawing/2014/main" id="{F4AAFBA8-E451-AA67-E234-9F7158681BAE}"/>
              </a:ext>
            </a:extLst>
          </p:cNvPr>
          <p:cNvSpPr/>
          <p:nvPr/>
        </p:nvSpPr>
        <p:spPr>
          <a:xfrm>
            <a:off x="2873590"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72" name="Arrow: Chevron 71">
            <a:extLst>
              <a:ext uri="{FF2B5EF4-FFF2-40B4-BE49-F238E27FC236}">
                <a16:creationId xmlns:a16="http://schemas.microsoft.com/office/drawing/2014/main" id="{E2EBB7BC-2BD7-87C0-A63D-52B5BD64CF64}"/>
              </a:ext>
            </a:extLst>
          </p:cNvPr>
          <p:cNvSpPr/>
          <p:nvPr/>
        </p:nvSpPr>
        <p:spPr>
          <a:xfrm>
            <a:off x="2995673" y="448609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73" name="Arrow: Chevron 72">
            <a:extLst>
              <a:ext uri="{FF2B5EF4-FFF2-40B4-BE49-F238E27FC236}">
                <a16:creationId xmlns:a16="http://schemas.microsoft.com/office/drawing/2014/main" id="{DCB8AC2E-3D8B-A4B0-101E-437282B038A9}"/>
              </a:ext>
            </a:extLst>
          </p:cNvPr>
          <p:cNvSpPr/>
          <p:nvPr/>
        </p:nvSpPr>
        <p:spPr>
          <a:xfrm>
            <a:off x="432000"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74" name="Arrow: Chevron 73">
            <a:extLst>
              <a:ext uri="{FF2B5EF4-FFF2-40B4-BE49-F238E27FC236}">
                <a16:creationId xmlns:a16="http://schemas.microsoft.com/office/drawing/2014/main" id="{26F11120-711F-EFE4-8A2D-C682932A9B50}"/>
              </a:ext>
            </a:extLst>
          </p:cNvPr>
          <p:cNvSpPr/>
          <p:nvPr/>
        </p:nvSpPr>
        <p:spPr>
          <a:xfrm>
            <a:off x="554080"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75" name="Arrow: Chevron 74">
            <a:extLst>
              <a:ext uri="{FF2B5EF4-FFF2-40B4-BE49-F238E27FC236}">
                <a16:creationId xmlns:a16="http://schemas.microsoft.com/office/drawing/2014/main" id="{D51524EB-0E4B-B7A1-CB45-8403DEDF1E1A}"/>
              </a:ext>
            </a:extLst>
          </p:cNvPr>
          <p:cNvSpPr/>
          <p:nvPr/>
        </p:nvSpPr>
        <p:spPr>
          <a:xfrm>
            <a:off x="676159"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76" name="Arrow: Chevron 75">
            <a:extLst>
              <a:ext uri="{FF2B5EF4-FFF2-40B4-BE49-F238E27FC236}">
                <a16:creationId xmlns:a16="http://schemas.microsoft.com/office/drawing/2014/main" id="{7D64517C-9EAF-D954-2A67-DC4F72B97CC3}"/>
              </a:ext>
            </a:extLst>
          </p:cNvPr>
          <p:cNvSpPr/>
          <p:nvPr/>
        </p:nvSpPr>
        <p:spPr>
          <a:xfrm>
            <a:off x="798238"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77" name="Arrow: Chevron 76">
            <a:extLst>
              <a:ext uri="{FF2B5EF4-FFF2-40B4-BE49-F238E27FC236}">
                <a16:creationId xmlns:a16="http://schemas.microsoft.com/office/drawing/2014/main" id="{391F79D2-50BE-7A92-F8A4-08B79C7101D8}"/>
              </a:ext>
            </a:extLst>
          </p:cNvPr>
          <p:cNvSpPr/>
          <p:nvPr/>
        </p:nvSpPr>
        <p:spPr>
          <a:xfrm>
            <a:off x="920318"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78" name="Arrow: Chevron 77">
            <a:extLst>
              <a:ext uri="{FF2B5EF4-FFF2-40B4-BE49-F238E27FC236}">
                <a16:creationId xmlns:a16="http://schemas.microsoft.com/office/drawing/2014/main" id="{24B91440-ED06-1B37-D84C-3CAACF3F6FAD}"/>
              </a:ext>
            </a:extLst>
          </p:cNvPr>
          <p:cNvSpPr/>
          <p:nvPr/>
        </p:nvSpPr>
        <p:spPr>
          <a:xfrm>
            <a:off x="1042398"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79" name="Arrow: Chevron 78">
            <a:extLst>
              <a:ext uri="{FF2B5EF4-FFF2-40B4-BE49-F238E27FC236}">
                <a16:creationId xmlns:a16="http://schemas.microsoft.com/office/drawing/2014/main" id="{8E303B6F-BE0A-516F-1A2B-008829793AD9}"/>
              </a:ext>
            </a:extLst>
          </p:cNvPr>
          <p:cNvSpPr/>
          <p:nvPr/>
        </p:nvSpPr>
        <p:spPr>
          <a:xfrm>
            <a:off x="1164477"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80" name="Arrow: Chevron 79">
            <a:extLst>
              <a:ext uri="{FF2B5EF4-FFF2-40B4-BE49-F238E27FC236}">
                <a16:creationId xmlns:a16="http://schemas.microsoft.com/office/drawing/2014/main" id="{46510E0C-55BF-E1B1-6CD1-E79C88541FEA}"/>
              </a:ext>
            </a:extLst>
          </p:cNvPr>
          <p:cNvSpPr/>
          <p:nvPr/>
        </p:nvSpPr>
        <p:spPr>
          <a:xfrm>
            <a:off x="1286557"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81" name="Arrow: Chevron 80">
            <a:extLst>
              <a:ext uri="{FF2B5EF4-FFF2-40B4-BE49-F238E27FC236}">
                <a16:creationId xmlns:a16="http://schemas.microsoft.com/office/drawing/2014/main" id="{F256C11C-CC22-88AF-2524-3A4550569213}"/>
              </a:ext>
            </a:extLst>
          </p:cNvPr>
          <p:cNvSpPr/>
          <p:nvPr/>
        </p:nvSpPr>
        <p:spPr>
          <a:xfrm>
            <a:off x="1408636"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82" name="Arrow: Chevron 81">
            <a:extLst>
              <a:ext uri="{FF2B5EF4-FFF2-40B4-BE49-F238E27FC236}">
                <a16:creationId xmlns:a16="http://schemas.microsoft.com/office/drawing/2014/main" id="{742C13DB-4471-FD11-C287-8A4590BAB483}"/>
              </a:ext>
            </a:extLst>
          </p:cNvPr>
          <p:cNvSpPr/>
          <p:nvPr/>
        </p:nvSpPr>
        <p:spPr>
          <a:xfrm>
            <a:off x="1530715"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83" name="Arrow: Chevron 82">
            <a:extLst>
              <a:ext uri="{FF2B5EF4-FFF2-40B4-BE49-F238E27FC236}">
                <a16:creationId xmlns:a16="http://schemas.microsoft.com/office/drawing/2014/main" id="{4366A926-D5BA-EB71-2C93-2CD0BBAA08B9}"/>
              </a:ext>
            </a:extLst>
          </p:cNvPr>
          <p:cNvSpPr/>
          <p:nvPr/>
        </p:nvSpPr>
        <p:spPr>
          <a:xfrm>
            <a:off x="1652795"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84" name="Arrow: Chevron 83">
            <a:extLst>
              <a:ext uri="{FF2B5EF4-FFF2-40B4-BE49-F238E27FC236}">
                <a16:creationId xmlns:a16="http://schemas.microsoft.com/office/drawing/2014/main" id="{7BC0FE2B-D92C-97E8-2540-4E6176F7801A}"/>
              </a:ext>
            </a:extLst>
          </p:cNvPr>
          <p:cNvSpPr/>
          <p:nvPr/>
        </p:nvSpPr>
        <p:spPr>
          <a:xfrm>
            <a:off x="1774875"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85" name="Arrow: Chevron 84">
            <a:extLst>
              <a:ext uri="{FF2B5EF4-FFF2-40B4-BE49-F238E27FC236}">
                <a16:creationId xmlns:a16="http://schemas.microsoft.com/office/drawing/2014/main" id="{A298DCB0-4018-9DD7-54E1-3023E4E9C28F}"/>
              </a:ext>
            </a:extLst>
          </p:cNvPr>
          <p:cNvSpPr/>
          <p:nvPr/>
        </p:nvSpPr>
        <p:spPr>
          <a:xfrm>
            <a:off x="1896955"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86" name="Arrow: Chevron 85">
            <a:extLst>
              <a:ext uri="{FF2B5EF4-FFF2-40B4-BE49-F238E27FC236}">
                <a16:creationId xmlns:a16="http://schemas.microsoft.com/office/drawing/2014/main" id="{5FDA9383-B290-DB2F-57C7-A88272D1C567}"/>
              </a:ext>
            </a:extLst>
          </p:cNvPr>
          <p:cNvSpPr/>
          <p:nvPr/>
        </p:nvSpPr>
        <p:spPr>
          <a:xfrm>
            <a:off x="2019034"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87" name="Arrow: Chevron 86">
            <a:extLst>
              <a:ext uri="{FF2B5EF4-FFF2-40B4-BE49-F238E27FC236}">
                <a16:creationId xmlns:a16="http://schemas.microsoft.com/office/drawing/2014/main" id="{625C58B4-BC67-1E72-05AB-B71335D281C8}"/>
              </a:ext>
            </a:extLst>
          </p:cNvPr>
          <p:cNvSpPr/>
          <p:nvPr/>
        </p:nvSpPr>
        <p:spPr>
          <a:xfrm>
            <a:off x="2141113"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88" name="Arrow: Chevron 87">
            <a:extLst>
              <a:ext uri="{FF2B5EF4-FFF2-40B4-BE49-F238E27FC236}">
                <a16:creationId xmlns:a16="http://schemas.microsoft.com/office/drawing/2014/main" id="{C6FCC32A-7168-063C-67B7-10E577DCE69C}"/>
              </a:ext>
            </a:extLst>
          </p:cNvPr>
          <p:cNvSpPr/>
          <p:nvPr/>
        </p:nvSpPr>
        <p:spPr>
          <a:xfrm>
            <a:off x="2263193"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89" name="Arrow: Chevron 88">
            <a:extLst>
              <a:ext uri="{FF2B5EF4-FFF2-40B4-BE49-F238E27FC236}">
                <a16:creationId xmlns:a16="http://schemas.microsoft.com/office/drawing/2014/main" id="{3A14C714-66E7-57FA-B7FC-5AC28CE4D52C}"/>
              </a:ext>
            </a:extLst>
          </p:cNvPr>
          <p:cNvSpPr/>
          <p:nvPr/>
        </p:nvSpPr>
        <p:spPr>
          <a:xfrm>
            <a:off x="2385272"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90" name="Arrow: Chevron 89">
            <a:extLst>
              <a:ext uri="{FF2B5EF4-FFF2-40B4-BE49-F238E27FC236}">
                <a16:creationId xmlns:a16="http://schemas.microsoft.com/office/drawing/2014/main" id="{B2F8C102-0CF9-D328-54CD-86D61C6D8179}"/>
              </a:ext>
            </a:extLst>
          </p:cNvPr>
          <p:cNvSpPr/>
          <p:nvPr/>
        </p:nvSpPr>
        <p:spPr>
          <a:xfrm>
            <a:off x="2507352" y="3900304"/>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95" name="Arrow: Chevron 94">
            <a:extLst>
              <a:ext uri="{FF2B5EF4-FFF2-40B4-BE49-F238E27FC236}">
                <a16:creationId xmlns:a16="http://schemas.microsoft.com/office/drawing/2014/main" id="{8F00D365-8B0A-954A-DC2C-7C063C221EC5}"/>
              </a:ext>
            </a:extLst>
          </p:cNvPr>
          <p:cNvSpPr/>
          <p:nvPr/>
        </p:nvSpPr>
        <p:spPr>
          <a:xfrm>
            <a:off x="432000"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96" name="Arrow: Chevron 95">
            <a:extLst>
              <a:ext uri="{FF2B5EF4-FFF2-40B4-BE49-F238E27FC236}">
                <a16:creationId xmlns:a16="http://schemas.microsoft.com/office/drawing/2014/main" id="{3D1B1AD4-003D-16DB-9961-403303F27EF1}"/>
              </a:ext>
            </a:extLst>
          </p:cNvPr>
          <p:cNvSpPr/>
          <p:nvPr/>
        </p:nvSpPr>
        <p:spPr>
          <a:xfrm>
            <a:off x="554080"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97" name="Arrow: Chevron 96">
            <a:extLst>
              <a:ext uri="{FF2B5EF4-FFF2-40B4-BE49-F238E27FC236}">
                <a16:creationId xmlns:a16="http://schemas.microsoft.com/office/drawing/2014/main" id="{074769DD-C761-3483-893C-28C568126EE0}"/>
              </a:ext>
            </a:extLst>
          </p:cNvPr>
          <p:cNvSpPr/>
          <p:nvPr/>
        </p:nvSpPr>
        <p:spPr>
          <a:xfrm>
            <a:off x="676159"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98" name="Arrow: Chevron 97">
            <a:extLst>
              <a:ext uri="{FF2B5EF4-FFF2-40B4-BE49-F238E27FC236}">
                <a16:creationId xmlns:a16="http://schemas.microsoft.com/office/drawing/2014/main" id="{5D752847-31E2-74DF-A7B5-3D97D90A0EA3}"/>
              </a:ext>
            </a:extLst>
          </p:cNvPr>
          <p:cNvSpPr/>
          <p:nvPr/>
        </p:nvSpPr>
        <p:spPr>
          <a:xfrm>
            <a:off x="798238"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99" name="Arrow: Chevron 98">
            <a:extLst>
              <a:ext uri="{FF2B5EF4-FFF2-40B4-BE49-F238E27FC236}">
                <a16:creationId xmlns:a16="http://schemas.microsoft.com/office/drawing/2014/main" id="{08C26C53-6DC6-9EE8-C707-CAA67A0B110B}"/>
              </a:ext>
            </a:extLst>
          </p:cNvPr>
          <p:cNvSpPr/>
          <p:nvPr/>
        </p:nvSpPr>
        <p:spPr>
          <a:xfrm>
            <a:off x="920318"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100" name="Arrow: Chevron 99">
            <a:extLst>
              <a:ext uri="{FF2B5EF4-FFF2-40B4-BE49-F238E27FC236}">
                <a16:creationId xmlns:a16="http://schemas.microsoft.com/office/drawing/2014/main" id="{F9E9C9C4-33E7-BDF7-CF93-5DEC0C3B214A}"/>
              </a:ext>
            </a:extLst>
          </p:cNvPr>
          <p:cNvSpPr/>
          <p:nvPr/>
        </p:nvSpPr>
        <p:spPr>
          <a:xfrm>
            <a:off x="1042398"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101" name="Arrow: Chevron 100">
            <a:extLst>
              <a:ext uri="{FF2B5EF4-FFF2-40B4-BE49-F238E27FC236}">
                <a16:creationId xmlns:a16="http://schemas.microsoft.com/office/drawing/2014/main" id="{5B108D73-9D33-F32B-FC36-243F504A17C8}"/>
              </a:ext>
            </a:extLst>
          </p:cNvPr>
          <p:cNvSpPr/>
          <p:nvPr/>
        </p:nvSpPr>
        <p:spPr>
          <a:xfrm>
            <a:off x="1164477"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102" name="Arrow: Chevron 101">
            <a:extLst>
              <a:ext uri="{FF2B5EF4-FFF2-40B4-BE49-F238E27FC236}">
                <a16:creationId xmlns:a16="http://schemas.microsoft.com/office/drawing/2014/main" id="{CE71E953-1DF7-2B27-C6A1-4A6E1D896755}"/>
              </a:ext>
            </a:extLst>
          </p:cNvPr>
          <p:cNvSpPr/>
          <p:nvPr/>
        </p:nvSpPr>
        <p:spPr>
          <a:xfrm>
            <a:off x="1286557"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103" name="Arrow: Chevron 102">
            <a:extLst>
              <a:ext uri="{FF2B5EF4-FFF2-40B4-BE49-F238E27FC236}">
                <a16:creationId xmlns:a16="http://schemas.microsoft.com/office/drawing/2014/main" id="{092D7DF8-44C9-F420-73A6-B734C4223916}"/>
              </a:ext>
            </a:extLst>
          </p:cNvPr>
          <p:cNvSpPr/>
          <p:nvPr/>
        </p:nvSpPr>
        <p:spPr>
          <a:xfrm>
            <a:off x="1408636"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104" name="Arrow: Chevron 103">
            <a:extLst>
              <a:ext uri="{FF2B5EF4-FFF2-40B4-BE49-F238E27FC236}">
                <a16:creationId xmlns:a16="http://schemas.microsoft.com/office/drawing/2014/main" id="{1DBCABBA-6CE4-0B63-E74F-31E09C676F41}"/>
              </a:ext>
            </a:extLst>
          </p:cNvPr>
          <p:cNvSpPr/>
          <p:nvPr/>
        </p:nvSpPr>
        <p:spPr>
          <a:xfrm>
            <a:off x="1530715"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105" name="Arrow: Chevron 104">
            <a:extLst>
              <a:ext uri="{FF2B5EF4-FFF2-40B4-BE49-F238E27FC236}">
                <a16:creationId xmlns:a16="http://schemas.microsoft.com/office/drawing/2014/main" id="{AA6F6306-B608-7BDC-1666-53C016441F7E}"/>
              </a:ext>
            </a:extLst>
          </p:cNvPr>
          <p:cNvSpPr/>
          <p:nvPr/>
        </p:nvSpPr>
        <p:spPr>
          <a:xfrm>
            <a:off x="1652795"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106" name="Arrow: Chevron 105">
            <a:extLst>
              <a:ext uri="{FF2B5EF4-FFF2-40B4-BE49-F238E27FC236}">
                <a16:creationId xmlns:a16="http://schemas.microsoft.com/office/drawing/2014/main" id="{FFD324D2-008D-5256-AA46-5CF7969A3C46}"/>
              </a:ext>
            </a:extLst>
          </p:cNvPr>
          <p:cNvSpPr/>
          <p:nvPr/>
        </p:nvSpPr>
        <p:spPr>
          <a:xfrm>
            <a:off x="1774875"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107" name="Arrow: Chevron 106">
            <a:extLst>
              <a:ext uri="{FF2B5EF4-FFF2-40B4-BE49-F238E27FC236}">
                <a16:creationId xmlns:a16="http://schemas.microsoft.com/office/drawing/2014/main" id="{5B23880A-AD44-DBFE-BEAC-ACF27850ABA5}"/>
              </a:ext>
            </a:extLst>
          </p:cNvPr>
          <p:cNvSpPr/>
          <p:nvPr/>
        </p:nvSpPr>
        <p:spPr>
          <a:xfrm>
            <a:off x="1896955"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108" name="Arrow: Chevron 107">
            <a:extLst>
              <a:ext uri="{FF2B5EF4-FFF2-40B4-BE49-F238E27FC236}">
                <a16:creationId xmlns:a16="http://schemas.microsoft.com/office/drawing/2014/main" id="{FAEAA60F-6F9D-5ED6-CF0B-8D5105BC7F72}"/>
              </a:ext>
            </a:extLst>
          </p:cNvPr>
          <p:cNvSpPr/>
          <p:nvPr/>
        </p:nvSpPr>
        <p:spPr>
          <a:xfrm>
            <a:off x="2019034" y="3314510"/>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0000"/>
              </a:solidFill>
              <a:effectLst/>
              <a:uLnTx/>
              <a:uFillTx/>
              <a:latin typeface="Montserrat Light"/>
              <a:ea typeface="+mn-ea"/>
              <a:cs typeface="+mn-cs"/>
            </a:endParaRPr>
          </a:p>
        </p:txBody>
      </p:sp>
      <p:sp>
        <p:nvSpPr>
          <p:cNvPr id="113" name="Arrow: Chevron 112">
            <a:extLst>
              <a:ext uri="{FF2B5EF4-FFF2-40B4-BE49-F238E27FC236}">
                <a16:creationId xmlns:a16="http://schemas.microsoft.com/office/drawing/2014/main" id="{341C4938-64AA-D472-557A-ADFE7D3BD3FF}"/>
              </a:ext>
            </a:extLst>
          </p:cNvPr>
          <p:cNvSpPr/>
          <p:nvPr/>
        </p:nvSpPr>
        <p:spPr>
          <a:xfrm>
            <a:off x="432000" y="2728716"/>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14" name="Arrow: Chevron 113">
            <a:extLst>
              <a:ext uri="{FF2B5EF4-FFF2-40B4-BE49-F238E27FC236}">
                <a16:creationId xmlns:a16="http://schemas.microsoft.com/office/drawing/2014/main" id="{DECDD843-BF09-A881-B3F1-69EC070BCCB0}"/>
              </a:ext>
            </a:extLst>
          </p:cNvPr>
          <p:cNvSpPr/>
          <p:nvPr/>
        </p:nvSpPr>
        <p:spPr>
          <a:xfrm>
            <a:off x="554080" y="2728716"/>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15" name="Arrow: Chevron 114">
            <a:extLst>
              <a:ext uri="{FF2B5EF4-FFF2-40B4-BE49-F238E27FC236}">
                <a16:creationId xmlns:a16="http://schemas.microsoft.com/office/drawing/2014/main" id="{0BAE029F-1DB7-2CA4-D5A6-5F6A64523622}"/>
              </a:ext>
            </a:extLst>
          </p:cNvPr>
          <p:cNvSpPr/>
          <p:nvPr/>
        </p:nvSpPr>
        <p:spPr>
          <a:xfrm>
            <a:off x="676159" y="2728716"/>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16" name="Arrow: Chevron 115">
            <a:extLst>
              <a:ext uri="{FF2B5EF4-FFF2-40B4-BE49-F238E27FC236}">
                <a16:creationId xmlns:a16="http://schemas.microsoft.com/office/drawing/2014/main" id="{775BEE11-7491-B374-589A-EA05160E1151}"/>
              </a:ext>
            </a:extLst>
          </p:cNvPr>
          <p:cNvSpPr/>
          <p:nvPr/>
        </p:nvSpPr>
        <p:spPr>
          <a:xfrm>
            <a:off x="798238" y="2728716"/>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17" name="Arrow: Chevron 116">
            <a:extLst>
              <a:ext uri="{FF2B5EF4-FFF2-40B4-BE49-F238E27FC236}">
                <a16:creationId xmlns:a16="http://schemas.microsoft.com/office/drawing/2014/main" id="{E85C10DC-FAB9-339E-0860-991DED954338}"/>
              </a:ext>
            </a:extLst>
          </p:cNvPr>
          <p:cNvSpPr/>
          <p:nvPr/>
        </p:nvSpPr>
        <p:spPr>
          <a:xfrm>
            <a:off x="920318" y="2728716"/>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18" name="Arrow: Chevron 117">
            <a:extLst>
              <a:ext uri="{FF2B5EF4-FFF2-40B4-BE49-F238E27FC236}">
                <a16:creationId xmlns:a16="http://schemas.microsoft.com/office/drawing/2014/main" id="{F76474B8-BAC7-BF33-5153-30DF220314F9}"/>
              </a:ext>
            </a:extLst>
          </p:cNvPr>
          <p:cNvSpPr/>
          <p:nvPr/>
        </p:nvSpPr>
        <p:spPr>
          <a:xfrm>
            <a:off x="1042398" y="2728716"/>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19" name="Arrow: Chevron 118">
            <a:extLst>
              <a:ext uri="{FF2B5EF4-FFF2-40B4-BE49-F238E27FC236}">
                <a16:creationId xmlns:a16="http://schemas.microsoft.com/office/drawing/2014/main" id="{01A753A5-90CD-7ED5-AE69-D1BDE2DE2ECF}"/>
              </a:ext>
            </a:extLst>
          </p:cNvPr>
          <p:cNvSpPr/>
          <p:nvPr/>
        </p:nvSpPr>
        <p:spPr>
          <a:xfrm>
            <a:off x="1164477" y="2728716"/>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20" name="Arrow: Chevron 119">
            <a:extLst>
              <a:ext uri="{FF2B5EF4-FFF2-40B4-BE49-F238E27FC236}">
                <a16:creationId xmlns:a16="http://schemas.microsoft.com/office/drawing/2014/main" id="{D94BD2BE-E5E4-8FD7-AD2F-5ACC75971201}"/>
              </a:ext>
            </a:extLst>
          </p:cNvPr>
          <p:cNvSpPr/>
          <p:nvPr/>
        </p:nvSpPr>
        <p:spPr>
          <a:xfrm>
            <a:off x="1286557" y="2728716"/>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21" name="Arrow: Chevron 120">
            <a:extLst>
              <a:ext uri="{FF2B5EF4-FFF2-40B4-BE49-F238E27FC236}">
                <a16:creationId xmlns:a16="http://schemas.microsoft.com/office/drawing/2014/main" id="{628A8C54-FB6E-13DB-AAC0-5745CF5E8DB0}"/>
              </a:ext>
            </a:extLst>
          </p:cNvPr>
          <p:cNvSpPr/>
          <p:nvPr/>
        </p:nvSpPr>
        <p:spPr>
          <a:xfrm>
            <a:off x="1408636" y="2728716"/>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22" name="Arrow: Chevron 121">
            <a:extLst>
              <a:ext uri="{FF2B5EF4-FFF2-40B4-BE49-F238E27FC236}">
                <a16:creationId xmlns:a16="http://schemas.microsoft.com/office/drawing/2014/main" id="{EE0BA393-B71B-E964-0A7B-3F5BAE837E0B}"/>
              </a:ext>
            </a:extLst>
          </p:cNvPr>
          <p:cNvSpPr/>
          <p:nvPr/>
        </p:nvSpPr>
        <p:spPr>
          <a:xfrm>
            <a:off x="1530715" y="2728716"/>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27" name="Arrow: Chevron 126">
            <a:extLst>
              <a:ext uri="{FF2B5EF4-FFF2-40B4-BE49-F238E27FC236}">
                <a16:creationId xmlns:a16="http://schemas.microsoft.com/office/drawing/2014/main" id="{6FD13958-9C6F-4FF6-249B-B5969AD2EE01}"/>
              </a:ext>
            </a:extLst>
          </p:cNvPr>
          <p:cNvSpPr/>
          <p:nvPr/>
        </p:nvSpPr>
        <p:spPr>
          <a:xfrm>
            <a:off x="432000" y="2142921"/>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28" name="Arrow: Chevron 127">
            <a:extLst>
              <a:ext uri="{FF2B5EF4-FFF2-40B4-BE49-F238E27FC236}">
                <a16:creationId xmlns:a16="http://schemas.microsoft.com/office/drawing/2014/main" id="{5BD60273-37E1-0DFB-010A-B0F7DD437100}"/>
              </a:ext>
            </a:extLst>
          </p:cNvPr>
          <p:cNvSpPr/>
          <p:nvPr/>
        </p:nvSpPr>
        <p:spPr>
          <a:xfrm>
            <a:off x="554080" y="2142921"/>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29" name="Arrow: Chevron 128">
            <a:extLst>
              <a:ext uri="{FF2B5EF4-FFF2-40B4-BE49-F238E27FC236}">
                <a16:creationId xmlns:a16="http://schemas.microsoft.com/office/drawing/2014/main" id="{F8F758D8-B0B6-7293-E059-DE4B2E804A33}"/>
              </a:ext>
            </a:extLst>
          </p:cNvPr>
          <p:cNvSpPr/>
          <p:nvPr/>
        </p:nvSpPr>
        <p:spPr>
          <a:xfrm>
            <a:off x="676159" y="2142921"/>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30" name="Arrow: Chevron 129">
            <a:extLst>
              <a:ext uri="{FF2B5EF4-FFF2-40B4-BE49-F238E27FC236}">
                <a16:creationId xmlns:a16="http://schemas.microsoft.com/office/drawing/2014/main" id="{9C2125F1-97CA-3434-1F20-2FC8E74D48CC}"/>
              </a:ext>
            </a:extLst>
          </p:cNvPr>
          <p:cNvSpPr/>
          <p:nvPr/>
        </p:nvSpPr>
        <p:spPr>
          <a:xfrm>
            <a:off x="798238" y="2142921"/>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31" name="Arrow: Chevron 130">
            <a:extLst>
              <a:ext uri="{FF2B5EF4-FFF2-40B4-BE49-F238E27FC236}">
                <a16:creationId xmlns:a16="http://schemas.microsoft.com/office/drawing/2014/main" id="{8B57DAC0-B502-C655-9852-DAEAE99D6B7A}"/>
              </a:ext>
            </a:extLst>
          </p:cNvPr>
          <p:cNvSpPr/>
          <p:nvPr/>
        </p:nvSpPr>
        <p:spPr>
          <a:xfrm>
            <a:off x="920318" y="2142921"/>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32" name="Arrow: Chevron 131">
            <a:extLst>
              <a:ext uri="{FF2B5EF4-FFF2-40B4-BE49-F238E27FC236}">
                <a16:creationId xmlns:a16="http://schemas.microsoft.com/office/drawing/2014/main" id="{1B800C2F-99CE-1AB3-EEFE-EC2554D01BD6}"/>
              </a:ext>
            </a:extLst>
          </p:cNvPr>
          <p:cNvSpPr/>
          <p:nvPr/>
        </p:nvSpPr>
        <p:spPr>
          <a:xfrm>
            <a:off x="1042398" y="2142921"/>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33" name="Arrow: Chevron 132">
            <a:extLst>
              <a:ext uri="{FF2B5EF4-FFF2-40B4-BE49-F238E27FC236}">
                <a16:creationId xmlns:a16="http://schemas.microsoft.com/office/drawing/2014/main" id="{8403B752-F178-243C-49B0-1A10DDD64D6D}"/>
              </a:ext>
            </a:extLst>
          </p:cNvPr>
          <p:cNvSpPr/>
          <p:nvPr/>
        </p:nvSpPr>
        <p:spPr>
          <a:xfrm>
            <a:off x="1164477" y="2142921"/>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37" name="Arrow: Chevron 136">
            <a:extLst>
              <a:ext uri="{FF2B5EF4-FFF2-40B4-BE49-F238E27FC236}">
                <a16:creationId xmlns:a16="http://schemas.microsoft.com/office/drawing/2014/main" id="{60C42C3A-96B7-25B3-533C-DA54B5B3BD9C}"/>
              </a:ext>
            </a:extLst>
          </p:cNvPr>
          <p:cNvSpPr/>
          <p:nvPr/>
        </p:nvSpPr>
        <p:spPr>
          <a:xfrm>
            <a:off x="432000" y="15571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38" name="Arrow: Chevron 137">
            <a:extLst>
              <a:ext uri="{FF2B5EF4-FFF2-40B4-BE49-F238E27FC236}">
                <a16:creationId xmlns:a16="http://schemas.microsoft.com/office/drawing/2014/main" id="{7FA17E0B-7FC5-43F5-A7AE-854214B35829}"/>
              </a:ext>
            </a:extLst>
          </p:cNvPr>
          <p:cNvSpPr/>
          <p:nvPr/>
        </p:nvSpPr>
        <p:spPr>
          <a:xfrm>
            <a:off x="554080" y="15571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39" name="Arrow: Chevron 138">
            <a:extLst>
              <a:ext uri="{FF2B5EF4-FFF2-40B4-BE49-F238E27FC236}">
                <a16:creationId xmlns:a16="http://schemas.microsoft.com/office/drawing/2014/main" id="{7B7CB1FE-2411-48D1-6503-32653EA5EF80}"/>
              </a:ext>
            </a:extLst>
          </p:cNvPr>
          <p:cNvSpPr/>
          <p:nvPr/>
        </p:nvSpPr>
        <p:spPr>
          <a:xfrm>
            <a:off x="676159" y="15571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Montserrat Light"/>
              <a:ea typeface="+mn-ea"/>
              <a:cs typeface="+mn-cs"/>
            </a:endParaRPr>
          </a:p>
        </p:txBody>
      </p:sp>
      <p:sp>
        <p:nvSpPr>
          <p:cNvPr id="33" name="TextBox 32">
            <a:extLst>
              <a:ext uri="{FF2B5EF4-FFF2-40B4-BE49-F238E27FC236}">
                <a16:creationId xmlns:a16="http://schemas.microsoft.com/office/drawing/2014/main" id="{892FA023-5C8A-9FCC-4D26-252F9CE50350}"/>
              </a:ext>
            </a:extLst>
          </p:cNvPr>
          <p:cNvSpPr txBox="1"/>
          <p:nvPr/>
        </p:nvSpPr>
        <p:spPr>
          <a:xfrm>
            <a:off x="5299169" y="5285241"/>
            <a:ext cx="79812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2"/>
                </a:solidFill>
                <a:effectLst/>
                <a:uLnTx/>
                <a:uFillTx/>
                <a:latin typeface="+mj-lt"/>
                <a:ea typeface="+mn-ea"/>
                <a:cs typeface="+mn-cs"/>
              </a:rPr>
              <a:t>NHS spending per year on </a:t>
            </a:r>
            <a:r>
              <a:rPr lang="en-GB" sz="1600" dirty="0">
                <a:solidFill>
                  <a:schemeClr val="bg2"/>
                </a:solidFill>
                <a:latin typeface="+mj-lt"/>
              </a:rPr>
              <a:t>M</a:t>
            </a:r>
            <a:r>
              <a:rPr kumimoji="0" lang="en-GB" sz="1600" b="0" i="0" u="none" strike="noStrike" kern="1200" cap="none" spc="0" normalizeH="0" baseline="0" noProof="0" dirty="0">
                <a:ln>
                  <a:noFill/>
                </a:ln>
                <a:solidFill>
                  <a:schemeClr val="bg2"/>
                </a:solidFill>
                <a:effectLst/>
                <a:uLnTx/>
                <a:uFillTx/>
                <a:latin typeface="+mj-lt"/>
                <a:ea typeface="+mn-ea"/>
                <a:cs typeface="+mn-cs"/>
              </a:rPr>
              <a:t>edtech </a:t>
            </a:r>
            <a:r>
              <a:rPr lang="en-GB" sz="1200" dirty="0">
                <a:solidFill>
                  <a:schemeClr val="bg2"/>
                </a:solidFill>
                <a:latin typeface="+mj-lt"/>
              </a:rPr>
              <a:t>(</a:t>
            </a:r>
            <a:r>
              <a:rPr lang="en-US" altLang="en-US" sz="1200" dirty="0">
                <a:solidFill>
                  <a:schemeClr val="bg2"/>
                </a:solidFill>
                <a:latin typeface="+mj-lt"/>
              </a:rPr>
              <a:t>DHSC estimate: 2021)</a:t>
            </a:r>
            <a:r>
              <a:rPr lang="en-GB" sz="1200" dirty="0">
                <a:solidFill>
                  <a:schemeClr val="bg2"/>
                </a:solidFill>
                <a:latin typeface="+mj-lt"/>
              </a:rPr>
              <a:t> </a:t>
            </a:r>
          </a:p>
        </p:txBody>
      </p:sp>
      <p:sp>
        <p:nvSpPr>
          <p:cNvPr id="34" name="Rectangle 33">
            <a:extLst>
              <a:ext uri="{FF2B5EF4-FFF2-40B4-BE49-F238E27FC236}">
                <a16:creationId xmlns:a16="http://schemas.microsoft.com/office/drawing/2014/main" id="{B4D9EFA6-1BC7-8425-84D2-C7F657A03C4B}"/>
              </a:ext>
            </a:extLst>
          </p:cNvPr>
          <p:cNvSpPr/>
          <p:nvPr/>
        </p:nvSpPr>
        <p:spPr>
          <a:xfrm>
            <a:off x="3691566" y="5091928"/>
            <a:ext cx="102946" cy="558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5" name="Arrow: Chevron 34">
            <a:extLst>
              <a:ext uri="{FF2B5EF4-FFF2-40B4-BE49-F238E27FC236}">
                <a16:creationId xmlns:a16="http://schemas.microsoft.com/office/drawing/2014/main" id="{C42DB630-80DD-1FC7-3EA9-B6016E205FF8}"/>
              </a:ext>
            </a:extLst>
          </p:cNvPr>
          <p:cNvSpPr/>
          <p:nvPr/>
        </p:nvSpPr>
        <p:spPr>
          <a:xfrm>
            <a:off x="432000"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36" name="Arrow: Chevron 35">
            <a:extLst>
              <a:ext uri="{FF2B5EF4-FFF2-40B4-BE49-F238E27FC236}">
                <a16:creationId xmlns:a16="http://schemas.microsoft.com/office/drawing/2014/main" id="{108E2CBC-4623-5D67-4BCF-B46DBD90DAF1}"/>
              </a:ext>
            </a:extLst>
          </p:cNvPr>
          <p:cNvSpPr/>
          <p:nvPr/>
        </p:nvSpPr>
        <p:spPr>
          <a:xfrm>
            <a:off x="554080"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37" name="Arrow: Chevron 36">
            <a:extLst>
              <a:ext uri="{FF2B5EF4-FFF2-40B4-BE49-F238E27FC236}">
                <a16:creationId xmlns:a16="http://schemas.microsoft.com/office/drawing/2014/main" id="{5EC8B7D4-6695-DFFB-DC02-CAFEABB337A6}"/>
              </a:ext>
            </a:extLst>
          </p:cNvPr>
          <p:cNvSpPr/>
          <p:nvPr/>
        </p:nvSpPr>
        <p:spPr>
          <a:xfrm>
            <a:off x="676159"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38" name="Arrow: Chevron 37">
            <a:extLst>
              <a:ext uri="{FF2B5EF4-FFF2-40B4-BE49-F238E27FC236}">
                <a16:creationId xmlns:a16="http://schemas.microsoft.com/office/drawing/2014/main" id="{88D91F06-80C4-5E44-65AE-3119FB5F46A1}"/>
              </a:ext>
            </a:extLst>
          </p:cNvPr>
          <p:cNvSpPr/>
          <p:nvPr/>
        </p:nvSpPr>
        <p:spPr>
          <a:xfrm>
            <a:off x="798238"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39" name="Arrow: Chevron 38">
            <a:extLst>
              <a:ext uri="{FF2B5EF4-FFF2-40B4-BE49-F238E27FC236}">
                <a16:creationId xmlns:a16="http://schemas.microsoft.com/office/drawing/2014/main" id="{59F60FF3-B229-E6F3-F91E-CAD3AB0FFE7A}"/>
              </a:ext>
            </a:extLst>
          </p:cNvPr>
          <p:cNvSpPr/>
          <p:nvPr/>
        </p:nvSpPr>
        <p:spPr>
          <a:xfrm>
            <a:off x="920318"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40" name="Arrow: Chevron 39">
            <a:extLst>
              <a:ext uri="{FF2B5EF4-FFF2-40B4-BE49-F238E27FC236}">
                <a16:creationId xmlns:a16="http://schemas.microsoft.com/office/drawing/2014/main" id="{4833A412-6B6A-F0B9-197C-060A96468902}"/>
              </a:ext>
            </a:extLst>
          </p:cNvPr>
          <p:cNvSpPr/>
          <p:nvPr/>
        </p:nvSpPr>
        <p:spPr>
          <a:xfrm>
            <a:off x="1042398"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41" name="Arrow: Chevron 40">
            <a:extLst>
              <a:ext uri="{FF2B5EF4-FFF2-40B4-BE49-F238E27FC236}">
                <a16:creationId xmlns:a16="http://schemas.microsoft.com/office/drawing/2014/main" id="{A20D641B-31E1-90F9-3533-F0A59D915561}"/>
              </a:ext>
            </a:extLst>
          </p:cNvPr>
          <p:cNvSpPr/>
          <p:nvPr/>
        </p:nvSpPr>
        <p:spPr>
          <a:xfrm>
            <a:off x="1164477"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42" name="Arrow: Chevron 41">
            <a:extLst>
              <a:ext uri="{FF2B5EF4-FFF2-40B4-BE49-F238E27FC236}">
                <a16:creationId xmlns:a16="http://schemas.microsoft.com/office/drawing/2014/main" id="{26BCF2D7-7236-98EC-51C9-F4DA4A5DC9A0}"/>
              </a:ext>
            </a:extLst>
          </p:cNvPr>
          <p:cNvSpPr/>
          <p:nvPr/>
        </p:nvSpPr>
        <p:spPr>
          <a:xfrm>
            <a:off x="1286557"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43" name="Arrow: Chevron 42">
            <a:extLst>
              <a:ext uri="{FF2B5EF4-FFF2-40B4-BE49-F238E27FC236}">
                <a16:creationId xmlns:a16="http://schemas.microsoft.com/office/drawing/2014/main" id="{6242402B-223B-3E08-1C3E-49408EF1F94F}"/>
              </a:ext>
            </a:extLst>
          </p:cNvPr>
          <p:cNvSpPr/>
          <p:nvPr/>
        </p:nvSpPr>
        <p:spPr>
          <a:xfrm>
            <a:off x="1408636"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44" name="Arrow: Chevron 43">
            <a:extLst>
              <a:ext uri="{FF2B5EF4-FFF2-40B4-BE49-F238E27FC236}">
                <a16:creationId xmlns:a16="http://schemas.microsoft.com/office/drawing/2014/main" id="{8FD515E1-AA0C-7757-5B10-888E30C8B6EF}"/>
              </a:ext>
            </a:extLst>
          </p:cNvPr>
          <p:cNvSpPr/>
          <p:nvPr/>
        </p:nvSpPr>
        <p:spPr>
          <a:xfrm>
            <a:off x="1530715"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45" name="Arrow: Chevron 44">
            <a:extLst>
              <a:ext uri="{FF2B5EF4-FFF2-40B4-BE49-F238E27FC236}">
                <a16:creationId xmlns:a16="http://schemas.microsoft.com/office/drawing/2014/main" id="{DA39FB9E-8E93-BFDC-6EA8-C1945A3E4455}"/>
              </a:ext>
            </a:extLst>
          </p:cNvPr>
          <p:cNvSpPr/>
          <p:nvPr/>
        </p:nvSpPr>
        <p:spPr>
          <a:xfrm>
            <a:off x="1652795"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46" name="Arrow: Chevron 45">
            <a:extLst>
              <a:ext uri="{FF2B5EF4-FFF2-40B4-BE49-F238E27FC236}">
                <a16:creationId xmlns:a16="http://schemas.microsoft.com/office/drawing/2014/main" id="{BA67AD76-24A8-2D78-04FB-0682D36021A7}"/>
              </a:ext>
            </a:extLst>
          </p:cNvPr>
          <p:cNvSpPr/>
          <p:nvPr/>
        </p:nvSpPr>
        <p:spPr>
          <a:xfrm>
            <a:off x="1774875"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47" name="Arrow: Chevron 46">
            <a:extLst>
              <a:ext uri="{FF2B5EF4-FFF2-40B4-BE49-F238E27FC236}">
                <a16:creationId xmlns:a16="http://schemas.microsoft.com/office/drawing/2014/main" id="{9187B6A2-6C1F-0224-E0D4-6066EFC7569F}"/>
              </a:ext>
            </a:extLst>
          </p:cNvPr>
          <p:cNvSpPr/>
          <p:nvPr/>
        </p:nvSpPr>
        <p:spPr>
          <a:xfrm>
            <a:off x="1896955"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48" name="Arrow: Chevron 47">
            <a:extLst>
              <a:ext uri="{FF2B5EF4-FFF2-40B4-BE49-F238E27FC236}">
                <a16:creationId xmlns:a16="http://schemas.microsoft.com/office/drawing/2014/main" id="{9FDDBB4A-D8AC-C99D-F2CB-8C884D350F08}"/>
              </a:ext>
            </a:extLst>
          </p:cNvPr>
          <p:cNvSpPr/>
          <p:nvPr/>
        </p:nvSpPr>
        <p:spPr>
          <a:xfrm>
            <a:off x="2019034"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49" name="Arrow: Chevron 48">
            <a:extLst>
              <a:ext uri="{FF2B5EF4-FFF2-40B4-BE49-F238E27FC236}">
                <a16:creationId xmlns:a16="http://schemas.microsoft.com/office/drawing/2014/main" id="{452EEA73-BE89-C42C-C2DA-5AA6AB4ACAFC}"/>
              </a:ext>
            </a:extLst>
          </p:cNvPr>
          <p:cNvSpPr/>
          <p:nvPr/>
        </p:nvSpPr>
        <p:spPr>
          <a:xfrm>
            <a:off x="2141113"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50" name="Arrow: Chevron 49">
            <a:extLst>
              <a:ext uri="{FF2B5EF4-FFF2-40B4-BE49-F238E27FC236}">
                <a16:creationId xmlns:a16="http://schemas.microsoft.com/office/drawing/2014/main" id="{45D3FAB0-9F00-6AB5-84F1-AA6E06BE9A37}"/>
              </a:ext>
            </a:extLst>
          </p:cNvPr>
          <p:cNvSpPr/>
          <p:nvPr/>
        </p:nvSpPr>
        <p:spPr>
          <a:xfrm>
            <a:off x="2263193"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91" name="Arrow: Chevron 90">
            <a:extLst>
              <a:ext uri="{FF2B5EF4-FFF2-40B4-BE49-F238E27FC236}">
                <a16:creationId xmlns:a16="http://schemas.microsoft.com/office/drawing/2014/main" id="{A2596EC4-718F-0C7E-7D45-7B6C0C49D889}"/>
              </a:ext>
            </a:extLst>
          </p:cNvPr>
          <p:cNvSpPr/>
          <p:nvPr/>
        </p:nvSpPr>
        <p:spPr>
          <a:xfrm>
            <a:off x="2385272"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92" name="Arrow: Chevron 91">
            <a:extLst>
              <a:ext uri="{FF2B5EF4-FFF2-40B4-BE49-F238E27FC236}">
                <a16:creationId xmlns:a16="http://schemas.microsoft.com/office/drawing/2014/main" id="{8BA146A3-E016-76E7-B8BB-BACAA1D97196}"/>
              </a:ext>
            </a:extLst>
          </p:cNvPr>
          <p:cNvSpPr/>
          <p:nvPr/>
        </p:nvSpPr>
        <p:spPr>
          <a:xfrm>
            <a:off x="2507352"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93" name="Arrow: Chevron 92">
            <a:extLst>
              <a:ext uri="{FF2B5EF4-FFF2-40B4-BE49-F238E27FC236}">
                <a16:creationId xmlns:a16="http://schemas.microsoft.com/office/drawing/2014/main" id="{59892BEB-3968-7433-3182-9DEDA9BC9218}"/>
              </a:ext>
            </a:extLst>
          </p:cNvPr>
          <p:cNvSpPr/>
          <p:nvPr/>
        </p:nvSpPr>
        <p:spPr>
          <a:xfrm>
            <a:off x="2629432"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94" name="Arrow: Chevron 93">
            <a:extLst>
              <a:ext uri="{FF2B5EF4-FFF2-40B4-BE49-F238E27FC236}">
                <a16:creationId xmlns:a16="http://schemas.microsoft.com/office/drawing/2014/main" id="{A04D32ED-AB7E-A16E-A367-4823163C9106}"/>
              </a:ext>
            </a:extLst>
          </p:cNvPr>
          <p:cNvSpPr/>
          <p:nvPr/>
        </p:nvSpPr>
        <p:spPr>
          <a:xfrm>
            <a:off x="2751511"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09" name="Arrow: Chevron 108">
            <a:extLst>
              <a:ext uri="{FF2B5EF4-FFF2-40B4-BE49-F238E27FC236}">
                <a16:creationId xmlns:a16="http://schemas.microsoft.com/office/drawing/2014/main" id="{88C3E1B9-D434-AD18-5286-6D1106BDA7C7}"/>
              </a:ext>
            </a:extLst>
          </p:cNvPr>
          <p:cNvSpPr/>
          <p:nvPr/>
        </p:nvSpPr>
        <p:spPr>
          <a:xfrm>
            <a:off x="2873590"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10" name="Arrow: Chevron 109">
            <a:extLst>
              <a:ext uri="{FF2B5EF4-FFF2-40B4-BE49-F238E27FC236}">
                <a16:creationId xmlns:a16="http://schemas.microsoft.com/office/drawing/2014/main" id="{8A69E929-DF39-7584-9352-15D1C8A988B9}"/>
              </a:ext>
            </a:extLst>
          </p:cNvPr>
          <p:cNvSpPr/>
          <p:nvPr/>
        </p:nvSpPr>
        <p:spPr>
          <a:xfrm>
            <a:off x="2995673"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12" name="Arrow: Chevron 111">
            <a:extLst>
              <a:ext uri="{FF2B5EF4-FFF2-40B4-BE49-F238E27FC236}">
                <a16:creationId xmlns:a16="http://schemas.microsoft.com/office/drawing/2014/main" id="{8DDEB944-86E3-D125-EC7E-0E469D0B5D07}"/>
              </a:ext>
            </a:extLst>
          </p:cNvPr>
          <p:cNvSpPr/>
          <p:nvPr/>
        </p:nvSpPr>
        <p:spPr>
          <a:xfrm>
            <a:off x="3118842"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23" name="Arrow: Chevron 122">
            <a:extLst>
              <a:ext uri="{FF2B5EF4-FFF2-40B4-BE49-F238E27FC236}">
                <a16:creationId xmlns:a16="http://schemas.microsoft.com/office/drawing/2014/main" id="{63EF2BAE-CF4D-13C9-416D-200CC602F8B3}"/>
              </a:ext>
            </a:extLst>
          </p:cNvPr>
          <p:cNvSpPr/>
          <p:nvPr/>
        </p:nvSpPr>
        <p:spPr>
          <a:xfrm>
            <a:off x="3240922"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24" name="Arrow: Chevron 123">
            <a:extLst>
              <a:ext uri="{FF2B5EF4-FFF2-40B4-BE49-F238E27FC236}">
                <a16:creationId xmlns:a16="http://schemas.microsoft.com/office/drawing/2014/main" id="{483A144B-E7D5-5CA8-3B60-B78EABAA4C60}"/>
              </a:ext>
            </a:extLst>
          </p:cNvPr>
          <p:cNvSpPr/>
          <p:nvPr/>
        </p:nvSpPr>
        <p:spPr>
          <a:xfrm>
            <a:off x="3363001"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25" name="Arrow: Chevron 124">
            <a:extLst>
              <a:ext uri="{FF2B5EF4-FFF2-40B4-BE49-F238E27FC236}">
                <a16:creationId xmlns:a16="http://schemas.microsoft.com/office/drawing/2014/main" id="{22B337C2-9731-80B9-5914-40578F1F1280}"/>
              </a:ext>
            </a:extLst>
          </p:cNvPr>
          <p:cNvSpPr/>
          <p:nvPr/>
        </p:nvSpPr>
        <p:spPr>
          <a:xfrm>
            <a:off x="3485080" y="5091928"/>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134" name="TextBox 133">
            <a:extLst>
              <a:ext uri="{FF2B5EF4-FFF2-40B4-BE49-F238E27FC236}">
                <a16:creationId xmlns:a16="http://schemas.microsoft.com/office/drawing/2014/main" id="{0DE13718-ED43-9234-0F92-95FFBBAE8C6A}"/>
              </a:ext>
            </a:extLst>
          </p:cNvPr>
          <p:cNvSpPr txBox="1"/>
          <p:nvPr/>
        </p:nvSpPr>
        <p:spPr>
          <a:xfrm>
            <a:off x="3958590" y="5238348"/>
            <a:ext cx="1538264" cy="387798"/>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lang="en-GB" sz="3600" dirty="0">
                <a:solidFill>
                  <a:schemeClr val="bg2"/>
                </a:solidFill>
                <a:latin typeface="Bahnschrift SemiBold" panose="020B0502040204020203" pitchFamily="34" charset="0"/>
              </a:rPr>
              <a:t>£10bn</a:t>
            </a:r>
            <a:endParaRPr kumimoji="0" lang="en-GB" sz="3600" b="0" i="0" u="none" strike="noStrike" kern="1200" cap="none" spc="0" normalizeH="0" baseline="0" noProof="0" dirty="0">
              <a:ln>
                <a:noFill/>
              </a:ln>
              <a:solidFill>
                <a:schemeClr val="bg2"/>
              </a:solidFill>
              <a:effectLst/>
              <a:uLnTx/>
              <a:uFillTx/>
              <a:latin typeface="Bahnschrift SemiBold" panose="020B0502040204020203" pitchFamily="34" charset="0"/>
              <a:ea typeface="+mn-ea"/>
              <a:cs typeface="+mn-cs"/>
            </a:endParaRPr>
          </a:p>
        </p:txBody>
      </p:sp>
      <p:sp>
        <p:nvSpPr>
          <p:cNvPr id="136" name="TextBox 135">
            <a:extLst>
              <a:ext uri="{FF2B5EF4-FFF2-40B4-BE49-F238E27FC236}">
                <a16:creationId xmlns:a16="http://schemas.microsoft.com/office/drawing/2014/main" id="{DCFAE27E-E7DE-4C38-CA57-6442BDD47133}"/>
              </a:ext>
            </a:extLst>
          </p:cNvPr>
          <p:cNvSpPr txBox="1"/>
          <p:nvPr/>
        </p:nvSpPr>
        <p:spPr>
          <a:xfrm>
            <a:off x="3460636" y="4421736"/>
            <a:ext cx="686034" cy="646331"/>
          </a:xfrm>
          <a:prstGeom prst="rect">
            <a:avLst/>
          </a:prstGeom>
          <a:noFill/>
        </p:spPr>
        <p:txBody>
          <a:bodyPr wrap="square">
            <a:spAutoFit/>
          </a:bodyPr>
          <a:lstStyle/>
          <a:p>
            <a:r>
              <a:rPr lang="en-GB" sz="3600" dirty="0">
                <a:solidFill>
                  <a:schemeClr val="bg2"/>
                </a:solidFill>
                <a:latin typeface="Bahnschrift SemiBold" panose="020B0502040204020203" pitchFamily="34" charset="0"/>
              </a:rPr>
              <a:t>60</a:t>
            </a:r>
            <a:endParaRPr lang="en-GB" sz="3600" dirty="0"/>
          </a:p>
        </p:txBody>
      </p:sp>
      <p:sp>
        <p:nvSpPr>
          <p:cNvPr id="140" name="TextBox 139">
            <a:extLst>
              <a:ext uri="{FF2B5EF4-FFF2-40B4-BE49-F238E27FC236}">
                <a16:creationId xmlns:a16="http://schemas.microsoft.com/office/drawing/2014/main" id="{72A6E41A-6025-E98C-8C4D-0B8B1D43ED22}"/>
              </a:ext>
            </a:extLst>
          </p:cNvPr>
          <p:cNvSpPr txBox="1"/>
          <p:nvPr/>
        </p:nvSpPr>
        <p:spPr>
          <a:xfrm>
            <a:off x="387784" y="6426000"/>
            <a:ext cx="2433680" cy="253916"/>
          </a:xfrm>
          <a:prstGeom prst="rect">
            <a:avLst/>
          </a:prstGeom>
          <a:noFill/>
        </p:spPr>
        <p:txBody>
          <a:bodyPr wrap="none" rtlCol="0">
            <a:spAutoFit/>
          </a:bodyPr>
          <a:lstStyle/>
          <a:p>
            <a:r>
              <a:rPr lang="en-GB" sz="1050" dirty="0">
                <a:solidFill>
                  <a:schemeClr val="accent6">
                    <a:lumMod val="75000"/>
                  </a:schemeClr>
                </a:solidFill>
              </a:rPr>
              <a:t>*</a:t>
            </a:r>
            <a:r>
              <a:rPr lang="en-GB" sz="1050" b="1" dirty="0">
                <a:solidFill>
                  <a:schemeClr val="accent6">
                    <a:lumMod val="75000"/>
                  </a:schemeClr>
                </a:solidFill>
              </a:rPr>
              <a:t>STP</a:t>
            </a:r>
            <a:r>
              <a:rPr lang="en-GB" sz="1050" dirty="0">
                <a:solidFill>
                  <a:schemeClr val="accent6">
                    <a:lumMod val="75000"/>
                  </a:schemeClr>
                </a:solidFill>
              </a:rPr>
              <a:t> (Scientific Training Programme)</a:t>
            </a:r>
          </a:p>
        </p:txBody>
      </p:sp>
      <p:sp>
        <p:nvSpPr>
          <p:cNvPr id="199" name="TextBox 198">
            <a:extLst>
              <a:ext uri="{FF2B5EF4-FFF2-40B4-BE49-F238E27FC236}">
                <a16:creationId xmlns:a16="http://schemas.microsoft.com/office/drawing/2014/main" id="{FE28EBCC-601A-73DE-210B-70BCA40A9B4C}"/>
              </a:ext>
            </a:extLst>
          </p:cNvPr>
          <p:cNvSpPr txBox="1"/>
          <p:nvPr/>
        </p:nvSpPr>
        <p:spPr>
          <a:xfrm>
            <a:off x="3786369" y="2903033"/>
            <a:ext cx="6248390" cy="21019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2"/>
                </a:solidFill>
                <a:effectLst/>
                <a:uLnTx/>
                <a:uFillTx/>
                <a:latin typeface="+mj-lt"/>
                <a:ea typeface="+mn-ea"/>
                <a:cs typeface="+mn-cs"/>
              </a:rPr>
              <a:t>Within IPEM have a PHD </a:t>
            </a:r>
            <a:r>
              <a:rPr kumimoji="0" lang="en-GB" sz="1400" b="0" i="0" u="none" strike="noStrike" kern="1200" cap="none" spc="0" normalizeH="0" baseline="0" noProof="0" dirty="0">
                <a:ln>
                  <a:noFill/>
                </a:ln>
                <a:solidFill>
                  <a:schemeClr val="bg2"/>
                </a:solidFill>
                <a:effectLst/>
                <a:uLnTx/>
                <a:uFillTx/>
                <a:latin typeface="+mj-lt"/>
                <a:ea typeface="+mn-ea"/>
                <a:cs typeface="+mn-cs"/>
              </a:rPr>
              <a:t>(</a:t>
            </a:r>
            <a:r>
              <a:rPr kumimoji="0" lang="en-GB" sz="1200" b="0" i="0" u="none" strike="noStrike" kern="1200" cap="none" spc="0" normalizeH="0" baseline="0" noProof="0" dirty="0">
                <a:ln>
                  <a:noFill/>
                </a:ln>
                <a:solidFill>
                  <a:schemeClr val="bg2"/>
                </a:solidFill>
                <a:effectLst/>
                <a:uLnTx/>
                <a:uFillTx/>
                <a:latin typeface="+mj-lt"/>
                <a:ea typeface="+mn-ea"/>
                <a:cs typeface="+mn-cs"/>
              </a:rPr>
              <a:t>estimation 2024) </a:t>
            </a:r>
            <a:endParaRPr kumimoji="0" lang="en-GB" sz="1600" b="0" i="0" u="none" strike="noStrike" kern="1200" cap="none" spc="0" normalizeH="0" baseline="0" noProof="0" dirty="0">
              <a:ln>
                <a:noFill/>
              </a:ln>
              <a:solidFill>
                <a:schemeClr val="bg2"/>
              </a:solidFill>
              <a:effectLst/>
              <a:uLnTx/>
              <a:uFillTx/>
              <a:latin typeface="+mj-lt"/>
              <a:ea typeface="+mn-ea"/>
              <a:cs typeface="+mn-cs"/>
            </a:endParaRPr>
          </a:p>
        </p:txBody>
      </p:sp>
      <p:sp>
        <p:nvSpPr>
          <p:cNvPr id="200" name="TextBox 199">
            <a:extLst>
              <a:ext uri="{FF2B5EF4-FFF2-40B4-BE49-F238E27FC236}">
                <a16:creationId xmlns:a16="http://schemas.microsoft.com/office/drawing/2014/main" id="{4022A8D7-0489-2F6D-03D4-43FFB233B8CA}"/>
              </a:ext>
            </a:extLst>
          </p:cNvPr>
          <p:cNvSpPr txBox="1"/>
          <p:nvPr/>
        </p:nvSpPr>
        <p:spPr>
          <a:xfrm>
            <a:off x="2068532" y="2885614"/>
            <a:ext cx="1958809" cy="387798"/>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lang="en-GB" sz="3600" dirty="0">
                <a:solidFill>
                  <a:schemeClr val="bg2"/>
                </a:solidFill>
                <a:latin typeface="Bahnschrift SemiBold" panose="020B0502040204020203" pitchFamily="34" charset="0"/>
              </a:rPr>
              <a:t>20-25%</a:t>
            </a:r>
            <a:endParaRPr kumimoji="0" lang="en-GB" sz="3600" b="0" i="0" u="none" strike="noStrike" kern="1200" cap="none" spc="0" normalizeH="0" baseline="0" noProof="0" dirty="0">
              <a:ln>
                <a:noFill/>
              </a:ln>
              <a:solidFill>
                <a:schemeClr val="bg2"/>
              </a:solidFill>
              <a:effectLst/>
              <a:uLnTx/>
              <a:uFillTx/>
              <a:latin typeface="Bahnschrift SemiBold" panose="020B0502040204020203" pitchFamily="34" charset="0"/>
              <a:ea typeface="+mn-ea"/>
              <a:cs typeface="+mn-cs"/>
            </a:endParaRPr>
          </a:p>
        </p:txBody>
      </p:sp>
      <p:sp>
        <p:nvSpPr>
          <p:cNvPr id="201" name="Rectangle 200">
            <a:extLst>
              <a:ext uri="{FF2B5EF4-FFF2-40B4-BE49-F238E27FC236}">
                <a16:creationId xmlns:a16="http://schemas.microsoft.com/office/drawing/2014/main" id="{0D152704-A1A6-F26E-1E63-3BC295493A0E}"/>
              </a:ext>
            </a:extLst>
          </p:cNvPr>
          <p:cNvSpPr/>
          <p:nvPr/>
        </p:nvSpPr>
        <p:spPr>
          <a:xfrm>
            <a:off x="4065273" y="5706179"/>
            <a:ext cx="102946" cy="55882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02" name="Arrow: Chevron 201">
            <a:extLst>
              <a:ext uri="{FF2B5EF4-FFF2-40B4-BE49-F238E27FC236}">
                <a16:creationId xmlns:a16="http://schemas.microsoft.com/office/drawing/2014/main" id="{BE1E25B6-D17D-3369-342E-55D9F3EB0859}"/>
              </a:ext>
            </a:extLst>
          </p:cNvPr>
          <p:cNvSpPr/>
          <p:nvPr/>
        </p:nvSpPr>
        <p:spPr>
          <a:xfrm>
            <a:off x="432000"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03" name="Arrow: Chevron 202">
            <a:extLst>
              <a:ext uri="{FF2B5EF4-FFF2-40B4-BE49-F238E27FC236}">
                <a16:creationId xmlns:a16="http://schemas.microsoft.com/office/drawing/2014/main" id="{5E2348F9-208B-2B1A-8B72-462B0052DDAA}"/>
              </a:ext>
            </a:extLst>
          </p:cNvPr>
          <p:cNvSpPr/>
          <p:nvPr/>
        </p:nvSpPr>
        <p:spPr>
          <a:xfrm>
            <a:off x="554080"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04" name="Arrow: Chevron 203">
            <a:extLst>
              <a:ext uri="{FF2B5EF4-FFF2-40B4-BE49-F238E27FC236}">
                <a16:creationId xmlns:a16="http://schemas.microsoft.com/office/drawing/2014/main" id="{B82070E5-B92F-F8A5-676A-2EFD970EE99D}"/>
              </a:ext>
            </a:extLst>
          </p:cNvPr>
          <p:cNvSpPr/>
          <p:nvPr/>
        </p:nvSpPr>
        <p:spPr>
          <a:xfrm>
            <a:off x="676159"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05" name="Arrow: Chevron 204">
            <a:extLst>
              <a:ext uri="{FF2B5EF4-FFF2-40B4-BE49-F238E27FC236}">
                <a16:creationId xmlns:a16="http://schemas.microsoft.com/office/drawing/2014/main" id="{1F9370D4-2ACD-8442-ADC4-D5840BD97CEB}"/>
              </a:ext>
            </a:extLst>
          </p:cNvPr>
          <p:cNvSpPr/>
          <p:nvPr/>
        </p:nvSpPr>
        <p:spPr>
          <a:xfrm>
            <a:off x="798238"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06" name="Arrow: Chevron 205">
            <a:extLst>
              <a:ext uri="{FF2B5EF4-FFF2-40B4-BE49-F238E27FC236}">
                <a16:creationId xmlns:a16="http://schemas.microsoft.com/office/drawing/2014/main" id="{2822BE29-3DEB-5FF4-FEDD-6729939D6578}"/>
              </a:ext>
            </a:extLst>
          </p:cNvPr>
          <p:cNvSpPr/>
          <p:nvPr/>
        </p:nvSpPr>
        <p:spPr>
          <a:xfrm>
            <a:off x="920318"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07" name="Arrow: Chevron 206">
            <a:extLst>
              <a:ext uri="{FF2B5EF4-FFF2-40B4-BE49-F238E27FC236}">
                <a16:creationId xmlns:a16="http://schemas.microsoft.com/office/drawing/2014/main" id="{3CE998D6-84C3-641E-C138-C1A22AEAC7D2}"/>
              </a:ext>
            </a:extLst>
          </p:cNvPr>
          <p:cNvSpPr/>
          <p:nvPr/>
        </p:nvSpPr>
        <p:spPr>
          <a:xfrm>
            <a:off x="1042398"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08" name="Arrow: Chevron 207">
            <a:extLst>
              <a:ext uri="{FF2B5EF4-FFF2-40B4-BE49-F238E27FC236}">
                <a16:creationId xmlns:a16="http://schemas.microsoft.com/office/drawing/2014/main" id="{9BC57BF3-66A3-973C-D2F8-A8FED71B6C53}"/>
              </a:ext>
            </a:extLst>
          </p:cNvPr>
          <p:cNvSpPr/>
          <p:nvPr/>
        </p:nvSpPr>
        <p:spPr>
          <a:xfrm>
            <a:off x="1164477"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09" name="Arrow: Chevron 208">
            <a:extLst>
              <a:ext uri="{FF2B5EF4-FFF2-40B4-BE49-F238E27FC236}">
                <a16:creationId xmlns:a16="http://schemas.microsoft.com/office/drawing/2014/main" id="{3EB4D6C2-9B24-D1D1-B6DC-5AAAFA6AE26F}"/>
              </a:ext>
            </a:extLst>
          </p:cNvPr>
          <p:cNvSpPr/>
          <p:nvPr/>
        </p:nvSpPr>
        <p:spPr>
          <a:xfrm>
            <a:off x="1286557"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10" name="Arrow: Chevron 209">
            <a:extLst>
              <a:ext uri="{FF2B5EF4-FFF2-40B4-BE49-F238E27FC236}">
                <a16:creationId xmlns:a16="http://schemas.microsoft.com/office/drawing/2014/main" id="{9982B078-F027-D36D-A131-7C1521E994F5}"/>
              </a:ext>
            </a:extLst>
          </p:cNvPr>
          <p:cNvSpPr/>
          <p:nvPr/>
        </p:nvSpPr>
        <p:spPr>
          <a:xfrm>
            <a:off x="1408636"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11" name="Arrow: Chevron 210">
            <a:extLst>
              <a:ext uri="{FF2B5EF4-FFF2-40B4-BE49-F238E27FC236}">
                <a16:creationId xmlns:a16="http://schemas.microsoft.com/office/drawing/2014/main" id="{33E336A0-71B3-F0DE-C45D-38EA1444D210}"/>
              </a:ext>
            </a:extLst>
          </p:cNvPr>
          <p:cNvSpPr/>
          <p:nvPr/>
        </p:nvSpPr>
        <p:spPr>
          <a:xfrm>
            <a:off x="1530715"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12" name="Arrow: Chevron 211">
            <a:extLst>
              <a:ext uri="{FF2B5EF4-FFF2-40B4-BE49-F238E27FC236}">
                <a16:creationId xmlns:a16="http://schemas.microsoft.com/office/drawing/2014/main" id="{78C3F4A8-B3E5-5A15-BDA2-0DA146407546}"/>
              </a:ext>
            </a:extLst>
          </p:cNvPr>
          <p:cNvSpPr/>
          <p:nvPr/>
        </p:nvSpPr>
        <p:spPr>
          <a:xfrm>
            <a:off x="1652795"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13" name="Arrow: Chevron 212">
            <a:extLst>
              <a:ext uri="{FF2B5EF4-FFF2-40B4-BE49-F238E27FC236}">
                <a16:creationId xmlns:a16="http://schemas.microsoft.com/office/drawing/2014/main" id="{7CD1BAED-9E15-C0C6-361F-C8BB37799321}"/>
              </a:ext>
            </a:extLst>
          </p:cNvPr>
          <p:cNvSpPr/>
          <p:nvPr/>
        </p:nvSpPr>
        <p:spPr>
          <a:xfrm>
            <a:off x="1774875"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14" name="Arrow: Chevron 213">
            <a:extLst>
              <a:ext uri="{FF2B5EF4-FFF2-40B4-BE49-F238E27FC236}">
                <a16:creationId xmlns:a16="http://schemas.microsoft.com/office/drawing/2014/main" id="{00F087D0-684A-4BAF-771D-05ED99CA1444}"/>
              </a:ext>
            </a:extLst>
          </p:cNvPr>
          <p:cNvSpPr/>
          <p:nvPr/>
        </p:nvSpPr>
        <p:spPr>
          <a:xfrm>
            <a:off x="1896955"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15" name="Arrow: Chevron 214">
            <a:extLst>
              <a:ext uri="{FF2B5EF4-FFF2-40B4-BE49-F238E27FC236}">
                <a16:creationId xmlns:a16="http://schemas.microsoft.com/office/drawing/2014/main" id="{5431A092-8EE9-7D10-269A-66A67AD07521}"/>
              </a:ext>
            </a:extLst>
          </p:cNvPr>
          <p:cNvSpPr/>
          <p:nvPr/>
        </p:nvSpPr>
        <p:spPr>
          <a:xfrm>
            <a:off x="2019034"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16" name="Arrow: Chevron 215">
            <a:extLst>
              <a:ext uri="{FF2B5EF4-FFF2-40B4-BE49-F238E27FC236}">
                <a16:creationId xmlns:a16="http://schemas.microsoft.com/office/drawing/2014/main" id="{AC11F879-223C-215F-C3D4-E3163A961E9E}"/>
              </a:ext>
            </a:extLst>
          </p:cNvPr>
          <p:cNvSpPr/>
          <p:nvPr/>
        </p:nvSpPr>
        <p:spPr>
          <a:xfrm>
            <a:off x="2141113"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17" name="Arrow: Chevron 216">
            <a:extLst>
              <a:ext uri="{FF2B5EF4-FFF2-40B4-BE49-F238E27FC236}">
                <a16:creationId xmlns:a16="http://schemas.microsoft.com/office/drawing/2014/main" id="{38A7652F-673E-FA67-DC89-B6DCEAC4BD4E}"/>
              </a:ext>
            </a:extLst>
          </p:cNvPr>
          <p:cNvSpPr/>
          <p:nvPr/>
        </p:nvSpPr>
        <p:spPr>
          <a:xfrm>
            <a:off x="2263193"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18" name="Arrow: Chevron 217">
            <a:extLst>
              <a:ext uri="{FF2B5EF4-FFF2-40B4-BE49-F238E27FC236}">
                <a16:creationId xmlns:a16="http://schemas.microsoft.com/office/drawing/2014/main" id="{FF88AFFD-173E-1795-90DD-0A77EE8CB97A}"/>
              </a:ext>
            </a:extLst>
          </p:cNvPr>
          <p:cNvSpPr/>
          <p:nvPr/>
        </p:nvSpPr>
        <p:spPr>
          <a:xfrm>
            <a:off x="2385272"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19" name="Arrow: Chevron 218">
            <a:extLst>
              <a:ext uri="{FF2B5EF4-FFF2-40B4-BE49-F238E27FC236}">
                <a16:creationId xmlns:a16="http://schemas.microsoft.com/office/drawing/2014/main" id="{F4226FA2-C11C-9EFF-0084-15DF52440F11}"/>
              </a:ext>
            </a:extLst>
          </p:cNvPr>
          <p:cNvSpPr/>
          <p:nvPr/>
        </p:nvSpPr>
        <p:spPr>
          <a:xfrm>
            <a:off x="2507352"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20" name="Arrow: Chevron 219">
            <a:extLst>
              <a:ext uri="{FF2B5EF4-FFF2-40B4-BE49-F238E27FC236}">
                <a16:creationId xmlns:a16="http://schemas.microsoft.com/office/drawing/2014/main" id="{08BEE5C7-2332-D9AC-EBBC-4B4725F2C6F7}"/>
              </a:ext>
            </a:extLst>
          </p:cNvPr>
          <p:cNvSpPr/>
          <p:nvPr/>
        </p:nvSpPr>
        <p:spPr>
          <a:xfrm>
            <a:off x="2629432"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21" name="Arrow: Chevron 220">
            <a:extLst>
              <a:ext uri="{FF2B5EF4-FFF2-40B4-BE49-F238E27FC236}">
                <a16:creationId xmlns:a16="http://schemas.microsoft.com/office/drawing/2014/main" id="{BA7D0E70-BA65-E3EE-20D3-87ED66690CCB}"/>
              </a:ext>
            </a:extLst>
          </p:cNvPr>
          <p:cNvSpPr/>
          <p:nvPr/>
        </p:nvSpPr>
        <p:spPr>
          <a:xfrm>
            <a:off x="2751511"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22" name="Arrow: Chevron 221">
            <a:extLst>
              <a:ext uri="{FF2B5EF4-FFF2-40B4-BE49-F238E27FC236}">
                <a16:creationId xmlns:a16="http://schemas.microsoft.com/office/drawing/2014/main" id="{9DE321A8-1FB6-2A96-F3F4-22002C8F45A9}"/>
              </a:ext>
            </a:extLst>
          </p:cNvPr>
          <p:cNvSpPr/>
          <p:nvPr/>
        </p:nvSpPr>
        <p:spPr>
          <a:xfrm>
            <a:off x="2873590"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23" name="Arrow: Chevron 222">
            <a:extLst>
              <a:ext uri="{FF2B5EF4-FFF2-40B4-BE49-F238E27FC236}">
                <a16:creationId xmlns:a16="http://schemas.microsoft.com/office/drawing/2014/main" id="{CBB419B4-3ADC-F762-0217-17327402E982}"/>
              </a:ext>
            </a:extLst>
          </p:cNvPr>
          <p:cNvSpPr/>
          <p:nvPr/>
        </p:nvSpPr>
        <p:spPr>
          <a:xfrm>
            <a:off x="2995673"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24" name="Arrow: Chevron 223">
            <a:extLst>
              <a:ext uri="{FF2B5EF4-FFF2-40B4-BE49-F238E27FC236}">
                <a16:creationId xmlns:a16="http://schemas.microsoft.com/office/drawing/2014/main" id="{578523B8-8B92-9DC9-AEEC-8CAD95181BFB}"/>
              </a:ext>
            </a:extLst>
          </p:cNvPr>
          <p:cNvSpPr/>
          <p:nvPr/>
        </p:nvSpPr>
        <p:spPr>
          <a:xfrm>
            <a:off x="3118842"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25" name="Arrow: Chevron 224">
            <a:extLst>
              <a:ext uri="{FF2B5EF4-FFF2-40B4-BE49-F238E27FC236}">
                <a16:creationId xmlns:a16="http://schemas.microsoft.com/office/drawing/2014/main" id="{53B91A8E-46D4-53F0-5302-F1FFB6DF306E}"/>
              </a:ext>
            </a:extLst>
          </p:cNvPr>
          <p:cNvSpPr/>
          <p:nvPr/>
        </p:nvSpPr>
        <p:spPr>
          <a:xfrm>
            <a:off x="3240922"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26" name="Arrow: Chevron 225">
            <a:extLst>
              <a:ext uri="{FF2B5EF4-FFF2-40B4-BE49-F238E27FC236}">
                <a16:creationId xmlns:a16="http://schemas.microsoft.com/office/drawing/2014/main" id="{7E104914-8DB5-9CB5-89C5-76FD14B21FDB}"/>
              </a:ext>
            </a:extLst>
          </p:cNvPr>
          <p:cNvSpPr/>
          <p:nvPr/>
        </p:nvSpPr>
        <p:spPr>
          <a:xfrm>
            <a:off x="3363001"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27" name="Arrow: Chevron 226">
            <a:extLst>
              <a:ext uri="{FF2B5EF4-FFF2-40B4-BE49-F238E27FC236}">
                <a16:creationId xmlns:a16="http://schemas.microsoft.com/office/drawing/2014/main" id="{15996A80-C883-8CA8-8EA2-8262CEE82FDA}"/>
              </a:ext>
            </a:extLst>
          </p:cNvPr>
          <p:cNvSpPr/>
          <p:nvPr/>
        </p:nvSpPr>
        <p:spPr>
          <a:xfrm>
            <a:off x="3485080"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33" name="Arrow: Chevron 232">
            <a:extLst>
              <a:ext uri="{FF2B5EF4-FFF2-40B4-BE49-F238E27FC236}">
                <a16:creationId xmlns:a16="http://schemas.microsoft.com/office/drawing/2014/main" id="{BD2DCC86-CE67-8237-3619-8D5B29DF8BAF}"/>
              </a:ext>
            </a:extLst>
          </p:cNvPr>
          <p:cNvSpPr/>
          <p:nvPr/>
        </p:nvSpPr>
        <p:spPr>
          <a:xfrm>
            <a:off x="3606067"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34" name="Arrow: Chevron 233">
            <a:extLst>
              <a:ext uri="{FF2B5EF4-FFF2-40B4-BE49-F238E27FC236}">
                <a16:creationId xmlns:a16="http://schemas.microsoft.com/office/drawing/2014/main" id="{C57433E8-04A4-CE90-82D7-EB4FD7478C77}"/>
              </a:ext>
            </a:extLst>
          </p:cNvPr>
          <p:cNvSpPr/>
          <p:nvPr/>
        </p:nvSpPr>
        <p:spPr>
          <a:xfrm>
            <a:off x="3728146"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35" name="Arrow: Chevron 234">
            <a:extLst>
              <a:ext uri="{FF2B5EF4-FFF2-40B4-BE49-F238E27FC236}">
                <a16:creationId xmlns:a16="http://schemas.microsoft.com/office/drawing/2014/main" id="{88523E06-E086-9BD8-3BE3-AAECEBAC3CBA}"/>
              </a:ext>
            </a:extLst>
          </p:cNvPr>
          <p:cNvSpPr/>
          <p:nvPr/>
        </p:nvSpPr>
        <p:spPr>
          <a:xfrm>
            <a:off x="3850225" y="5706179"/>
            <a:ext cx="171577" cy="558829"/>
          </a:xfrm>
          <a:prstGeom prst="chevron">
            <a:avLst>
              <a:gd name="adj" fmla="val 68521"/>
            </a:avLst>
          </a:prstGeom>
          <a:solidFill>
            <a:schemeClr val="bg2">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ontserrat Light"/>
              <a:ea typeface="+mn-ea"/>
              <a:cs typeface="+mn-cs"/>
            </a:endParaRPr>
          </a:p>
        </p:txBody>
      </p:sp>
      <p:sp>
        <p:nvSpPr>
          <p:cNvPr id="236" name="TextBox 235">
            <a:extLst>
              <a:ext uri="{FF2B5EF4-FFF2-40B4-BE49-F238E27FC236}">
                <a16:creationId xmlns:a16="http://schemas.microsoft.com/office/drawing/2014/main" id="{2AFB766F-4220-C267-33B2-AF5D2628A017}"/>
              </a:ext>
            </a:extLst>
          </p:cNvPr>
          <p:cNvSpPr txBox="1"/>
          <p:nvPr/>
        </p:nvSpPr>
        <p:spPr>
          <a:xfrm>
            <a:off x="3409110" y="3478245"/>
            <a:ext cx="79812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2"/>
                </a:solidFill>
                <a:effectLst/>
                <a:uLnTx/>
                <a:uFillTx/>
                <a:latin typeface="+mj-lt"/>
                <a:ea typeface="+mn-ea"/>
                <a:cs typeface="+mn-cs"/>
              </a:rPr>
              <a:t>Medical Engineering &amp; Physics publications </a:t>
            </a:r>
            <a:r>
              <a:rPr lang="en-GB" sz="1200" dirty="0">
                <a:solidFill>
                  <a:schemeClr val="bg2"/>
                </a:solidFill>
                <a:latin typeface="+mj-lt"/>
              </a:rPr>
              <a:t>(2020-2024, IPEM)</a:t>
            </a:r>
          </a:p>
        </p:txBody>
      </p:sp>
      <p:sp>
        <p:nvSpPr>
          <p:cNvPr id="237" name="TextBox 236">
            <a:extLst>
              <a:ext uri="{FF2B5EF4-FFF2-40B4-BE49-F238E27FC236}">
                <a16:creationId xmlns:a16="http://schemas.microsoft.com/office/drawing/2014/main" id="{2ACA3E1E-14F2-E3C5-9A34-EB502A8C846C}"/>
              </a:ext>
            </a:extLst>
          </p:cNvPr>
          <p:cNvSpPr txBox="1"/>
          <p:nvPr/>
        </p:nvSpPr>
        <p:spPr>
          <a:xfrm>
            <a:off x="2556852" y="3452274"/>
            <a:ext cx="1538264" cy="387798"/>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lang="en-GB" sz="3600" dirty="0">
                <a:solidFill>
                  <a:schemeClr val="bg2"/>
                </a:solidFill>
                <a:latin typeface="Bahnschrift SemiBold" panose="020B0502040204020203" pitchFamily="34" charset="0"/>
              </a:rPr>
              <a:t>813</a:t>
            </a:r>
            <a:endParaRPr kumimoji="0" lang="en-GB" sz="3600" b="0" i="0" u="none" strike="noStrike" kern="1200" cap="none" spc="0" normalizeH="0" baseline="0" noProof="0" dirty="0">
              <a:ln>
                <a:noFill/>
              </a:ln>
              <a:solidFill>
                <a:schemeClr val="bg2"/>
              </a:solidFill>
              <a:effectLst/>
              <a:uLnTx/>
              <a:uFillTx/>
              <a:latin typeface="Bahnschrift SemiBold" panose="020B0502040204020203" pitchFamily="34" charset="0"/>
              <a:ea typeface="+mn-ea"/>
              <a:cs typeface="+mn-cs"/>
            </a:endParaRPr>
          </a:p>
        </p:txBody>
      </p:sp>
      <p:sp>
        <p:nvSpPr>
          <p:cNvPr id="243" name="TextBox 242">
            <a:extLst>
              <a:ext uri="{FF2B5EF4-FFF2-40B4-BE49-F238E27FC236}">
                <a16:creationId xmlns:a16="http://schemas.microsoft.com/office/drawing/2014/main" id="{4606FB8E-B004-A9C0-124D-F63E5A122EA7}"/>
              </a:ext>
            </a:extLst>
          </p:cNvPr>
          <p:cNvSpPr txBox="1"/>
          <p:nvPr/>
        </p:nvSpPr>
        <p:spPr>
          <a:xfrm>
            <a:off x="6257909" y="5836524"/>
            <a:ext cx="4281137" cy="430887"/>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chemeClr val="bg2"/>
                </a:solidFill>
                <a:effectLst/>
                <a:uLnTx/>
                <a:uFillTx/>
                <a:latin typeface="+mj-lt"/>
              </a:defRPr>
            </a:lvl1pPr>
          </a:lstStyle>
          <a:p>
            <a:r>
              <a:rPr lang="en-GB" dirty="0"/>
              <a:t>Support radiotherapy treatments in England </a:t>
            </a:r>
            <a:r>
              <a:rPr lang="en-GB" sz="1200" dirty="0"/>
              <a:t>(approximation 2024/25, NDRS)</a:t>
            </a:r>
            <a:endParaRPr lang="en-GB" dirty="0"/>
          </a:p>
        </p:txBody>
      </p:sp>
      <p:sp>
        <p:nvSpPr>
          <p:cNvPr id="244" name="TextBox 243">
            <a:extLst>
              <a:ext uri="{FF2B5EF4-FFF2-40B4-BE49-F238E27FC236}">
                <a16:creationId xmlns:a16="http://schemas.microsoft.com/office/drawing/2014/main" id="{FD4E94D2-0F17-9D14-D5F7-14BF5F5E685C}"/>
              </a:ext>
            </a:extLst>
          </p:cNvPr>
          <p:cNvSpPr txBox="1"/>
          <p:nvPr/>
        </p:nvSpPr>
        <p:spPr>
          <a:xfrm>
            <a:off x="4355161" y="5834762"/>
            <a:ext cx="1958809" cy="387798"/>
          </a:xfrm>
          <a:prstGeom prst="rect">
            <a:avLst/>
          </a:prstGeom>
          <a:noFill/>
        </p:spPr>
        <p:txBody>
          <a:bodyPr wrap="square" lIns="0" tIns="0" rIns="0" bIns="0"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lang="en-GB" sz="3600" dirty="0">
                <a:solidFill>
                  <a:schemeClr val="bg2"/>
                </a:solidFill>
                <a:latin typeface="Bahnschrift SemiBold" panose="020B0502040204020203" pitchFamily="34" charset="0"/>
              </a:rPr>
              <a:t>1,723,000</a:t>
            </a:r>
            <a:endParaRPr kumimoji="0" lang="en-GB" sz="3600" b="0" i="0" u="none" strike="noStrike" kern="1200" cap="none" spc="0" normalizeH="0" baseline="0" noProof="0" dirty="0">
              <a:ln>
                <a:noFill/>
              </a:ln>
              <a:solidFill>
                <a:schemeClr val="bg2"/>
              </a:solidFill>
              <a:effectLst/>
              <a:uLnTx/>
              <a:uFillTx/>
              <a:latin typeface="Bahnschrift SemiBold" panose="020B0502040204020203" pitchFamily="34" charset="0"/>
              <a:ea typeface="+mn-ea"/>
              <a:cs typeface="+mn-cs"/>
            </a:endParaRPr>
          </a:p>
        </p:txBody>
      </p:sp>
    </p:spTree>
    <p:extLst>
      <p:ext uri="{BB962C8B-B14F-4D97-AF65-F5344CB8AC3E}">
        <p14:creationId xmlns:p14="http://schemas.microsoft.com/office/powerpoint/2010/main" val="207048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E98D-F9ED-01BF-3F5C-CE348F38A9F6}"/>
              </a:ext>
            </a:extLst>
          </p:cNvPr>
          <p:cNvSpPr>
            <a:spLocks noGrp="1"/>
          </p:cNvSpPr>
          <p:nvPr>
            <p:ph type="title"/>
          </p:nvPr>
        </p:nvSpPr>
        <p:spPr>
          <a:xfrm>
            <a:off x="432000" y="432000"/>
            <a:ext cx="10938040" cy="865186"/>
          </a:xfrm>
        </p:spPr>
        <p:txBody>
          <a:bodyPr vert="horz" lIns="0" tIns="0" rIns="0" bIns="0" rtlCol="0" anchor="t">
            <a:noAutofit/>
          </a:bodyPr>
          <a:lstStyle/>
          <a:p>
            <a:r>
              <a:rPr lang="en-GB" sz="2800" dirty="0">
                <a:latin typeface="Arial"/>
                <a:cs typeface="Arial"/>
              </a:rPr>
              <a:t>Key </a:t>
            </a:r>
            <a:r>
              <a:rPr lang="en-GB" sz="2800">
                <a:latin typeface="Arial"/>
                <a:cs typeface="Arial"/>
              </a:rPr>
              <a:t>themes</a:t>
            </a:r>
            <a:r>
              <a:rPr lang="en-GB" sz="2800" dirty="0">
                <a:latin typeface="Arial"/>
                <a:cs typeface="Arial"/>
              </a:rPr>
              <a:t>: </a:t>
            </a:r>
            <a:r>
              <a:rPr lang="en-GB" sz="2800" b="0" dirty="0">
                <a:latin typeface="Arial"/>
                <a:cs typeface="Arial"/>
              </a:rPr>
              <a:t>Medical </a:t>
            </a:r>
            <a:r>
              <a:rPr lang="en-GB" sz="2800" b="0">
                <a:latin typeface="Arial"/>
                <a:cs typeface="Arial"/>
              </a:rPr>
              <a:t>physics</a:t>
            </a:r>
            <a:r>
              <a:rPr lang="en-GB" sz="2800" b="0" dirty="0">
                <a:latin typeface="Arial"/>
                <a:cs typeface="Arial"/>
              </a:rPr>
              <a:t> and </a:t>
            </a:r>
            <a:r>
              <a:rPr lang="en-GB" sz="2800" b="0">
                <a:latin typeface="Arial"/>
                <a:cs typeface="Arial"/>
              </a:rPr>
              <a:t>clinical engineering</a:t>
            </a:r>
            <a:endParaRPr lang="en-GB" sz="2800" b="0" dirty="0">
              <a:latin typeface="Arial"/>
              <a:cs typeface="Arial"/>
            </a:endParaRPr>
          </a:p>
        </p:txBody>
      </p:sp>
      <p:sp>
        <p:nvSpPr>
          <p:cNvPr id="22" name="TextBox 21">
            <a:extLst>
              <a:ext uri="{FF2B5EF4-FFF2-40B4-BE49-F238E27FC236}">
                <a16:creationId xmlns:a16="http://schemas.microsoft.com/office/drawing/2014/main" id="{EDB3149D-A070-FE89-61FE-CAB538375F8D}"/>
              </a:ext>
            </a:extLst>
          </p:cNvPr>
          <p:cNvSpPr txBox="1"/>
          <p:nvPr/>
        </p:nvSpPr>
        <p:spPr>
          <a:xfrm>
            <a:off x="432000" y="840363"/>
            <a:ext cx="11521798" cy="356508"/>
          </a:xfrm>
          <a:prstGeom prst="rect">
            <a:avLst/>
          </a:prstGeom>
          <a:noFill/>
        </p:spPr>
        <p:txBody>
          <a:bodyPr wrap="square" lIns="0" rIns="90000" rtlCol="0">
            <a:spAutoFit/>
          </a:bodyPr>
          <a:lstStyle/>
          <a:p>
            <a:pPr>
              <a:lnSpc>
                <a:spcPts val="2200"/>
              </a:lnSpc>
              <a:spcAft>
                <a:spcPts val="900"/>
              </a:spcAft>
              <a:buClr>
                <a:srgbClr val="231F20"/>
              </a:buClr>
              <a:defRPr/>
            </a:pPr>
            <a:r>
              <a:rPr kumimoji="0" lang="en-GB" sz="1800" i="0" u="none" strike="noStrike" kern="1200" cap="none" spc="0" normalizeH="0" baseline="0" noProof="0" dirty="0">
                <a:ln>
                  <a:noFill/>
                </a:ln>
                <a:solidFill>
                  <a:srgbClr val="231F20"/>
                </a:solidFill>
                <a:effectLst/>
                <a:uLnTx/>
                <a:uFillTx/>
                <a:latin typeface="Arial" panose="020B0604020202020204"/>
                <a:ea typeface="+mn-ea"/>
                <a:cs typeface="+mn-cs"/>
              </a:rPr>
              <a:t>Transforming patient care through physical sciences, biomedical engineering and clinical-industrial partnerships  </a:t>
            </a:r>
            <a:endParaRPr kumimoji="0" lang="en-GB" sz="1800" i="0" u="none" strike="noStrike" kern="1200" cap="none" spc="0" normalizeH="0" baseline="0" noProof="0" dirty="0">
              <a:ln>
                <a:noFill/>
              </a:ln>
              <a:solidFill>
                <a:srgbClr val="000000"/>
              </a:solidFill>
              <a:effectLst/>
              <a:uLnTx/>
              <a:uFillTx/>
              <a:latin typeface="Arial"/>
              <a:ea typeface="Arial"/>
              <a:cs typeface="Arial"/>
            </a:endParaRPr>
          </a:p>
        </p:txBody>
      </p:sp>
      <p:grpSp>
        <p:nvGrpSpPr>
          <p:cNvPr id="39" name="Group 38">
            <a:extLst>
              <a:ext uri="{FF2B5EF4-FFF2-40B4-BE49-F238E27FC236}">
                <a16:creationId xmlns:a16="http://schemas.microsoft.com/office/drawing/2014/main" id="{376BDC45-4F0B-A110-A13A-8E45D4AF7CFE}"/>
              </a:ext>
            </a:extLst>
          </p:cNvPr>
          <p:cNvGrpSpPr/>
          <p:nvPr/>
        </p:nvGrpSpPr>
        <p:grpSpPr>
          <a:xfrm>
            <a:off x="432000" y="1484851"/>
            <a:ext cx="1944000" cy="4631744"/>
            <a:chOff x="432000" y="1484851"/>
            <a:chExt cx="1836000" cy="4631744"/>
          </a:xfrm>
        </p:grpSpPr>
        <p:pic>
          <p:nvPicPr>
            <p:cNvPr id="17" name="Picture 16">
              <a:extLst>
                <a:ext uri="{FF2B5EF4-FFF2-40B4-BE49-F238E27FC236}">
                  <a16:creationId xmlns:a16="http://schemas.microsoft.com/office/drawing/2014/main" id="{573363A0-EC81-01EE-FB63-88BA39A00E07}"/>
                </a:ext>
              </a:extLst>
            </p:cNvPr>
            <p:cNvPicPr>
              <a:picLocks noChangeAspect="1"/>
            </p:cNvPicPr>
            <p:nvPr/>
          </p:nvPicPr>
          <p:blipFill>
            <a:blip r:embed="rId3"/>
            <a:stretch>
              <a:fillRect/>
            </a:stretch>
          </p:blipFill>
          <p:spPr>
            <a:xfrm>
              <a:off x="432000" y="1484851"/>
              <a:ext cx="1836000" cy="1321978"/>
            </a:xfrm>
            <a:prstGeom prst="rect">
              <a:avLst/>
            </a:prstGeom>
          </p:spPr>
        </p:pic>
        <p:sp>
          <p:nvSpPr>
            <p:cNvPr id="6" name="Textplatzhalter 54">
              <a:extLst>
                <a:ext uri="{FF2B5EF4-FFF2-40B4-BE49-F238E27FC236}">
                  <a16:creationId xmlns:a16="http://schemas.microsoft.com/office/drawing/2014/main" id="{637BABC1-61CE-00BA-BE87-BF7FB2025DED}"/>
                </a:ext>
              </a:extLst>
            </p:cNvPr>
            <p:cNvSpPr txBox="1">
              <a:spLocks/>
            </p:cNvSpPr>
            <p:nvPr/>
          </p:nvSpPr>
          <p:spPr>
            <a:xfrm>
              <a:off x="432000" y="2791470"/>
              <a:ext cx="1836000" cy="3325125"/>
            </a:xfrm>
            <a:prstGeom prst="rect">
              <a:avLst/>
            </a:prstGeom>
            <a:solidFill>
              <a:schemeClr val="bg2">
                <a:lumMod val="50000"/>
              </a:schemeClr>
            </a:solidFill>
            <a:ln w="19050">
              <a:noFill/>
            </a:ln>
          </p:spPr>
          <p:txBody>
            <a:bodyPr lIns="108000" tIns="108000" rIns="108000" bIns="108000"/>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1500" b="1" i="0" u="none" strike="noStrike" cap="none" spc="0" normalizeH="0" baseline="0">
                  <a:ln>
                    <a:noFill/>
                  </a:ln>
                  <a:solidFill>
                    <a:srgbClr val="E7E6E6"/>
                  </a:solidFill>
                  <a:effectLst/>
                  <a:uLnTx/>
                  <a:uFillTx/>
                  <a:latin typeface="Montserrat SemiBold"/>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dirty="0">
                  <a:latin typeface="+mj-lt"/>
                </a:rPr>
                <a:t>MEDICAL IMAGING </a:t>
              </a:r>
            </a:p>
            <a:p>
              <a:pPr>
                <a:defRPr/>
              </a:pPr>
              <a:r>
                <a:rPr lang="en-GB" sz="1400" b="0" dirty="0">
                  <a:solidFill>
                    <a:schemeClr val="bg1"/>
                  </a:solidFill>
                  <a:latin typeface="+mj-lt"/>
                </a:rPr>
                <a:t>Utilising cutting-edge imaging, technologies and computational methods to develop medical imaging technologies to help better understand and diagnose disease </a:t>
              </a:r>
              <a:r>
                <a:rPr lang="en-GB" sz="1200" b="0" i="1" dirty="0">
                  <a:solidFill>
                    <a:schemeClr val="bg1"/>
                  </a:solidFill>
                  <a:latin typeface="+mj-lt"/>
                </a:rPr>
                <a:t>e.g. CT scanners, MRI machines</a:t>
              </a:r>
            </a:p>
          </p:txBody>
        </p:sp>
      </p:grpSp>
      <p:grpSp>
        <p:nvGrpSpPr>
          <p:cNvPr id="37" name="Group 36">
            <a:extLst>
              <a:ext uri="{FF2B5EF4-FFF2-40B4-BE49-F238E27FC236}">
                <a16:creationId xmlns:a16="http://schemas.microsoft.com/office/drawing/2014/main" id="{4670A4D3-D53B-57D8-6F5E-79AF57583DD3}"/>
              </a:ext>
            </a:extLst>
          </p:cNvPr>
          <p:cNvGrpSpPr/>
          <p:nvPr/>
        </p:nvGrpSpPr>
        <p:grpSpPr>
          <a:xfrm>
            <a:off x="5089464" y="1484851"/>
            <a:ext cx="1944000" cy="4631743"/>
            <a:chOff x="5002382" y="1484851"/>
            <a:chExt cx="1841858" cy="4631743"/>
          </a:xfrm>
        </p:grpSpPr>
        <p:pic>
          <p:nvPicPr>
            <p:cNvPr id="18" name="Picture 17">
              <a:extLst>
                <a:ext uri="{FF2B5EF4-FFF2-40B4-BE49-F238E27FC236}">
                  <a16:creationId xmlns:a16="http://schemas.microsoft.com/office/drawing/2014/main" id="{9CD7D7B5-97CB-9CF1-07D1-D2D4C66865F2}"/>
                </a:ext>
              </a:extLst>
            </p:cNvPr>
            <p:cNvPicPr>
              <a:picLocks noChangeAspect="1"/>
            </p:cNvPicPr>
            <p:nvPr/>
          </p:nvPicPr>
          <p:blipFill>
            <a:blip r:embed="rId4"/>
            <a:srcRect l="7059" r="18555" b="-2"/>
            <a:stretch/>
          </p:blipFill>
          <p:spPr>
            <a:xfrm>
              <a:off x="5002382" y="1484851"/>
              <a:ext cx="1836000" cy="1306619"/>
            </a:xfrm>
            <a:prstGeom prst="rect">
              <a:avLst/>
            </a:prstGeom>
          </p:spPr>
        </p:pic>
        <p:sp>
          <p:nvSpPr>
            <p:cNvPr id="7" name="Textplatzhalter 56">
              <a:extLst>
                <a:ext uri="{FF2B5EF4-FFF2-40B4-BE49-F238E27FC236}">
                  <a16:creationId xmlns:a16="http://schemas.microsoft.com/office/drawing/2014/main" id="{2D52A420-5DDC-DF33-88CC-72BFD08A79E7}"/>
                </a:ext>
              </a:extLst>
            </p:cNvPr>
            <p:cNvSpPr txBox="1">
              <a:spLocks/>
            </p:cNvSpPr>
            <p:nvPr/>
          </p:nvSpPr>
          <p:spPr>
            <a:xfrm>
              <a:off x="5008240" y="2791470"/>
              <a:ext cx="1836000" cy="3325124"/>
            </a:xfrm>
            <a:prstGeom prst="rect">
              <a:avLst/>
            </a:prstGeom>
            <a:solidFill>
              <a:schemeClr val="bg2">
                <a:lumMod val="50000"/>
              </a:schemeClr>
            </a:solidFill>
            <a:ln w="19050">
              <a:noFill/>
            </a:ln>
          </p:spPr>
          <p:txBody>
            <a:bodyPr lIns="108000" tIns="108000" rIns="108000" bIns="108000" anchor="t"/>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1500" b="1" i="0" u="none" strike="noStrike" cap="none" spc="0" normalizeH="0" baseline="0">
                  <a:ln>
                    <a:noFill/>
                  </a:ln>
                  <a:solidFill>
                    <a:srgbClr val="E7E6E6"/>
                  </a:solidFill>
                  <a:effectLst/>
                  <a:uLnTx/>
                  <a:uFillTx/>
                  <a:latin typeface="Montserrat SemiBold"/>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dirty="0">
                  <a:latin typeface="+mj-lt"/>
                </a:rPr>
                <a:t>MEDICAL DEVICES AND INNOVATION</a:t>
              </a:r>
            </a:p>
            <a:p>
              <a:r>
                <a:rPr lang="en-US" sz="1400" b="0" dirty="0">
                  <a:solidFill>
                    <a:schemeClr val="bg1"/>
                  </a:solidFill>
                  <a:latin typeface="+mj-lt"/>
                </a:rPr>
                <a:t>Advancing medical device technologies through, scientific computing and bioinformatics, and software as a medical device, for diagnosis,  prevention, monitoring, and treatment of disease </a:t>
              </a:r>
              <a:r>
                <a:rPr lang="en-GB" sz="1200" b="0" i="1" dirty="0">
                  <a:solidFill>
                    <a:schemeClr val="bg1"/>
                  </a:solidFill>
                  <a:latin typeface="+mj-lt"/>
                </a:rPr>
                <a:t>e.g. AI , wearables, and precision medicines</a:t>
              </a:r>
              <a:endParaRPr lang="en-GB" sz="1600" i="1" dirty="0">
                <a:solidFill>
                  <a:schemeClr val="bg1"/>
                </a:solidFill>
                <a:latin typeface="+mj-lt"/>
              </a:endParaRPr>
            </a:p>
          </p:txBody>
        </p:sp>
      </p:grpSp>
      <p:grpSp>
        <p:nvGrpSpPr>
          <p:cNvPr id="38" name="Group 37">
            <a:extLst>
              <a:ext uri="{FF2B5EF4-FFF2-40B4-BE49-F238E27FC236}">
                <a16:creationId xmlns:a16="http://schemas.microsoft.com/office/drawing/2014/main" id="{CDA8262C-D38F-5CB0-380A-3CF16E9584F2}"/>
              </a:ext>
            </a:extLst>
          </p:cNvPr>
          <p:cNvGrpSpPr/>
          <p:nvPr/>
        </p:nvGrpSpPr>
        <p:grpSpPr>
          <a:xfrm>
            <a:off x="2763984" y="1484851"/>
            <a:ext cx="1937819" cy="4631743"/>
            <a:chOff x="2720120" y="1484851"/>
            <a:chExt cx="1836000" cy="4631743"/>
          </a:xfrm>
        </p:grpSpPr>
        <p:pic>
          <p:nvPicPr>
            <p:cNvPr id="15" name="Picture 14">
              <a:extLst>
                <a:ext uri="{FF2B5EF4-FFF2-40B4-BE49-F238E27FC236}">
                  <a16:creationId xmlns:a16="http://schemas.microsoft.com/office/drawing/2014/main" id="{2E6B7820-0E85-0C14-FB6F-2D9198F8A993}"/>
                </a:ext>
              </a:extLst>
            </p:cNvPr>
            <p:cNvPicPr>
              <a:picLocks noChangeAspect="1"/>
            </p:cNvPicPr>
            <p:nvPr/>
          </p:nvPicPr>
          <p:blipFill>
            <a:blip r:embed="rId5"/>
            <a:srcRect l="1566" t="1934" r="9900" b="-1300"/>
            <a:stretch/>
          </p:blipFill>
          <p:spPr>
            <a:xfrm>
              <a:off x="2720755" y="1484851"/>
              <a:ext cx="1835364" cy="1375055"/>
            </a:xfrm>
            <a:prstGeom prst="rect">
              <a:avLst/>
            </a:prstGeom>
          </p:spPr>
        </p:pic>
        <p:sp>
          <p:nvSpPr>
            <p:cNvPr id="8" name="Textplatzhalter 56">
              <a:extLst>
                <a:ext uri="{FF2B5EF4-FFF2-40B4-BE49-F238E27FC236}">
                  <a16:creationId xmlns:a16="http://schemas.microsoft.com/office/drawing/2014/main" id="{B2A702B6-738F-4355-3087-14146AE76BC0}"/>
                </a:ext>
              </a:extLst>
            </p:cNvPr>
            <p:cNvSpPr txBox="1">
              <a:spLocks/>
            </p:cNvSpPr>
            <p:nvPr/>
          </p:nvSpPr>
          <p:spPr>
            <a:xfrm>
              <a:off x="2720120" y="2791470"/>
              <a:ext cx="1836000" cy="3325124"/>
            </a:xfrm>
            <a:prstGeom prst="rect">
              <a:avLst/>
            </a:prstGeom>
            <a:solidFill>
              <a:schemeClr val="bg2">
                <a:lumMod val="50000"/>
              </a:schemeClr>
            </a:solidFill>
            <a:ln w="19050">
              <a:noFill/>
            </a:ln>
          </p:spPr>
          <p:txBody>
            <a:bodyPr lIns="108000" tIns="108000" rIns="108000" bIns="108000" anchor="t"/>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1500" b="1" i="0" u="none" strike="noStrike" cap="none" spc="0" normalizeH="0" baseline="0">
                  <a:ln>
                    <a:noFill/>
                  </a:ln>
                  <a:solidFill>
                    <a:srgbClr val="E7E6E6"/>
                  </a:solidFill>
                  <a:effectLst/>
                  <a:uLnTx/>
                  <a:uFillTx/>
                  <a:latin typeface="Montserrat SemiBold"/>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dirty="0">
                  <a:latin typeface="+mj-lt"/>
                </a:rPr>
                <a:t>RADIATION SCIENCE AND RADIOTHERAPY</a:t>
              </a:r>
            </a:p>
            <a:p>
              <a:pPr>
                <a:defRPr/>
              </a:pPr>
              <a:r>
                <a:rPr lang="en-GB" sz="1400" b="0" dirty="0">
                  <a:solidFill>
                    <a:schemeClr val="bg1"/>
                  </a:solidFill>
                  <a:latin typeface="+mj-lt"/>
                </a:rPr>
                <a:t>Diagnostic radiology physics, nuclear medicine physics and radiation safety to support users of medical imaging for imaging patients, and diagnosing and monitoring disease </a:t>
              </a:r>
              <a:r>
                <a:rPr lang="en-GB" sz="1200" b="0" i="1" dirty="0">
                  <a:solidFill>
                    <a:schemeClr val="bg1"/>
                  </a:solidFill>
                  <a:latin typeface="+mj-lt"/>
                </a:rPr>
                <a:t>e.g. radiotherapy treatment machines</a:t>
              </a:r>
              <a:endParaRPr lang="en-US" sz="1400" b="0" i="1" dirty="0">
                <a:solidFill>
                  <a:schemeClr val="bg1"/>
                </a:solidFill>
                <a:latin typeface="+mj-lt"/>
              </a:endParaRPr>
            </a:p>
          </p:txBody>
        </p:sp>
      </p:grpSp>
      <p:grpSp>
        <p:nvGrpSpPr>
          <p:cNvPr id="35" name="Group 34">
            <a:extLst>
              <a:ext uri="{FF2B5EF4-FFF2-40B4-BE49-F238E27FC236}">
                <a16:creationId xmlns:a16="http://schemas.microsoft.com/office/drawing/2014/main" id="{D82FF265-8C9C-E494-9A2F-775B90B9195C}"/>
              </a:ext>
            </a:extLst>
          </p:cNvPr>
          <p:cNvGrpSpPr/>
          <p:nvPr/>
        </p:nvGrpSpPr>
        <p:grpSpPr>
          <a:xfrm>
            <a:off x="9746931" y="1484851"/>
            <a:ext cx="1944000" cy="4643142"/>
            <a:chOff x="9746931" y="1484851"/>
            <a:chExt cx="1842492" cy="4643142"/>
          </a:xfrm>
        </p:grpSpPr>
        <p:pic>
          <p:nvPicPr>
            <p:cNvPr id="16" name="Picture 15">
              <a:extLst>
                <a:ext uri="{FF2B5EF4-FFF2-40B4-BE49-F238E27FC236}">
                  <a16:creationId xmlns:a16="http://schemas.microsoft.com/office/drawing/2014/main" id="{16B7D120-7F66-137E-9540-276E376FD668}"/>
                </a:ext>
              </a:extLst>
            </p:cNvPr>
            <p:cNvPicPr>
              <a:picLocks noChangeAspect="1"/>
            </p:cNvPicPr>
            <p:nvPr/>
          </p:nvPicPr>
          <p:blipFill>
            <a:blip r:embed="rId6"/>
            <a:srcRect l="322" r="11529" b="1160"/>
            <a:stretch/>
          </p:blipFill>
          <p:spPr>
            <a:xfrm>
              <a:off x="9746931" y="1484851"/>
              <a:ext cx="1841853" cy="1318018"/>
            </a:xfrm>
            <a:prstGeom prst="rect">
              <a:avLst/>
            </a:prstGeom>
          </p:spPr>
        </p:pic>
        <p:sp>
          <p:nvSpPr>
            <p:cNvPr id="13" name="Textplatzhalter 56">
              <a:extLst>
                <a:ext uri="{FF2B5EF4-FFF2-40B4-BE49-F238E27FC236}">
                  <a16:creationId xmlns:a16="http://schemas.microsoft.com/office/drawing/2014/main" id="{AFB0F383-9673-C8CD-7708-37114CAB93EB}"/>
                </a:ext>
              </a:extLst>
            </p:cNvPr>
            <p:cNvSpPr txBox="1">
              <a:spLocks/>
            </p:cNvSpPr>
            <p:nvPr/>
          </p:nvSpPr>
          <p:spPr>
            <a:xfrm>
              <a:off x="9753423" y="2802869"/>
              <a:ext cx="1836000" cy="3325124"/>
            </a:xfrm>
            <a:prstGeom prst="rect">
              <a:avLst/>
            </a:prstGeom>
            <a:solidFill>
              <a:schemeClr val="bg2">
                <a:lumMod val="50000"/>
              </a:schemeClr>
            </a:solidFill>
            <a:ln w="19050">
              <a:noFill/>
            </a:ln>
          </p:spPr>
          <p:txBody>
            <a:bodyPr lIns="108000" tIns="108000" rIns="108000" bIns="108000"/>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1500" b="1" i="0" u="none" strike="noStrike" cap="none" spc="0" normalizeH="0" baseline="0">
                  <a:ln>
                    <a:noFill/>
                  </a:ln>
                  <a:solidFill>
                    <a:srgbClr val="E7E6E6"/>
                  </a:solidFill>
                  <a:effectLst/>
                  <a:uLnTx/>
                  <a:uFillTx/>
                  <a:latin typeface="Montserrat SemiBold"/>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dirty="0">
                  <a:latin typeface="+mj-lt"/>
                </a:rPr>
                <a:t>SAFETY AND QUALITY </a:t>
              </a:r>
            </a:p>
            <a:p>
              <a:r>
                <a:rPr lang="en-GB" sz="1400" b="0" dirty="0">
                  <a:solidFill>
                    <a:schemeClr val="bg1"/>
                  </a:solidFill>
                  <a:latin typeface="+mj-lt"/>
                </a:rPr>
                <a:t>Develop quality management systems to ensure the safety and quality assurance of NHS services, provide training for clinical staff, ensure regulatory compliance and quality, and monitoring of patient safety</a:t>
              </a:r>
            </a:p>
          </p:txBody>
        </p:sp>
      </p:grpSp>
      <p:grpSp>
        <p:nvGrpSpPr>
          <p:cNvPr id="36" name="Group 35">
            <a:extLst>
              <a:ext uri="{FF2B5EF4-FFF2-40B4-BE49-F238E27FC236}">
                <a16:creationId xmlns:a16="http://schemas.microsoft.com/office/drawing/2014/main" id="{5F763FC5-B432-115A-E4C6-0215546741C7}"/>
              </a:ext>
            </a:extLst>
          </p:cNvPr>
          <p:cNvGrpSpPr/>
          <p:nvPr/>
        </p:nvGrpSpPr>
        <p:grpSpPr>
          <a:xfrm>
            <a:off x="7421126" y="1484851"/>
            <a:ext cx="1944000" cy="4631743"/>
            <a:chOff x="7385306" y="1484851"/>
            <a:chExt cx="1836000" cy="4631743"/>
          </a:xfrm>
        </p:grpSpPr>
        <p:pic>
          <p:nvPicPr>
            <p:cNvPr id="33" name="Picture 32">
              <a:extLst>
                <a:ext uri="{FF2B5EF4-FFF2-40B4-BE49-F238E27FC236}">
                  <a16:creationId xmlns:a16="http://schemas.microsoft.com/office/drawing/2014/main" id="{DA973D2E-9D00-D024-EB3D-F118424CF8B8}"/>
                </a:ext>
              </a:extLst>
            </p:cNvPr>
            <p:cNvPicPr>
              <a:picLocks noChangeAspect="1"/>
            </p:cNvPicPr>
            <p:nvPr/>
          </p:nvPicPr>
          <p:blipFill>
            <a:blip r:embed="rId7"/>
            <a:srcRect l="8289" r="8289"/>
            <a:stretch/>
          </p:blipFill>
          <p:spPr>
            <a:xfrm>
              <a:off x="7385306" y="1484851"/>
              <a:ext cx="1830142" cy="1306619"/>
            </a:xfrm>
            <a:prstGeom prst="rect">
              <a:avLst/>
            </a:prstGeom>
          </p:spPr>
        </p:pic>
        <p:sp>
          <p:nvSpPr>
            <p:cNvPr id="34" name="Textplatzhalter 56">
              <a:extLst>
                <a:ext uri="{FF2B5EF4-FFF2-40B4-BE49-F238E27FC236}">
                  <a16:creationId xmlns:a16="http://schemas.microsoft.com/office/drawing/2014/main" id="{8277C763-7103-CCAA-DAD6-433FB0471E4C}"/>
                </a:ext>
              </a:extLst>
            </p:cNvPr>
            <p:cNvSpPr txBox="1">
              <a:spLocks/>
            </p:cNvSpPr>
            <p:nvPr/>
          </p:nvSpPr>
          <p:spPr>
            <a:xfrm>
              <a:off x="7385306" y="2791470"/>
              <a:ext cx="1836000" cy="3325124"/>
            </a:xfrm>
            <a:prstGeom prst="rect">
              <a:avLst/>
            </a:prstGeom>
            <a:solidFill>
              <a:schemeClr val="bg2">
                <a:lumMod val="50000"/>
              </a:schemeClr>
            </a:solidFill>
            <a:ln w="19050">
              <a:noFill/>
            </a:ln>
          </p:spPr>
          <p:txBody>
            <a:bodyPr lIns="108000" tIns="108000" rIns="108000" bIns="108000" anchor="t"/>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kumimoji="0" sz="1500" b="1" i="0" u="none" strike="noStrike" cap="none" spc="0" normalizeH="0" baseline="0">
                  <a:ln>
                    <a:noFill/>
                  </a:ln>
                  <a:solidFill>
                    <a:srgbClr val="E7E6E6"/>
                  </a:solidFill>
                  <a:effectLst/>
                  <a:uLnTx/>
                  <a:uFillTx/>
                  <a:latin typeface="Montserrat SemiBold"/>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sz="1600" dirty="0">
                  <a:latin typeface="+mj-lt"/>
                </a:rPr>
                <a:t>REHABILITATION AND CLINICAL ENGINEERING</a:t>
              </a:r>
            </a:p>
            <a:p>
              <a:r>
                <a:rPr lang="en-GB" sz="1400" b="0" dirty="0">
                  <a:solidFill>
                    <a:schemeClr val="bg1"/>
                  </a:solidFill>
                  <a:latin typeface="+mj-lt"/>
                </a:rPr>
                <a:t>Managing, maintaining and developing medical technology to diagnose, treat and rehabilitate patients, developing custom made assistive technology </a:t>
              </a:r>
              <a:r>
                <a:rPr lang="en-GB" sz="1200" b="0" i="1" dirty="0">
                  <a:solidFill>
                    <a:schemeClr val="bg1"/>
                  </a:solidFill>
                  <a:latin typeface="+mj-lt"/>
                </a:rPr>
                <a:t>e.g. wheelchairs, artificial limbs</a:t>
              </a:r>
              <a:endParaRPr lang="en-GB" sz="1400" b="0" i="1" dirty="0">
                <a:solidFill>
                  <a:schemeClr val="bg1"/>
                </a:solidFill>
                <a:latin typeface="+mj-lt"/>
              </a:endParaRPr>
            </a:p>
          </p:txBody>
        </p:sp>
      </p:grpSp>
    </p:spTree>
    <p:extLst>
      <p:ext uri="{BB962C8B-B14F-4D97-AF65-F5344CB8AC3E}">
        <p14:creationId xmlns:p14="http://schemas.microsoft.com/office/powerpoint/2010/main" val="33714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E-PPT-Template-Nov2024.potx" id="{DF351FD9-7E19-4E1C-9E39-B3685EB3BC1A}" vid="{1932C2D1-DD2F-4623-A96F-BF118DD9FF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E30652D2E05F438E8E1D5481542078" ma:contentTypeVersion="18" ma:contentTypeDescription="Create a new document." ma:contentTypeScope="" ma:versionID="f5a7bdf7cf9df085cb9c188f044c1af1">
  <xsd:schema xmlns:xsd="http://www.w3.org/2001/XMLSchema" xmlns:xs="http://www.w3.org/2001/XMLSchema" xmlns:p="http://schemas.microsoft.com/office/2006/metadata/properties" xmlns:ns2="0c1a19ec-7f34-4f63-8077-f376298d79b7" xmlns:ns3="c143a6c5-5942-4b69-8d61-fb579588568f" targetNamespace="http://schemas.microsoft.com/office/2006/metadata/properties" ma:root="true" ma:fieldsID="3966bbfceb591608b5d34ec442737b0e" ns2:_="" ns3:_="">
    <xsd:import namespace="0c1a19ec-7f34-4f63-8077-f376298d79b7"/>
    <xsd:import namespace="c143a6c5-5942-4b69-8d61-fb579588568f"/>
    <xsd:element name="properties">
      <xsd:complexType>
        <xsd:sequence>
          <xsd:element name="documentManagement">
            <xsd:complexType>
              <xsd:all>
                <xsd:element ref="ns2:Review_x0020_Date"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_ip_UnifiedCompliancePolicyProperties" minOccurs="0"/>
                <xsd:element ref="ns3: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1a19ec-7f34-4f63-8077-f376298d79b7" elementFormDefault="qualified">
    <xsd:import namespace="http://schemas.microsoft.com/office/2006/documentManagement/types"/>
    <xsd:import namespace="http://schemas.microsoft.com/office/infopath/2007/PartnerControls"/>
    <xsd:element name="Review_x0020_Date" ma:index="5" nillable="true" ma:displayName="Review date" ma:indexed="true" ma:internalName="Review_x0020_Date" ma:readOnly="fals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43a6c5-5942-4b69-8d61-fb579588568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eff57db-22da-4108-9949-25d5ad57bdff}" ma:internalName="TaxCatchAll" ma:showField="CatchAllData" ma:web="c143a6c5-5942-4b69-8d61-fb579588568f">
      <xsd:complexType>
        <xsd:complexContent>
          <xsd:extension base="dms:MultiChoiceLookup">
            <xsd:sequence>
              <xsd:element name="Value" type="dms:Lookup" maxOccurs="unbounded" minOccurs="0" nillable="true"/>
            </xsd:sequence>
          </xsd:extension>
        </xsd:complexContent>
      </xsd:complexType>
    </xsd:element>
    <xsd:element name="_ip_UnifiedCompliancePolicyProperties" ma:index="22" nillable="true" ma:displayName="Unified Compliance Policy Properties" ma:internalName="_ip_UnifiedCompliancePolicyProperties" ma:readOnly="false">
      <xsd:simpleType>
        <xsd:restriction base="dms:Note"/>
      </xsd:simpleType>
    </xsd:element>
    <xsd:element name="_ip_UnifiedCompliancePolicyUIAction" ma:index="23" nillable="true" ma:displayName="Unified Compliance Policy UI Action" ma:hidden="true" ma:internalName="_ip_UnifiedCompliancePolicyUIAction"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view_x0020_Date xmlns="0c1a19ec-7f34-4f63-8077-f376298d79b7" xsi:nil="true"/>
    <TaxCatchAll xmlns="c143a6c5-5942-4b69-8d61-fb579588568f" xsi:nil="true"/>
    <_ip_UnifiedCompliancePolicyProperties xmlns="c143a6c5-5942-4b69-8d61-fb579588568f" xsi:nil="true"/>
    <_ip_UnifiedCompliancePolicyUIAction xmlns="c143a6c5-5942-4b69-8d61-fb579588568f" xsi:nil="true"/>
    <lcf76f155ced4ddcb4097134ff3c332f xmlns="0c1a19ec-7f34-4f63-8077-f376298d79b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67D447-8156-4F57-A211-F4853FF953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1a19ec-7f34-4f63-8077-f376298d79b7"/>
    <ds:schemaRef ds:uri="c143a6c5-5942-4b69-8d61-fb57958856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3.xml><?xml version="1.0" encoding="utf-8"?>
<ds:datastoreItem xmlns:ds="http://schemas.openxmlformats.org/officeDocument/2006/customXml" ds:itemID="{A12B3C52-C4E5-4003-8240-632FDE102EAB}">
  <ds:schemaRefs>
    <ds:schemaRef ds:uri="http://www.w3.org/XML/1998/namespace"/>
    <ds:schemaRef ds:uri="http://purl.org/dc/dcmitype/"/>
    <ds:schemaRef ds:uri="c143a6c5-5942-4b69-8d61-fb579588568f"/>
    <ds:schemaRef ds:uri="http://schemas.microsoft.com/office/2006/metadata/properties"/>
    <ds:schemaRef ds:uri="http://purl.org/dc/terms/"/>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0c1a19ec-7f34-4f63-8077-f376298d79b7"/>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Presentation template 2</Template>
  <TotalTime>0</TotalTime>
  <Words>2266</Words>
  <Application>Microsoft Office PowerPoint</Application>
  <PresentationFormat>Widescreen</PresentationFormat>
  <Paragraphs>319</Paragraphs>
  <Slides>15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Bahnschrift SemiBold</vt:lpstr>
      <vt:lpstr>Calibri</vt:lpstr>
      <vt:lpstr>Montserrat Light</vt:lpstr>
      <vt:lpstr>NHSD-Refresh-Theme-NOV1120B</vt:lpstr>
      <vt:lpstr>Healthcare science workforce: medical physics and clinical engineering</vt:lpstr>
      <vt:lpstr>The healthcare science workforce</vt:lpstr>
      <vt:lpstr>Healthcare science specialities </vt:lpstr>
      <vt:lpstr>The critical role of the healthcare science workforce</vt:lpstr>
      <vt:lpstr>Our key national areas of focus for healthcare science</vt:lpstr>
      <vt:lpstr>Strategies that underpin healthcare science </vt:lpstr>
      <vt:lpstr>Healthcare science leadership </vt:lpstr>
      <vt:lpstr>Medical physics and clinical engineering in numbers</vt:lpstr>
      <vt:lpstr>Key themes: Medical physics and clinical engineering</vt:lpstr>
      <vt:lpstr>Cross-cutting areas </vt:lpstr>
      <vt:lpstr>Scientific advancements to enhance patient care</vt:lpstr>
      <vt:lpstr>Further scientific advancements to enhance patient care</vt:lpstr>
      <vt:lpstr>A set of innovations will change the way that healthcare is delivered and experienced over the next decade </vt:lpstr>
      <vt:lpstr>Supporting the current and future healthcare science workforce</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PARSONS, Kate (NHS ENGLAND - T1510)</dc:creator>
  <cp:lastModifiedBy>BROWNE, Darcy (NHS ENGLAND - X24)</cp:lastModifiedBy>
  <cp:revision>33</cp:revision>
  <dcterms:created xsi:type="dcterms:W3CDTF">2024-12-19T14:21:04Z</dcterms:created>
  <dcterms:modified xsi:type="dcterms:W3CDTF">2025-02-10T18:39:47Z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0x01010073E30652D2E05F438E8E1D5481542078</vt:lpwstr>
  </property>
  <property fmtid="{D5CDD505-2E9C-101B-9397-08002B2CF9AE}" pid="3" name="_dlc_DocIdItemGuid">
    <vt:lpwstr>56579ddb-1cdf-4035-9a3d-2da04fab6c26</vt:lpwstr>
  </property>
  <property fmtid="{D5CDD505-2E9C-101B-9397-08002B2CF9AE}" pid="4" name="Order">
    <vt:r8>15100</vt:r8>
  </property>
  <property fmtid="{D5CDD505-2E9C-101B-9397-08002B2CF9AE}" pid="5" name="MediaServiceImageTags">
    <vt:lpwstr/>
  </property>
  <property fmtid="{D5CDD505-2E9C-101B-9397-08002B2CF9AE}" pid="6" name="_ExtendedDescription">
    <vt:lpwstr/>
  </property>
</Properties>
</file>