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102" d="100"/>
          <a:sy n="102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A5E623-B06F-4E42-AAA0-936BBE33D968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47215A-F1BE-8D41-A1BD-3B6B859EA050}">
      <dgm:prSet phldrT="[Text]" custT="1"/>
      <dgm:spPr/>
      <dgm:t>
        <a:bodyPr/>
        <a:lstStyle/>
        <a:p>
          <a:r>
            <a:rPr lang="en-GB" sz="1800" dirty="0"/>
            <a:t>Community</a:t>
          </a:r>
        </a:p>
      </dgm:t>
    </dgm:pt>
    <dgm:pt modelId="{2E05277E-7024-DD49-9AEF-9E85933168A5}" type="parTrans" cxnId="{38D655BE-19D8-8A44-9464-43C8748BADF2}">
      <dgm:prSet/>
      <dgm:spPr/>
      <dgm:t>
        <a:bodyPr/>
        <a:lstStyle/>
        <a:p>
          <a:endParaRPr lang="en-GB"/>
        </a:p>
      </dgm:t>
    </dgm:pt>
    <dgm:pt modelId="{C062F54D-4970-B945-A5EF-07A83D0E1181}" type="sibTrans" cxnId="{38D655BE-19D8-8A44-9464-43C8748BADF2}">
      <dgm:prSet/>
      <dgm:spPr/>
      <dgm:t>
        <a:bodyPr/>
        <a:lstStyle/>
        <a:p>
          <a:endParaRPr lang="en-GB"/>
        </a:p>
      </dgm:t>
    </dgm:pt>
    <dgm:pt modelId="{9C882AA0-7882-9F4E-BDE8-E10134D8917D}">
      <dgm:prSet phldrT="[Text]" custT="1"/>
      <dgm:spPr/>
      <dgm:t>
        <a:bodyPr/>
        <a:lstStyle/>
        <a:p>
          <a:r>
            <a:rPr lang="en-GB" sz="1800" dirty="0"/>
            <a:t>Hospital</a:t>
          </a:r>
        </a:p>
      </dgm:t>
    </dgm:pt>
    <dgm:pt modelId="{14A7FC09-04A8-3240-BBD9-EF25AD857E58}" type="parTrans" cxnId="{0C529084-AB23-AA49-B317-8D4FF52B7D6E}">
      <dgm:prSet/>
      <dgm:spPr/>
      <dgm:t>
        <a:bodyPr/>
        <a:lstStyle/>
        <a:p>
          <a:endParaRPr lang="en-GB"/>
        </a:p>
      </dgm:t>
    </dgm:pt>
    <dgm:pt modelId="{18727618-718F-1342-AB6D-8C9A3B052BA8}" type="sibTrans" cxnId="{0C529084-AB23-AA49-B317-8D4FF52B7D6E}">
      <dgm:prSet/>
      <dgm:spPr/>
      <dgm:t>
        <a:bodyPr/>
        <a:lstStyle/>
        <a:p>
          <a:endParaRPr lang="en-GB"/>
        </a:p>
      </dgm:t>
    </dgm:pt>
    <dgm:pt modelId="{127CFD46-6706-244A-B5B4-2C47532C43B1}">
      <dgm:prSet phldrT="[Text]" custT="1"/>
      <dgm:spPr/>
      <dgm:t>
        <a:bodyPr/>
        <a:lstStyle/>
        <a:p>
          <a:r>
            <a:rPr lang="en-GB" sz="1800" dirty="0"/>
            <a:t>Department</a:t>
          </a:r>
        </a:p>
      </dgm:t>
    </dgm:pt>
    <dgm:pt modelId="{04D97D51-A262-0644-8FA6-69829455845B}" type="parTrans" cxnId="{90531287-5AC4-934C-A08E-E221328B31B8}">
      <dgm:prSet/>
      <dgm:spPr/>
      <dgm:t>
        <a:bodyPr/>
        <a:lstStyle/>
        <a:p>
          <a:endParaRPr lang="en-GB"/>
        </a:p>
      </dgm:t>
    </dgm:pt>
    <dgm:pt modelId="{C0051C3B-91C7-6A49-A4F2-1EB9F335805C}" type="sibTrans" cxnId="{90531287-5AC4-934C-A08E-E221328B31B8}">
      <dgm:prSet/>
      <dgm:spPr/>
      <dgm:t>
        <a:bodyPr/>
        <a:lstStyle/>
        <a:p>
          <a:endParaRPr lang="en-GB"/>
        </a:p>
      </dgm:t>
    </dgm:pt>
    <dgm:pt modelId="{6DDDA820-B30A-A845-8AB3-CC36E5DB36CD}">
      <dgm:prSet phldrT="[Text]" custT="1"/>
      <dgm:spPr/>
      <dgm:t>
        <a:bodyPr/>
        <a:lstStyle/>
        <a:p>
          <a:r>
            <a:rPr lang="en-GB" sz="1800" dirty="0"/>
            <a:t>Treatment</a:t>
          </a:r>
        </a:p>
      </dgm:t>
    </dgm:pt>
    <dgm:pt modelId="{9F32F96D-588D-734F-B260-9A4F8BFCAE85}" type="parTrans" cxnId="{A45FF9D4-91B5-0449-B032-4B99A4E8BEA7}">
      <dgm:prSet/>
      <dgm:spPr/>
      <dgm:t>
        <a:bodyPr/>
        <a:lstStyle/>
        <a:p>
          <a:endParaRPr lang="en-GB"/>
        </a:p>
      </dgm:t>
    </dgm:pt>
    <dgm:pt modelId="{53FB35B0-10F0-9948-9F19-D8E55046DD53}" type="sibTrans" cxnId="{A45FF9D4-91B5-0449-B032-4B99A4E8BEA7}">
      <dgm:prSet/>
      <dgm:spPr/>
      <dgm:t>
        <a:bodyPr/>
        <a:lstStyle/>
        <a:p>
          <a:endParaRPr lang="en-GB"/>
        </a:p>
      </dgm:t>
    </dgm:pt>
    <dgm:pt modelId="{C855F542-C050-724C-8DDD-18A4DB90F472}">
      <dgm:prSet phldrT="[Text]" custT="1"/>
      <dgm:spPr/>
      <dgm:t>
        <a:bodyPr/>
        <a:lstStyle/>
        <a:p>
          <a:r>
            <a:rPr lang="en-GB" sz="1800" dirty="0"/>
            <a:t>Diagnosis</a:t>
          </a:r>
        </a:p>
      </dgm:t>
    </dgm:pt>
    <dgm:pt modelId="{4BC7A0E4-905C-CA40-B44A-B97E0FEDFE73}" type="parTrans" cxnId="{205FE403-83C9-0246-B1BC-0039E47A29C5}">
      <dgm:prSet/>
      <dgm:spPr/>
      <dgm:t>
        <a:bodyPr/>
        <a:lstStyle/>
        <a:p>
          <a:endParaRPr lang="en-GB"/>
        </a:p>
      </dgm:t>
    </dgm:pt>
    <dgm:pt modelId="{EECC9D7B-E94E-9C44-BE5D-1424F93792C7}" type="sibTrans" cxnId="{205FE403-83C9-0246-B1BC-0039E47A29C5}">
      <dgm:prSet/>
      <dgm:spPr/>
      <dgm:t>
        <a:bodyPr/>
        <a:lstStyle/>
        <a:p>
          <a:endParaRPr lang="en-GB"/>
        </a:p>
      </dgm:t>
    </dgm:pt>
    <dgm:pt modelId="{3EE71261-3498-3444-9909-582EEC8841AA}">
      <dgm:prSet custT="1"/>
      <dgm:spPr/>
      <dgm:t>
        <a:bodyPr/>
        <a:lstStyle/>
        <a:p>
          <a:r>
            <a:rPr lang="en-GB" sz="1800" dirty="0"/>
            <a:t>Care</a:t>
          </a:r>
        </a:p>
      </dgm:t>
    </dgm:pt>
    <dgm:pt modelId="{F6347208-A6EB-A142-B8D8-932207CF7BFA}" type="parTrans" cxnId="{D3E52E92-F9A4-684B-898F-383DA8CAF2D6}">
      <dgm:prSet/>
      <dgm:spPr/>
      <dgm:t>
        <a:bodyPr/>
        <a:lstStyle/>
        <a:p>
          <a:endParaRPr lang="en-GB"/>
        </a:p>
      </dgm:t>
    </dgm:pt>
    <dgm:pt modelId="{8C4569FE-BB2C-F242-A6A9-225314FAA782}" type="sibTrans" cxnId="{D3E52E92-F9A4-684B-898F-383DA8CAF2D6}">
      <dgm:prSet/>
      <dgm:spPr/>
      <dgm:t>
        <a:bodyPr/>
        <a:lstStyle/>
        <a:p>
          <a:endParaRPr lang="en-GB"/>
        </a:p>
      </dgm:t>
    </dgm:pt>
    <dgm:pt modelId="{FD1E7202-BD44-6C4F-98DB-8854D7F4AE82}" type="pres">
      <dgm:prSet presAssocID="{F6A5E623-B06F-4E42-AAA0-936BBE33D968}" presName="cycle" presStyleCnt="0">
        <dgm:presLayoutVars>
          <dgm:dir/>
          <dgm:resizeHandles val="exact"/>
        </dgm:presLayoutVars>
      </dgm:prSet>
      <dgm:spPr/>
    </dgm:pt>
    <dgm:pt modelId="{9B78D088-31A2-5D4A-8D42-6BF667461B0D}" type="pres">
      <dgm:prSet presAssocID="{6C47215A-F1BE-8D41-A1BD-3B6B859EA050}" presName="node" presStyleLbl="node1" presStyleIdx="0" presStyleCnt="6" custScaleX="111869" custScaleY="105856" custRadScaleRad="144427" custRadScaleInc="160921">
        <dgm:presLayoutVars>
          <dgm:bulletEnabled val="1"/>
        </dgm:presLayoutVars>
      </dgm:prSet>
      <dgm:spPr/>
    </dgm:pt>
    <dgm:pt modelId="{B7507BCB-A5F9-4D45-B8FB-711ACA3534E3}" type="pres">
      <dgm:prSet presAssocID="{C062F54D-4970-B945-A5EF-07A83D0E1181}" presName="sibTrans" presStyleLbl="sibTrans2D1" presStyleIdx="0" presStyleCnt="6"/>
      <dgm:spPr/>
    </dgm:pt>
    <dgm:pt modelId="{2E4F6873-E5AB-E442-A6F1-9B1C55975E93}" type="pres">
      <dgm:prSet presAssocID="{C062F54D-4970-B945-A5EF-07A83D0E1181}" presName="connectorText" presStyleLbl="sibTrans2D1" presStyleIdx="0" presStyleCnt="6"/>
      <dgm:spPr/>
    </dgm:pt>
    <dgm:pt modelId="{34980CB8-27BA-7642-B302-EB829C1835C9}" type="pres">
      <dgm:prSet presAssocID="{9C882AA0-7882-9F4E-BDE8-E10134D8917D}" presName="node" presStyleLbl="node1" presStyleIdx="1" presStyleCnt="6" custRadScaleRad="150469" custRadScaleInc="68729">
        <dgm:presLayoutVars>
          <dgm:bulletEnabled val="1"/>
        </dgm:presLayoutVars>
      </dgm:prSet>
      <dgm:spPr/>
    </dgm:pt>
    <dgm:pt modelId="{353BF130-3705-B044-BA0A-ED1BC194FAB2}" type="pres">
      <dgm:prSet presAssocID="{18727618-718F-1342-AB6D-8C9A3B052BA8}" presName="sibTrans" presStyleLbl="sibTrans2D1" presStyleIdx="1" presStyleCnt="6"/>
      <dgm:spPr/>
    </dgm:pt>
    <dgm:pt modelId="{3D955135-FDBB-EE40-9ACA-6904D54D0C2F}" type="pres">
      <dgm:prSet presAssocID="{18727618-718F-1342-AB6D-8C9A3B052BA8}" presName="connectorText" presStyleLbl="sibTrans2D1" presStyleIdx="1" presStyleCnt="6"/>
      <dgm:spPr/>
    </dgm:pt>
    <dgm:pt modelId="{FEF95898-4465-1C40-BFD4-A41D3C3AD1C6}" type="pres">
      <dgm:prSet presAssocID="{127CFD46-6706-244A-B5B4-2C47532C43B1}" presName="node" presStyleLbl="node1" presStyleIdx="2" presStyleCnt="6" custScaleX="118075" custScaleY="110411" custRadScaleRad="143096" custRadScaleInc="820">
        <dgm:presLayoutVars>
          <dgm:bulletEnabled val="1"/>
        </dgm:presLayoutVars>
      </dgm:prSet>
      <dgm:spPr/>
    </dgm:pt>
    <dgm:pt modelId="{2F0FDDC0-2A6F-8542-ABCD-508863CE8E1A}" type="pres">
      <dgm:prSet presAssocID="{C0051C3B-91C7-6A49-A4F2-1EB9F335805C}" presName="sibTrans" presStyleLbl="sibTrans2D1" presStyleIdx="2" presStyleCnt="6"/>
      <dgm:spPr/>
    </dgm:pt>
    <dgm:pt modelId="{B47ACB13-2AB7-ED40-AE82-E07E3BAB67ED}" type="pres">
      <dgm:prSet presAssocID="{C0051C3B-91C7-6A49-A4F2-1EB9F335805C}" presName="connectorText" presStyleLbl="sibTrans2D1" presStyleIdx="2" presStyleCnt="6"/>
      <dgm:spPr/>
    </dgm:pt>
    <dgm:pt modelId="{216E8843-391C-7248-A8BF-6468E7891120}" type="pres">
      <dgm:prSet presAssocID="{6DDDA820-B30A-A845-8AB3-CC36E5DB36CD}" presName="node" presStyleLbl="node1" presStyleIdx="3" presStyleCnt="6" custRadScaleRad="115780" custRadScaleInc="156043">
        <dgm:presLayoutVars>
          <dgm:bulletEnabled val="1"/>
        </dgm:presLayoutVars>
      </dgm:prSet>
      <dgm:spPr/>
    </dgm:pt>
    <dgm:pt modelId="{870359A6-3FF6-F749-8E24-29DB54AF1F33}" type="pres">
      <dgm:prSet presAssocID="{53FB35B0-10F0-9948-9F19-D8E55046DD53}" presName="sibTrans" presStyleLbl="sibTrans2D1" presStyleIdx="3" presStyleCnt="6"/>
      <dgm:spPr/>
    </dgm:pt>
    <dgm:pt modelId="{25587D8A-7BDD-8641-863D-EB255E8A339D}" type="pres">
      <dgm:prSet presAssocID="{53FB35B0-10F0-9948-9F19-D8E55046DD53}" presName="connectorText" presStyleLbl="sibTrans2D1" presStyleIdx="3" presStyleCnt="6"/>
      <dgm:spPr/>
    </dgm:pt>
    <dgm:pt modelId="{375CFFE6-39DA-7240-AAA3-F3C7E52E2C7A}" type="pres">
      <dgm:prSet presAssocID="{C855F542-C050-724C-8DDD-18A4DB90F472}" presName="node" presStyleLbl="node1" presStyleIdx="4" presStyleCnt="6" custRadScaleRad="130112" custRadScaleInc="99049">
        <dgm:presLayoutVars>
          <dgm:bulletEnabled val="1"/>
        </dgm:presLayoutVars>
      </dgm:prSet>
      <dgm:spPr/>
    </dgm:pt>
    <dgm:pt modelId="{79228125-B1E5-2944-B58D-4E1739F5FEC6}" type="pres">
      <dgm:prSet presAssocID="{EECC9D7B-E94E-9C44-BE5D-1424F93792C7}" presName="sibTrans" presStyleLbl="sibTrans2D1" presStyleIdx="4" presStyleCnt="6"/>
      <dgm:spPr/>
    </dgm:pt>
    <dgm:pt modelId="{37C58914-5034-AC47-9D3F-566EB719CD4C}" type="pres">
      <dgm:prSet presAssocID="{EECC9D7B-E94E-9C44-BE5D-1424F93792C7}" presName="connectorText" presStyleLbl="sibTrans2D1" presStyleIdx="4" presStyleCnt="6"/>
      <dgm:spPr/>
    </dgm:pt>
    <dgm:pt modelId="{82E1C1AC-D489-5E46-BE5F-452EE2ABA8AA}" type="pres">
      <dgm:prSet presAssocID="{3EE71261-3498-3444-9909-582EEC8841AA}" presName="node" presStyleLbl="node1" presStyleIdx="5" presStyleCnt="6" custRadScaleRad="133054" custRadScaleInc="39867">
        <dgm:presLayoutVars>
          <dgm:bulletEnabled val="1"/>
        </dgm:presLayoutVars>
      </dgm:prSet>
      <dgm:spPr/>
    </dgm:pt>
    <dgm:pt modelId="{BF5EDA64-AB40-1F49-8F42-D5250FEED4E3}" type="pres">
      <dgm:prSet presAssocID="{8C4569FE-BB2C-F242-A6A9-225314FAA782}" presName="sibTrans" presStyleLbl="sibTrans2D1" presStyleIdx="5" presStyleCnt="6"/>
      <dgm:spPr/>
    </dgm:pt>
    <dgm:pt modelId="{36B3D7DF-F2D8-3847-AC12-8E6ED32F607F}" type="pres">
      <dgm:prSet presAssocID="{8C4569FE-BB2C-F242-A6A9-225314FAA782}" presName="connectorText" presStyleLbl="sibTrans2D1" presStyleIdx="5" presStyleCnt="6"/>
      <dgm:spPr/>
    </dgm:pt>
  </dgm:ptLst>
  <dgm:cxnLst>
    <dgm:cxn modelId="{205FE403-83C9-0246-B1BC-0039E47A29C5}" srcId="{F6A5E623-B06F-4E42-AAA0-936BBE33D968}" destId="{C855F542-C050-724C-8DDD-18A4DB90F472}" srcOrd="4" destOrd="0" parTransId="{4BC7A0E4-905C-CA40-B44A-B97E0FEDFE73}" sibTransId="{EECC9D7B-E94E-9C44-BE5D-1424F93792C7}"/>
    <dgm:cxn modelId="{FB72641A-6973-7847-AFC9-C673D7C8EBBD}" type="presOf" srcId="{18727618-718F-1342-AB6D-8C9A3B052BA8}" destId="{353BF130-3705-B044-BA0A-ED1BC194FAB2}" srcOrd="0" destOrd="0" presId="urn:microsoft.com/office/officeart/2005/8/layout/cycle2"/>
    <dgm:cxn modelId="{EE9F3829-7D9A-ED4C-86CE-A080C95E265A}" type="presOf" srcId="{53FB35B0-10F0-9948-9F19-D8E55046DD53}" destId="{25587D8A-7BDD-8641-863D-EB255E8A339D}" srcOrd="1" destOrd="0" presId="urn:microsoft.com/office/officeart/2005/8/layout/cycle2"/>
    <dgm:cxn modelId="{65A4834D-E673-C742-B4A6-2EE84615D5EA}" type="presOf" srcId="{9C882AA0-7882-9F4E-BDE8-E10134D8917D}" destId="{34980CB8-27BA-7642-B302-EB829C1835C9}" srcOrd="0" destOrd="0" presId="urn:microsoft.com/office/officeart/2005/8/layout/cycle2"/>
    <dgm:cxn modelId="{7F545F4E-53A4-5C41-A3FD-9419E4A8B054}" type="presOf" srcId="{C0051C3B-91C7-6A49-A4F2-1EB9F335805C}" destId="{B47ACB13-2AB7-ED40-AE82-E07E3BAB67ED}" srcOrd="1" destOrd="0" presId="urn:microsoft.com/office/officeart/2005/8/layout/cycle2"/>
    <dgm:cxn modelId="{A3CCAD5F-D5F3-634A-BC94-EDBEAE2D1272}" type="presOf" srcId="{18727618-718F-1342-AB6D-8C9A3B052BA8}" destId="{3D955135-FDBB-EE40-9ACA-6904D54D0C2F}" srcOrd="1" destOrd="0" presId="urn:microsoft.com/office/officeart/2005/8/layout/cycle2"/>
    <dgm:cxn modelId="{6D27C363-75A5-0C47-95EE-661343FE1013}" type="presOf" srcId="{C062F54D-4970-B945-A5EF-07A83D0E1181}" destId="{2E4F6873-E5AB-E442-A6F1-9B1C55975E93}" srcOrd="1" destOrd="0" presId="urn:microsoft.com/office/officeart/2005/8/layout/cycle2"/>
    <dgm:cxn modelId="{153CEF65-EC59-504F-89DD-A3C09F528E9A}" type="presOf" srcId="{C0051C3B-91C7-6A49-A4F2-1EB9F335805C}" destId="{2F0FDDC0-2A6F-8542-ABCD-508863CE8E1A}" srcOrd="0" destOrd="0" presId="urn:microsoft.com/office/officeart/2005/8/layout/cycle2"/>
    <dgm:cxn modelId="{B196EE72-8E91-E049-8D5F-B86C43D775A7}" type="presOf" srcId="{8C4569FE-BB2C-F242-A6A9-225314FAA782}" destId="{BF5EDA64-AB40-1F49-8F42-D5250FEED4E3}" srcOrd="0" destOrd="0" presId="urn:microsoft.com/office/officeart/2005/8/layout/cycle2"/>
    <dgm:cxn modelId="{51654474-3EB2-9345-9289-F4F8D8269CA7}" type="presOf" srcId="{C062F54D-4970-B945-A5EF-07A83D0E1181}" destId="{B7507BCB-A5F9-4D45-B8FB-711ACA3534E3}" srcOrd="0" destOrd="0" presId="urn:microsoft.com/office/officeart/2005/8/layout/cycle2"/>
    <dgm:cxn modelId="{9511E776-BD14-3F4A-9D9A-2DDA15006336}" type="presOf" srcId="{C855F542-C050-724C-8DDD-18A4DB90F472}" destId="{375CFFE6-39DA-7240-AAA3-F3C7E52E2C7A}" srcOrd="0" destOrd="0" presId="urn:microsoft.com/office/officeart/2005/8/layout/cycle2"/>
    <dgm:cxn modelId="{4EF30677-91AA-6149-AE68-D8228E590866}" type="presOf" srcId="{6DDDA820-B30A-A845-8AB3-CC36E5DB36CD}" destId="{216E8843-391C-7248-A8BF-6468E7891120}" srcOrd="0" destOrd="0" presId="urn:microsoft.com/office/officeart/2005/8/layout/cycle2"/>
    <dgm:cxn modelId="{0C529084-AB23-AA49-B317-8D4FF52B7D6E}" srcId="{F6A5E623-B06F-4E42-AAA0-936BBE33D968}" destId="{9C882AA0-7882-9F4E-BDE8-E10134D8917D}" srcOrd="1" destOrd="0" parTransId="{14A7FC09-04A8-3240-BBD9-EF25AD857E58}" sibTransId="{18727618-718F-1342-AB6D-8C9A3B052BA8}"/>
    <dgm:cxn modelId="{90531287-5AC4-934C-A08E-E221328B31B8}" srcId="{F6A5E623-B06F-4E42-AAA0-936BBE33D968}" destId="{127CFD46-6706-244A-B5B4-2C47532C43B1}" srcOrd="2" destOrd="0" parTransId="{04D97D51-A262-0644-8FA6-69829455845B}" sibTransId="{C0051C3B-91C7-6A49-A4F2-1EB9F335805C}"/>
    <dgm:cxn modelId="{A307AA91-D3D7-6A45-A892-DED30A7E5DD6}" type="presOf" srcId="{127CFD46-6706-244A-B5B4-2C47532C43B1}" destId="{FEF95898-4465-1C40-BFD4-A41D3C3AD1C6}" srcOrd="0" destOrd="0" presId="urn:microsoft.com/office/officeart/2005/8/layout/cycle2"/>
    <dgm:cxn modelId="{D3E52E92-F9A4-684B-898F-383DA8CAF2D6}" srcId="{F6A5E623-B06F-4E42-AAA0-936BBE33D968}" destId="{3EE71261-3498-3444-9909-582EEC8841AA}" srcOrd="5" destOrd="0" parTransId="{F6347208-A6EB-A142-B8D8-932207CF7BFA}" sibTransId="{8C4569FE-BB2C-F242-A6A9-225314FAA782}"/>
    <dgm:cxn modelId="{EAC6D996-8D76-8A44-9E8B-F531AA87224F}" type="presOf" srcId="{6C47215A-F1BE-8D41-A1BD-3B6B859EA050}" destId="{9B78D088-31A2-5D4A-8D42-6BF667461B0D}" srcOrd="0" destOrd="0" presId="urn:microsoft.com/office/officeart/2005/8/layout/cycle2"/>
    <dgm:cxn modelId="{3C0065A1-65F2-6F4C-BD72-FF415F1FF0B0}" type="presOf" srcId="{EECC9D7B-E94E-9C44-BE5D-1424F93792C7}" destId="{37C58914-5034-AC47-9D3F-566EB719CD4C}" srcOrd="1" destOrd="0" presId="urn:microsoft.com/office/officeart/2005/8/layout/cycle2"/>
    <dgm:cxn modelId="{8E211DA5-B80B-D34C-A6F8-71A7E3D89CB6}" type="presOf" srcId="{F6A5E623-B06F-4E42-AAA0-936BBE33D968}" destId="{FD1E7202-BD44-6C4F-98DB-8854D7F4AE82}" srcOrd="0" destOrd="0" presId="urn:microsoft.com/office/officeart/2005/8/layout/cycle2"/>
    <dgm:cxn modelId="{38D655BE-19D8-8A44-9464-43C8748BADF2}" srcId="{F6A5E623-B06F-4E42-AAA0-936BBE33D968}" destId="{6C47215A-F1BE-8D41-A1BD-3B6B859EA050}" srcOrd="0" destOrd="0" parTransId="{2E05277E-7024-DD49-9AEF-9E85933168A5}" sibTransId="{C062F54D-4970-B945-A5EF-07A83D0E1181}"/>
    <dgm:cxn modelId="{59EE7EC5-45A6-3B4B-A268-E6E688FCD8E7}" type="presOf" srcId="{53FB35B0-10F0-9948-9F19-D8E55046DD53}" destId="{870359A6-3FF6-F749-8E24-29DB54AF1F33}" srcOrd="0" destOrd="0" presId="urn:microsoft.com/office/officeart/2005/8/layout/cycle2"/>
    <dgm:cxn modelId="{EFC2CFD3-C20A-A04B-940C-63E3D15BC70A}" type="presOf" srcId="{3EE71261-3498-3444-9909-582EEC8841AA}" destId="{82E1C1AC-D489-5E46-BE5F-452EE2ABA8AA}" srcOrd="0" destOrd="0" presId="urn:microsoft.com/office/officeart/2005/8/layout/cycle2"/>
    <dgm:cxn modelId="{A45FF9D4-91B5-0449-B032-4B99A4E8BEA7}" srcId="{F6A5E623-B06F-4E42-AAA0-936BBE33D968}" destId="{6DDDA820-B30A-A845-8AB3-CC36E5DB36CD}" srcOrd="3" destOrd="0" parTransId="{9F32F96D-588D-734F-B260-9A4F8BFCAE85}" sibTransId="{53FB35B0-10F0-9948-9F19-D8E55046DD53}"/>
    <dgm:cxn modelId="{4C1CBFD7-C412-2C4D-836A-2E2024EAE8A5}" type="presOf" srcId="{8C4569FE-BB2C-F242-A6A9-225314FAA782}" destId="{36B3D7DF-F2D8-3847-AC12-8E6ED32F607F}" srcOrd="1" destOrd="0" presId="urn:microsoft.com/office/officeart/2005/8/layout/cycle2"/>
    <dgm:cxn modelId="{027B05E4-04B5-E04F-99F4-9BDB492CACA1}" type="presOf" srcId="{EECC9D7B-E94E-9C44-BE5D-1424F93792C7}" destId="{79228125-B1E5-2944-B58D-4E1739F5FEC6}" srcOrd="0" destOrd="0" presId="urn:microsoft.com/office/officeart/2005/8/layout/cycle2"/>
    <dgm:cxn modelId="{AE8C691A-05AB-BF4B-9EEF-399C33D977D5}" type="presParOf" srcId="{FD1E7202-BD44-6C4F-98DB-8854D7F4AE82}" destId="{9B78D088-31A2-5D4A-8D42-6BF667461B0D}" srcOrd="0" destOrd="0" presId="urn:microsoft.com/office/officeart/2005/8/layout/cycle2"/>
    <dgm:cxn modelId="{70A67D40-9DAC-AD40-BF82-EC867B66CB7E}" type="presParOf" srcId="{FD1E7202-BD44-6C4F-98DB-8854D7F4AE82}" destId="{B7507BCB-A5F9-4D45-B8FB-711ACA3534E3}" srcOrd="1" destOrd="0" presId="urn:microsoft.com/office/officeart/2005/8/layout/cycle2"/>
    <dgm:cxn modelId="{75317B5C-2985-5144-81E3-5A70F9E54C40}" type="presParOf" srcId="{B7507BCB-A5F9-4D45-B8FB-711ACA3534E3}" destId="{2E4F6873-E5AB-E442-A6F1-9B1C55975E93}" srcOrd="0" destOrd="0" presId="urn:microsoft.com/office/officeart/2005/8/layout/cycle2"/>
    <dgm:cxn modelId="{8764BEDA-4076-544B-B51A-95FE0B5E978C}" type="presParOf" srcId="{FD1E7202-BD44-6C4F-98DB-8854D7F4AE82}" destId="{34980CB8-27BA-7642-B302-EB829C1835C9}" srcOrd="2" destOrd="0" presId="urn:microsoft.com/office/officeart/2005/8/layout/cycle2"/>
    <dgm:cxn modelId="{878058B3-6501-114F-AC2F-4AD8E46B0C2A}" type="presParOf" srcId="{FD1E7202-BD44-6C4F-98DB-8854D7F4AE82}" destId="{353BF130-3705-B044-BA0A-ED1BC194FAB2}" srcOrd="3" destOrd="0" presId="urn:microsoft.com/office/officeart/2005/8/layout/cycle2"/>
    <dgm:cxn modelId="{749241BA-DD0A-6C42-B795-1BE7EB56C423}" type="presParOf" srcId="{353BF130-3705-B044-BA0A-ED1BC194FAB2}" destId="{3D955135-FDBB-EE40-9ACA-6904D54D0C2F}" srcOrd="0" destOrd="0" presId="urn:microsoft.com/office/officeart/2005/8/layout/cycle2"/>
    <dgm:cxn modelId="{BC2D9076-23C0-1D44-8CCE-03D6A85423AB}" type="presParOf" srcId="{FD1E7202-BD44-6C4F-98DB-8854D7F4AE82}" destId="{FEF95898-4465-1C40-BFD4-A41D3C3AD1C6}" srcOrd="4" destOrd="0" presId="urn:microsoft.com/office/officeart/2005/8/layout/cycle2"/>
    <dgm:cxn modelId="{BDB3E9EF-2926-A24C-B005-36121ABE2211}" type="presParOf" srcId="{FD1E7202-BD44-6C4F-98DB-8854D7F4AE82}" destId="{2F0FDDC0-2A6F-8542-ABCD-508863CE8E1A}" srcOrd="5" destOrd="0" presId="urn:microsoft.com/office/officeart/2005/8/layout/cycle2"/>
    <dgm:cxn modelId="{ACCF0C88-A3D4-5A4E-BC43-E26A13E504F2}" type="presParOf" srcId="{2F0FDDC0-2A6F-8542-ABCD-508863CE8E1A}" destId="{B47ACB13-2AB7-ED40-AE82-E07E3BAB67ED}" srcOrd="0" destOrd="0" presId="urn:microsoft.com/office/officeart/2005/8/layout/cycle2"/>
    <dgm:cxn modelId="{B61DCC90-5CF7-5040-998B-395A623DBAA5}" type="presParOf" srcId="{FD1E7202-BD44-6C4F-98DB-8854D7F4AE82}" destId="{216E8843-391C-7248-A8BF-6468E7891120}" srcOrd="6" destOrd="0" presId="urn:microsoft.com/office/officeart/2005/8/layout/cycle2"/>
    <dgm:cxn modelId="{DB0DFCF7-9664-D849-A870-495B676CD5E4}" type="presParOf" srcId="{FD1E7202-BD44-6C4F-98DB-8854D7F4AE82}" destId="{870359A6-3FF6-F749-8E24-29DB54AF1F33}" srcOrd="7" destOrd="0" presId="urn:microsoft.com/office/officeart/2005/8/layout/cycle2"/>
    <dgm:cxn modelId="{44C1F6CA-5740-CE4A-9B5C-9883DFECDB5B}" type="presParOf" srcId="{870359A6-3FF6-F749-8E24-29DB54AF1F33}" destId="{25587D8A-7BDD-8641-863D-EB255E8A339D}" srcOrd="0" destOrd="0" presId="urn:microsoft.com/office/officeart/2005/8/layout/cycle2"/>
    <dgm:cxn modelId="{7C0D0131-2329-EC44-803A-E6EFF9E0B5E7}" type="presParOf" srcId="{FD1E7202-BD44-6C4F-98DB-8854D7F4AE82}" destId="{375CFFE6-39DA-7240-AAA3-F3C7E52E2C7A}" srcOrd="8" destOrd="0" presId="urn:microsoft.com/office/officeart/2005/8/layout/cycle2"/>
    <dgm:cxn modelId="{875172E1-F81D-4647-AE21-AF904857F3BA}" type="presParOf" srcId="{FD1E7202-BD44-6C4F-98DB-8854D7F4AE82}" destId="{79228125-B1E5-2944-B58D-4E1739F5FEC6}" srcOrd="9" destOrd="0" presId="urn:microsoft.com/office/officeart/2005/8/layout/cycle2"/>
    <dgm:cxn modelId="{F02F06EC-0F6D-664E-B875-EF6F5AE61AA7}" type="presParOf" srcId="{79228125-B1E5-2944-B58D-4E1739F5FEC6}" destId="{37C58914-5034-AC47-9D3F-566EB719CD4C}" srcOrd="0" destOrd="0" presId="urn:microsoft.com/office/officeart/2005/8/layout/cycle2"/>
    <dgm:cxn modelId="{666F2F0E-30E8-CC44-B659-20E275AB4314}" type="presParOf" srcId="{FD1E7202-BD44-6C4F-98DB-8854D7F4AE82}" destId="{82E1C1AC-D489-5E46-BE5F-452EE2ABA8AA}" srcOrd="10" destOrd="0" presId="urn:microsoft.com/office/officeart/2005/8/layout/cycle2"/>
    <dgm:cxn modelId="{CA542039-630A-3C44-B998-7C1C2D80D266}" type="presParOf" srcId="{FD1E7202-BD44-6C4F-98DB-8854D7F4AE82}" destId="{BF5EDA64-AB40-1F49-8F42-D5250FEED4E3}" srcOrd="11" destOrd="0" presId="urn:microsoft.com/office/officeart/2005/8/layout/cycle2"/>
    <dgm:cxn modelId="{88BD9A45-7AC7-3141-885D-D5F387F8F58C}" type="presParOf" srcId="{BF5EDA64-AB40-1F49-8F42-D5250FEED4E3}" destId="{36B3D7DF-F2D8-3847-AC12-8E6ED32F60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8D088-31A2-5D4A-8D42-6BF667461B0D}">
      <dsp:nvSpPr>
        <dsp:cNvPr id="0" name=""/>
        <dsp:cNvSpPr/>
      </dsp:nvSpPr>
      <dsp:spPr>
        <a:xfrm>
          <a:off x="6478896" y="66553"/>
          <a:ext cx="1630568" cy="15429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Community</a:t>
          </a:r>
        </a:p>
      </dsp:txBody>
      <dsp:txXfrm>
        <a:off x="6717687" y="292509"/>
        <a:ext cx="1152986" cy="1091012"/>
      </dsp:txXfrm>
    </dsp:sp>
    <dsp:sp modelId="{B7507BCB-A5F9-4D45-B8FB-711ACA3534E3}">
      <dsp:nvSpPr>
        <dsp:cNvPr id="0" name=""/>
        <dsp:cNvSpPr/>
      </dsp:nvSpPr>
      <dsp:spPr>
        <a:xfrm rot="3624360">
          <a:off x="7672676" y="1394842"/>
          <a:ext cx="154884" cy="491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7684435" y="1473026"/>
        <a:ext cx="108419" cy="295157"/>
      </dsp:txXfrm>
    </dsp:sp>
    <dsp:sp modelId="{34980CB8-27BA-7642-B302-EB829C1835C9}">
      <dsp:nvSpPr>
        <dsp:cNvPr id="0" name=""/>
        <dsp:cNvSpPr/>
      </dsp:nvSpPr>
      <dsp:spPr>
        <a:xfrm>
          <a:off x="7455569" y="1676602"/>
          <a:ext cx="1457569" cy="14575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Hospital</a:t>
          </a:r>
        </a:p>
      </dsp:txBody>
      <dsp:txXfrm>
        <a:off x="7669025" y="1890058"/>
        <a:ext cx="1030657" cy="1030657"/>
      </dsp:txXfrm>
    </dsp:sp>
    <dsp:sp modelId="{353BF130-3705-B044-BA0A-ED1BC194FAB2}">
      <dsp:nvSpPr>
        <dsp:cNvPr id="0" name=""/>
        <dsp:cNvSpPr/>
      </dsp:nvSpPr>
      <dsp:spPr>
        <a:xfrm rot="6265194">
          <a:off x="7753218" y="3169218"/>
          <a:ext cx="342980" cy="491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 rot="10800000">
        <a:off x="7817477" y="3217778"/>
        <a:ext cx="240086" cy="295157"/>
      </dsp:txXfrm>
    </dsp:sp>
    <dsp:sp modelId="{FEF95898-4465-1C40-BFD4-A41D3C3AD1C6}">
      <dsp:nvSpPr>
        <dsp:cNvPr id="0" name=""/>
        <dsp:cNvSpPr/>
      </dsp:nvSpPr>
      <dsp:spPr>
        <a:xfrm>
          <a:off x="6780036" y="3715661"/>
          <a:ext cx="1721024" cy="1609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Department</a:t>
          </a:r>
        </a:p>
      </dsp:txBody>
      <dsp:txXfrm>
        <a:off x="7032074" y="3951340"/>
        <a:ext cx="1216948" cy="1137958"/>
      </dsp:txXfrm>
    </dsp:sp>
    <dsp:sp modelId="{2F0FDDC0-2A6F-8542-ABCD-508863CE8E1A}">
      <dsp:nvSpPr>
        <dsp:cNvPr id="0" name=""/>
        <dsp:cNvSpPr/>
      </dsp:nvSpPr>
      <dsp:spPr>
        <a:xfrm rot="10681754">
          <a:off x="4555612" y="4353444"/>
          <a:ext cx="1572939" cy="491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 rot="10800000">
        <a:off x="4703147" y="4449292"/>
        <a:ext cx="1425360" cy="295157"/>
      </dsp:txXfrm>
    </dsp:sp>
    <dsp:sp modelId="{216E8843-391C-7248-A8BF-6468E7891120}">
      <dsp:nvSpPr>
        <dsp:cNvPr id="0" name=""/>
        <dsp:cNvSpPr/>
      </dsp:nvSpPr>
      <dsp:spPr>
        <a:xfrm>
          <a:off x="2357425" y="3948249"/>
          <a:ext cx="1457569" cy="14575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Treatment</a:t>
          </a:r>
        </a:p>
      </dsp:txBody>
      <dsp:txXfrm>
        <a:off x="2570881" y="4161705"/>
        <a:ext cx="1030657" cy="1030657"/>
      </dsp:txXfrm>
    </dsp:sp>
    <dsp:sp modelId="{870359A6-3FF6-F749-8E24-29DB54AF1F33}">
      <dsp:nvSpPr>
        <dsp:cNvPr id="0" name=""/>
        <dsp:cNvSpPr/>
      </dsp:nvSpPr>
      <dsp:spPr>
        <a:xfrm rot="14389566">
          <a:off x="2448929" y="3577719"/>
          <a:ext cx="282279" cy="491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 rot="10800000">
        <a:off x="2512553" y="3712710"/>
        <a:ext cx="197595" cy="295157"/>
      </dsp:txXfrm>
    </dsp:sp>
    <dsp:sp modelId="{375CFFE6-39DA-7240-AAA3-F3C7E52E2C7A}">
      <dsp:nvSpPr>
        <dsp:cNvPr id="0" name=""/>
        <dsp:cNvSpPr/>
      </dsp:nvSpPr>
      <dsp:spPr>
        <a:xfrm>
          <a:off x="1357112" y="2227737"/>
          <a:ext cx="1457569" cy="14575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Diagnosis</a:t>
          </a:r>
        </a:p>
      </dsp:txBody>
      <dsp:txXfrm>
        <a:off x="1570568" y="2441193"/>
        <a:ext cx="1030657" cy="1030657"/>
      </dsp:txXfrm>
    </dsp:sp>
    <dsp:sp modelId="{79228125-B1E5-2944-B58D-4E1739F5FEC6}">
      <dsp:nvSpPr>
        <dsp:cNvPr id="0" name=""/>
        <dsp:cNvSpPr/>
      </dsp:nvSpPr>
      <dsp:spPr>
        <a:xfrm rot="17350792">
          <a:off x="2259873" y="1738457"/>
          <a:ext cx="328323" cy="491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2292942" y="1883358"/>
        <a:ext cx="229826" cy="295157"/>
      </dsp:txXfrm>
    </dsp:sp>
    <dsp:sp modelId="{82E1C1AC-D489-5E46-BE5F-452EE2ABA8AA}">
      <dsp:nvSpPr>
        <dsp:cNvPr id="0" name=""/>
        <dsp:cNvSpPr/>
      </dsp:nvSpPr>
      <dsp:spPr>
        <a:xfrm>
          <a:off x="2039494" y="265983"/>
          <a:ext cx="1457569" cy="14575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Care</a:t>
          </a:r>
        </a:p>
      </dsp:txBody>
      <dsp:txXfrm>
        <a:off x="2252950" y="479439"/>
        <a:ext cx="1030657" cy="1030657"/>
      </dsp:txXfrm>
    </dsp:sp>
    <dsp:sp modelId="{BF5EDA64-AB40-1F49-8F42-D5250FEED4E3}">
      <dsp:nvSpPr>
        <dsp:cNvPr id="0" name=""/>
        <dsp:cNvSpPr/>
      </dsp:nvSpPr>
      <dsp:spPr>
        <a:xfrm rot="21480983">
          <a:off x="4152372" y="673472"/>
          <a:ext cx="1581840" cy="491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4152416" y="774412"/>
        <a:ext cx="1434261" cy="295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3D24B-B68E-BE48-A22C-C935011FA9BB}" type="datetimeFigureOut">
              <a:rPr lang="en-US" smtClean="0"/>
              <a:t>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F065-5804-AA42-9E85-7CED5A4CE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4F16-F5E7-7E41-B794-F7F1707CF5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5769" y="1438857"/>
            <a:ext cx="9144000" cy="10848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Sciene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F3884E-8AEC-834B-A795-96A4EB343511}"/>
              </a:ext>
            </a:extLst>
          </p:cNvPr>
          <p:cNvSpPr txBox="1">
            <a:spLocks/>
          </p:cNvSpPr>
          <p:nvPr userDrawn="1"/>
        </p:nvSpPr>
        <p:spPr>
          <a:xfrm>
            <a:off x="1345769" y="2322211"/>
            <a:ext cx="9144000" cy="2213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0" b="1" dirty="0"/>
              <a:t>Welcome</a:t>
            </a:r>
            <a:endParaRPr lang="en-US" sz="14000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27DE15-AA2E-9AD1-BCE5-BB9381282A6B}"/>
              </a:ext>
            </a:extLst>
          </p:cNvPr>
          <p:cNvSpPr txBox="1">
            <a:spLocks/>
          </p:cNvSpPr>
          <p:nvPr userDrawn="1"/>
        </p:nvSpPr>
        <p:spPr>
          <a:xfrm>
            <a:off x="1662292" y="4252395"/>
            <a:ext cx="9144000" cy="108488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Current President Dr Anna Barnes</a:t>
            </a:r>
          </a:p>
          <a:p>
            <a:r>
              <a:rPr lang="en-GB" dirty="0"/>
              <a:t>President Elect Mr Mark Knight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4F16-F5E7-7E41-B794-F7F1707CF5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5769" y="1438857"/>
            <a:ext cx="9144000" cy="10848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Institute of Physics and Engineering in Medicine </a:t>
            </a:r>
            <a:br>
              <a:rPr lang="en-GB" dirty="0"/>
            </a:br>
            <a:r>
              <a:rPr lang="en-GB" dirty="0"/>
              <a:t>IPEM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F3884E-8AEC-834B-A795-96A4EB343511}"/>
              </a:ext>
            </a:extLst>
          </p:cNvPr>
          <p:cNvSpPr txBox="1">
            <a:spLocks/>
          </p:cNvSpPr>
          <p:nvPr userDrawn="1"/>
        </p:nvSpPr>
        <p:spPr>
          <a:xfrm>
            <a:off x="1345769" y="2322211"/>
            <a:ext cx="9144000" cy="2213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0" b="1" dirty="0"/>
              <a:t>Thank You</a:t>
            </a:r>
            <a:endParaRPr lang="en-US" sz="14000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27DE15-AA2E-9AD1-BCE5-BB9381282A6B}"/>
              </a:ext>
            </a:extLst>
          </p:cNvPr>
          <p:cNvSpPr txBox="1">
            <a:spLocks/>
          </p:cNvSpPr>
          <p:nvPr userDrawn="1"/>
        </p:nvSpPr>
        <p:spPr>
          <a:xfrm>
            <a:off x="1662292" y="4252395"/>
            <a:ext cx="9144000" cy="108488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Current President Dr Anna Barnes</a:t>
            </a:r>
          </a:p>
          <a:p>
            <a:r>
              <a:rPr lang="en-GB" dirty="0"/>
              <a:t>President Elect Mr Mark Knight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5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85F2-82F9-2E4D-835F-77362701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37" y="495946"/>
            <a:ext cx="10957301" cy="57343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 i="0">
                <a:solidFill>
                  <a:srgbClr val="2B28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F0AE3B-EAA3-8B4D-9AB2-5EB51B4B2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3436" y="1859105"/>
            <a:ext cx="10957301" cy="3340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B62C50-FC32-9B4C-AE6B-B6074181CD1A}"/>
              </a:ext>
            </a:extLst>
          </p:cNvPr>
          <p:cNvCxnSpPr/>
          <p:nvPr userDrawn="1"/>
        </p:nvCxnSpPr>
        <p:spPr>
          <a:xfrm>
            <a:off x="573436" y="1162372"/>
            <a:ext cx="10957301" cy="0"/>
          </a:xfrm>
          <a:prstGeom prst="line">
            <a:avLst/>
          </a:prstGeom>
          <a:ln w="19050">
            <a:solidFill>
              <a:srgbClr val="2B2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9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3B15F-B866-7645-A6D4-B5DCFF97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8044-97BE-A343-822A-F0035F11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0315-BC2E-A240-816F-08AC3F0FB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C8F27-EA24-954F-A592-6E555C43C4D8}" type="datetimeFigureOut">
              <a:rPr lang="en-US" smtClean="0"/>
              <a:t>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2D21-AE1A-8E4B-9E6F-0117012B4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94B-2835-C143-8A84-9143C4DB1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958AC-F75E-6D45-91B9-C27D632DE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1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9.jpeg"/><Relationship Id="rId7" Type="http://schemas.openxmlformats.org/officeDocument/2006/relationships/image" Target="../media/image37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9.png"/><Relationship Id="rId5" Type="http://schemas.openxmlformats.org/officeDocument/2006/relationships/image" Target="../media/image35.jpeg"/><Relationship Id="rId10" Type="http://schemas.openxmlformats.org/officeDocument/2006/relationships/image" Target="../media/image33.jpeg"/><Relationship Id="rId4" Type="http://schemas.openxmlformats.org/officeDocument/2006/relationships/image" Target="../media/image34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DC744-21CD-1762-436A-560A392A6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Building a Healthcare Science Workforce Equipped to Face the Grand Challenges</a:t>
            </a:r>
          </a:p>
        </p:txBody>
      </p:sp>
    </p:spTree>
    <p:extLst>
      <p:ext uri="{BB962C8B-B14F-4D97-AF65-F5344CB8AC3E}">
        <p14:creationId xmlns:p14="http://schemas.microsoft.com/office/powerpoint/2010/main" val="134094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B981C-E64B-EEBF-DF8C-3C25E273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roydon's virtual ward: Healthcare in the comfort of your home - South West  London ICS">
            <a:extLst>
              <a:ext uri="{FF2B5EF4-FFF2-40B4-BE49-F238E27FC236}">
                <a16:creationId xmlns:a16="http://schemas.microsoft.com/office/drawing/2014/main" id="{15F753CE-1230-F5FF-93B0-9B1814DB4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0"/>
          <a:stretch/>
        </p:blipFill>
        <p:spPr bwMode="auto">
          <a:xfrm>
            <a:off x="1321435" y="1248228"/>
            <a:ext cx="9041765" cy="33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n 'virtual wards' cure NHS waiting lists? | WIRED">
            <a:extLst>
              <a:ext uri="{FF2B5EF4-FFF2-40B4-BE49-F238E27FC236}">
                <a16:creationId xmlns:a16="http://schemas.microsoft.com/office/drawing/2014/main" id="{33A33720-4A91-8660-CBC1-5A01AE3F0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57" y="2912836"/>
            <a:ext cx="6110514" cy="34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URA Home Monitoring – CURA Health Management, a HealthLynked Company">
            <a:extLst>
              <a:ext uri="{FF2B5EF4-FFF2-40B4-BE49-F238E27FC236}">
                <a16:creationId xmlns:a16="http://schemas.microsoft.com/office/drawing/2014/main" id="{FC210212-F2DE-27B8-74C0-935F34699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93058"/>
            <a:ext cx="3479800" cy="233680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0CABBF2-40B2-1E1A-97E2-31E581ECF410}"/>
              </a:ext>
            </a:extLst>
          </p:cNvPr>
          <p:cNvGrpSpPr/>
          <p:nvPr/>
        </p:nvGrpSpPr>
        <p:grpSpPr>
          <a:xfrm>
            <a:off x="232229" y="3083392"/>
            <a:ext cx="3532341" cy="2636729"/>
            <a:chOff x="3682650" y="3983277"/>
            <a:chExt cx="3532341" cy="26367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746C2B7-84C2-EFE3-8D9D-76C09614C3CC}"/>
                </a:ext>
              </a:extLst>
            </p:cNvPr>
            <p:cNvSpPr/>
            <p:nvPr/>
          </p:nvSpPr>
          <p:spPr>
            <a:xfrm>
              <a:off x="3682650" y="3983277"/>
              <a:ext cx="3532341" cy="26367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16" descr="Improving the effectiveness of multidisciplinary team meetings in cancer  services | Cancer Research UK">
              <a:extLst>
                <a:ext uri="{FF2B5EF4-FFF2-40B4-BE49-F238E27FC236}">
                  <a16:creationId xmlns:a16="http://schemas.microsoft.com/office/drawing/2014/main" id="{256FA906-1E54-7558-B449-3ADF40BD7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0" t="12514" r="19358" b="12784"/>
            <a:stretch/>
          </p:blipFill>
          <p:spPr bwMode="auto">
            <a:xfrm>
              <a:off x="4020853" y="4434214"/>
              <a:ext cx="2855936" cy="169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1F0C99-FE2F-FE70-FE3E-8A7A6D9EA538}"/>
                </a:ext>
              </a:extLst>
            </p:cNvPr>
            <p:cNvSpPr txBox="1"/>
            <p:nvPr/>
          </p:nvSpPr>
          <p:spPr>
            <a:xfrm>
              <a:off x="5123144" y="5135671"/>
              <a:ext cx="63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MDT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B5562C-C4C6-7B48-B0CA-7C579B6481B7}"/>
                </a:ext>
              </a:extLst>
            </p:cNvPr>
            <p:cNvSpPr txBox="1"/>
            <p:nvPr/>
          </p:nvSpPr>
          <p:spPr>
            <a:xfrm>
              <a:off x="4601028" y="6152268"/>
              <a:ext cx="1814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Clinical engineer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525A8A-0B76-B800-45B5-37F42DD6D04C}"/>
                </a:ext>
              </a:extLst>
            </p:cNvPr>
            <p:cNvSpPr txBox="1"/>
            <p:nvPr/>
          </p:nvSpPr>
          <p:spPr>
            <a:xfrm>
              <a:off x="5005240" y="5482424"/>
              <a:ext cx="802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doctor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A35359-5128-DB8F-8E14-B32B3DB5BC8A}"/>
                </a:ext>
              </a:extLst>
            </p:cNvPr>
            <p:cNvSpPr txBox="1"/>
            <p:nvPr/>
          </p:nvSpPr>
          <p:spPr>
            <a:xfrm>
              <a:off x="4686820" y="4035469"/>
              <a:ext cx="1173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Physio/OH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8C6166-119F-021A-8F20-BC82D87295BF}"/>
                </a:ext>
              </a:extLst>
            </p:cNvPr>
            <p:cNvSpPr txBox="1"/>
            <p:nvPr/>
          </p:nvSpPr>
          <p:spPr>
            <a:xfrm>
              <a:off x="5098092" y="5774498"/>
              <a:ext cx="70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nurse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E02356-0315-5604-EF47-97CFF5AF8A33}"/>
                </a:ext>
              </a:extLst>
            </p:cNvPr>
            <p:cNvSpPr txBox="1"/>
            <p:nvPr/>
          </p:nvSpPr>
          <p:spPr>
            <a:xfrm>
              <a:off x="4872028" y="4513942"/>
              <a:ext cx="1193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Administrator</a:t>
              </a:r>
            </a:p>
            <a:p>
              <a:pPr algn="ctr"/>
              <a:r>
                <a:rPr lang="en-GB" sz="1400" dirty="0"/>
                <a:t>IT/estates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2885990-A547-143A-8D23-409C08457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37" y="495946"/>
            <a:ext cx="10957301" cy="573438"/>
          </a:xfrm>
        </p:spPr>
        <p:txBody>
          <a:bodyPr>
            <a:normAutofit/>
          </a:bodyPr>
          <a:lstStyle/>
          <a:p>
            <a:r>
              <a:rPr lang="en-GB" dirty="0"/>
              <a:t>Virtual Wards: A patient story </a:t>
            </a:r>
          </a:p>
        </p:txBody>
      </p:sp>
    </p:spTree>
    <p:extLst>
      <p:ext uri="{BB962C8B-B14F-4D97-AF65-F5344CB8AC3E}">
        <p14:creationId xmlns:p14="http://schemas.microsoft.com/office/powerpoint/2010/main" val="163331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EB78-5C03-C3C2-87E7-BC2C68920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care is complex and multi-disciplinary</a:t>
            </a:r>
          </a:p>
        </p:txBody>
      </p:sp>
      <p:pic>
        <p:nvPicPr>
          <p:cNvPr id="8194" name="Picture 2" descr="From macro to meso and micro | Download Scientific Diagram">
            <a:extLst>
              <a:ext uri="{FF2B5EF4-FFF2-40B4-BE49-F238E27FC236}">
                <a16:creationId xmlns:a16="http://schemas.microsoft.com/office/drawing/2014/main" id="{107213EF-D2E7-875D-B9ED-E9EAA7C5B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79" y="1611086"/>
            <a:ext cx="4995639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0CB7A0B-37FC-36B5-914A-2A24F3A952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560248"/>
              </p:ext>
            </p:extLst>
          </p:nvPr>
        </p:nvGraphicFramePr>
        <p:xfrm>
          <a:off x="870858" y="740229"/>
          <a:ext cx="10000341" cy="584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A291B96-F9DB-9A17-6DF4-C8B55F9166D4}"/>
              </a:ext>
            </a:extLst>
          </p:cNvPr>
          <p:cNvSpPr/>
          <p:nvPr/>
        </p:nvSpPr>
        <p:spPr>
          <a:xfrm>
            <a:off x="10174513" y="1669143"/>
            <a:ext cx="1378857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Healthcare Scientists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72EF348-45F9-7140-B86A-947C3312441F}"/>
              </a:ext>
            </a:extLst>
          </p:cNvPr>
          <p:cNvSpPr/>
          <p:nvPr/>
        </p:nvSpPr>
        <p:spPr>
          <a:xfrm>
            <a:off x="428170" y="2997200"/>
            <a:ext cx="1378857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Medical Doctors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D07188-146F-29EC-F6F4-B3990E479164}"/>
              </a:ext>
            </a:extLst>
          </p:cNvPr>
          <p:cNvSpPr/>
          <p:nvPr/>
        </p:nvSpPr>
        <p:spPr>
          <a:xfrm>
            <a:off x="406400" y="1538515"/>
            <a:ext cx="1582058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Allied Health Professionals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C0C6C29-B657-4339-6988-5A6DE504CC68}"/>
              </a:ext>
            </a:extLst>
          </p:cNvPr>
          <p:cNvSpPr/>
          <p:nvPr/>
        </p:nvSpPr>
        <p:spPr>
          <a:xfrm>
            <a:off x="10065656" y="4347030"/>
            <a:ext cx="1582058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Nurses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7B5DEC5-3AC9-2E4F-3BD1-C8913F78F360}"/>
              </a:ext>
            </a:extLst>
          </p:cNvPr>
          <p:cNvSpPr/>
          <p:nvPr/>
        </p:nvSpPr>
        <p:spPr>
          <a:xfrm>
            <a:off x="9985828" y="3018973"/>
            <a:ext cx="1756229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administrators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5A2A434-C68F-8467-C999-EF5FCF082398}"/>
              </a:ext>
            </a:extLst>
          </p:cNvPr>
          <p:cNvSpPr/>
          <p:nvPr/>
        </p:nvSpPr>
        <p:spPr>
          <a:xfrm>
            <a:off x="435427" y="4412342"/>
            <a:ext cx="1378857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Community</a:t>
            </a:r>
          </a:p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Carers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4252F2-35BF-9318-6CE8-16922090CA02}"/>
              </a:ext>
            </a:extLst>
          </p:cNvPr>
          <p:cNvSpPr txBox="1"/>
          <p:nvPr/>
        </p:nvSpPr>
        <p:spPr>
          <a:xfrm rot="20441693">
            <a:off x="1112993" y="2286516"/>
            <a:ext cx="102174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Successful implementation and use of Healthcare Technology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Medical Physicists and Clinical Engineers</a:t>
            </a:r>
          </a:p>
        </p:txBody>
      </p:sp>
    </p:spTree>
    <p:extLst>
      <p:ext uri="{BB962C8B-B14F-4D97-AF65-F5344CB8AC3E}">
        <p14:creationId xmlns:p14="http://schemas.microsoft.com/office/powerpoint/2010/main" val="217181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3110C-E635-81C5-7B46-9E60FA92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Ask No 1 Funding for Education and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9AC79-70CC-9673-A9FF-6842E8896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10 % vacancy rate – accelerated training through</a:t>
            </a:r>
          </a:p>
          <a:p>
            <a:endParaRPr lang="en-GB" dirty="0"/>
          </a:p>
          <a:p>
            <a:pPr lvl="1"/>
            <a:r>
              <a:rPr lang="en-GB" dirty="0"/>
              <a:t>Apprenticeships – Level 4 – Level 7 (current funding at risk)</a:t>
            </a:r>
          </a:p>
          <a:p>
            <a:pPr lvl="1"/>
            <a:r>
              <a:rPr lang="en-GB" dirty="0"/>
              <a:t>Scientists Training Program – increase the number of funded places</a:t>
            </a:r>
          </a:p>
          <a:p>
            <a:pPr lvl="1"/>
            <a:r>
              <a:rPr lang="en-GB" dirty="0"/>
              <a:t>Higher Scientists Training Program – increase the number of funded places</a:t>
            </a:r>
          </a:p>
          <a:p>
            <a:pPr lvl="1"/>
            <a:r>
              <a:rPr lang="en-GB" dirty="0"/>
              <a:t>In-service training – Allow establishment of new training posts</a:t>
            </a:r>
          </a:p>
        </p:txBody>
      </p:sp>
    </p:spTree>
    <p:extLst>
      <p:ext uri="{BB962C8B-B14F-4D97-AF65-F5344CB8AC3E}">
        <p14:creationId xmlns:p14="http://schemas.microsoft.com/office/powerpoint/2010/main" val="196064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953E-E0FE-4AE9-664E-D2EDE6A8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Ask No. 2 Champion the MPCE workforce as Technology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69E16-45EA-8C58-5F76-5FE41F61E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Support ICB’s to fund the establishment of new MPCE posts specifically for the deployment and roll out of </a:t>
            </a:r>
            <a:r>
              <a:rPr lang="en-GB" sz="2800" b="1" u="sng" dirty="0"/>
              <a:t>new healthcare technologies such as AI</a:t>
            </a:r>
            <a:r>
              <a:rPr lang="en-GB" sz="2800" dirty="0"/>
              <a:t>.</a:t>
            </a:r>
          </a:p>
          <a:p>
            <a:r>
              <a:rPr lang="en-GB" sz="2800" b="1" dirty="0"/>
              <a:t>Champion</a:t>
            </a:r>
            <a:r>
              <a:rPr lang="en-GB" sz="2800" dirty="0"/>
              <a:t> the MPCE NHS workforce to lead the </a:t>
            </a:r>
          </a:p>
          <a:p>
            <a:pPr lvl="1"/>
            <a:r>
              <a:rPr lang="en-GB" dirty="0"/>
              <a:t>Evaluation and procurement of AI enabled tools for diagnosis and treatment</a:t>
            </a:r>
          </a:p>
          <a:p>
            <a:pPr lvl="1"/>
            <a:r>
              <a:rPr lang="en-GB" dirty="0"/>
              <a:t>Implementation and deployment of AI enabled tools for service quality improvement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79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8A36-F4BA-360E-32F4-ECFD86D0F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439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7F2C-1F69-0A4F-9E5B-17FC40E3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Institute of Physics and Engineering Medicine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2B08-5948-E44F-9640-614C5D6F0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i="0" u="none" strike="noStrike" dirty="0">
                <a:solidFill>
                  <a:srgbClr val="292B74"/>
                </a:solidFill>
                <a:effectLst/>
                <a:latin typeface="Moderat"/>
              </a:rPr>
              <a:t>The Institute of Physics and Engineering in Medicine (IPEM) and is the professional organisation that represents and provides scientific leadership to:</a:t>
            </a:r>
          </a:p>
          <a:p>
            <a:pPr lvl="1"/>
            <a:r>
              <a:rPr lang="en-GB" b="1" dirty="0">
                <a:solidFill>
                  <a:srgbClr val="292B74"/>
                </a:solidFill>
                <a:latin typeface="Moderat"/>
              </a:rPr>
              <a:t>Physicists </a:t>
            </a:r>
          </a:p>
          <a:p>
            <a:pPr lvl="1"/>
            <a:r>
              <a:rPr lang="en-GB" b="1" i="0" u="none" strike="noStrike" dirty="0">
                <a:solidFill>
                  <a:srgbClr val="292B74"/>
                </a:solidFill>
                <a:effectLst/>
                <a:latin typeface="Moderat"/>
              </a:rPr>
              <a:t>Engineers</a:t>
            </a:r>
          </a:p>
          <a:p>
            <a:pPr lvl="1"/>
            <a:r>
              <a:rPr lang="en-GB" b="1" dirty="0">
                <a:solidFill>
                  <a:srgbClr val="292B74"/>
                </a:solidFill>
                <a:latin typeface="Moderat"/>
              </a:rPr>
              <a:t>Technologists</a:t>
            </a:r>
            <a:endParaRPr lang="en-GB" b="1" i="0" u="none" strike="noStrike" dirty="0">
              <a:solidFill>
                <a:srgbClr val="292B74"/>
              </a:solidFill>
              <a:effectLst/>
              <a:latin typeface="Moderat"/>
            </a:endParaRPr>
          </a:p>
          <a:p>
            <a:r>
              <a:rPr lang="en-GB" b="1" i="0" u="none" strike="noStrike" dirty="0">
                <a:solidFill>
                  <a:srgbClr val="292B74"/>
                </a:solidFill>
                <a:effectLst/>
                <a:latin typeface="Moderat"/>
              </a:rPr>
              <a:t>We are a charity with more than 4,600 members drawn from</a:t>
            </a:r>
          </a:p>
          <a:p>
            <a:pPr lvl="1"/>
            <a:r>
              <a:rPr lang="en-GB" b="1" dirty="0">
                <a:solidFill>
                  <a:srgbClr val="292B74"/>
                </a:solidFill>
                <a:latin typeface="Moderat"/>
              </a:rPr>
              <a:t>H</a:t>
            </a:r>
            <a:r>
              <a:rPr lang="en-GB" b="1" i="0" u="none" strike="noStrike" dirty="0">
                <a:solidFill>
                  <a:srgbClr val="292B74"/>
                </a:solidFill>
                <a:effectLst/>
                <a:latin typeface="Moderat"/>
              </a:rPr>
              <a:t>ealthcare </a:t>
            </a:r>
            <a:endParaRPr lang="en-GB" b="1" dirty="0">
              <a:solidFill>
                <a:srgbClr val="292B74"/>
              </a:solidFill>
              <a:latin typeface="Moderat"/>
            </a:endParaRPr>
          </a:p>
          <a:p>
            <a:pPr lvl="1"/>
            <a:r>
              <a:rPr lang="en-GB" b="1" i="0" u="none" strike="noStrike" dirty="0">
                <a:solidFill>
                  <a:srgbClr val="292B74"/>
                </a:solidFill>
                <a:effectLst/>
                <a:latin typeface="Moderat"/>
              </a:rPr>
              <a:t>Academia</a:t>
            </a:r>
            <a:endParaRPr lang="en-GB" b="1" dirty="0">
              <a:solidFill>
                <a:srgbClr val="292B74"/>
              </a:solidFill>
              <a:latin typeface="Moderat"/>
            </a:endParaRPr>
          </a:p>
          <a:p>
            <a:pPr lvl="1"/>
            <a:r>
              <a:rPr lang="en-GB" b="1" dirty="0">
                <a:solidFill>
                  <a:srgbClr val="292B74"/>
                </a:solidFill>
                <a:latin typeface="Moderat"/>
              </a:rPr>
              <a:t>I</a:t>
            </a:r>
            <a:r>
              <a:rPr lang="en-GB" b="1" i="0" u="none" strike="noStrike" dirty="0">
                <a:solidFill>
                  <a:srgbClr val="292B74"/>
                </a:solidFill>
                <a:effectLst/>
                <a:latin typeface="Moderat"/>
              </a:rPr>
              <a:t>ndustry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90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F1C9-E9F1-1032-8E0A-CC3AEDA4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Medical Physics and Clinical Engineering </a:t>
            </a:r>
            <a:br>
              <a:rPr lang="en-GB" dirty="0"/>
            </a:br>
            <a:r>
              <a:rPr lang="en-GB" dirty="0"/>
              <a:t>Guy’s and St Thomas’ NHS Foundation Trust: an exemplar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37F51-0D9A-55F4-66C4-5C4912F32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200+ members of staff </a:t>
            </a:r>
          </a:p>
          <a:p>
            <a:pPr lvl="1"/>
            <a:r>
              <a:rPr lang="en-GB" sz="2800" b="0" i="0" u="none" strike="noStrike" dirty="0">
                <a:solidFill>
                  <a:srgbClr val="212121"/>
                </a:solidFill>
                <a:effectLst/>
                <a:latin typeface="Aptos Display" panose="020B0004020202020204" pitchFamily="34" charset="0"/>
              </a:rPr>
              <a:t>Supports – ~ 3 million patients per year through</a:t>
            </a:r>
          </a:p>
          <a:p>
            <a:pPr lvl="1"/>
            <a:r>
              <a:rPr lang="en-GB" sz="2800" dirty="0">
                <a:solidFill>
                  <a:srgbClr val="212121"/>
                </a:solidFill>
                <a:latin typeface="Aptos Display" panose="020B0004020202020204" pitchFamily="34" charset="0"/>
              </a:rPr>
              <a:t>D</a:t>
            </a:r>
            <a:r>
              <a:rPr lang="en-GB" sz="2800" b="0" i="0" u="none" strike="noStrike" dirty="0">
                <a:solidFill>
                  <a:srgbClr val="212121"/>
                </a:solidFill>
                <a:effectLst/>
                <a:latin typeface="Aptos Display" panose="020B0004020202020204" pitchFamily="34" charset="0"/>
              </a:rPr>
              <a:t>iagnostic tests and treatments</a:t>
            </a:r>
          </a:p>
          <a:p>
            <a:pPr lvl="2"/>
            <a:r>
              <a:rPr lang="en-GB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4200 patients received radiotherapy treatments and Brachytherapy was about 100 of those patients, but some of the most complex.</a:t>
            </a:r>
            <a:endParaRPr lang="en-GB" sz="24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lvl="1"/>
            <a:r>
              <a:rPr lang="en-GB" sz="2800" b="0" i="0" u="none" strike="noStrike" dirty="0">
                <a:solidFill>
                  <a:srgbClr val="212121"/>
                </a:solidFill>
                <a:effectLst/>
                <a:latin typeface="Aptos Display" panose="020B0004020202020204" pitchFamily="34" charset="0"/>
              </a:rPr>
              <a:t>Supports – Responsible for £300 million of equipment at the trust.</a:t>
            </a:r>
            <a:endParaRPr lang="en-GB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r>
              <a:rPr lang="en-GB" dirty="0"/>
              <a:t>Therefore even a small increase in established posts can have a huge impact on the volume and quality of services we provide and support  </a:t>
            </a:r>
          </a:p>
        </p:txBody>
      </p:sp>
    </p:spTree>
    <p:extLst>
      <p:ext uri="{BB962C8B-B14F-4D97-AF65-F5344CB8AC3E}">
        <p14:creationId xmlns:p14="http://schemas.microsoft.com/office/powerpoint/2010/main" val="94249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The position of the PMMA phantom in ONCOR Linac couch with a film which...  | Download Scientific Diagram">
            <a:extLst>
              <a:ext uri="{FF2B5EF4-FFF2-40B4-BE49-F238E27FC236}">
                <a16:creationId xmlns:a16="http://schemas.microsoft.com/office/drawing/2014/main" id="{FAFC1FCF-AA66-9A98-F23C-8422C436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7"/>
          <a:stretch/>
        </p:blipFill>
        <p:spPr bwMode="auto">
          <a:xfrm>
            <a:off x="7620000" y="4078514"/>
            <a:ext cx="1625826" cy="195942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easurement device and linear accelerator: transmission detector and... |  Download Scientific Diagram">
            <a:extLst>
              <a:ext uri="{FF2B5EF4-FFF2-40B4-BE49-F238E27FC236}">
                <a16:creationId xmlns:a16="http://schemas.microsoft.com/office/drawing/2014/main" id="{72749E42-FC67-4E9B-2354-501563A9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80" y="668260"/>
            <a:ext cx="2017733" cy="182432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129BD-EEB4-0C8F-8E68-144CAAF0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Radiotherapy: A patient story</a:t>
            </a:r>
          </a:p>
        </p:txBody>
      </p:sp>
      <p:pic>
        <p:nvPicPr>
          <p:cNvPr id="1028" name="Picture 4" descr="Screen Shot 2014-07-23 at 9.26.53 AM">
            <a:extLst>
              <a:ext uri="{FF2B5EF4-FFF2-40B4-BE49-F238E27FC236}">
                <a16:creationId xmlns:a16="http://schemas.microsoft.com/office/drawing/2014/main" id="{EC629FFA-F781-4567-10D2-BB9F9070D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8" t="1474" r="23897" b="53160"/>
          <a:stretch/>
        </p:blipFill>
        <p:spPr bwMode="auto">
          <a:xfrm>
            <a:off x="9188340" y="2699657"/>
            <a:ext cx="3003660" cy="2643594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STRO - Session Item">
            <a:extLst>
              <a:ext uri="{FF2B5EF4-FFF2-40B4-BE49-F238E27FC236}">
                <a16:creationId xmlns:a16="http://schemas.microsoft.com/office/drawing/2014/main" id="{4726495D-F873-226B-C733-1F1CE46F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45" y="1054513"/>
            <a:ext cx="3608491" cy="2488614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S England's investment in big data insights will fast-track innovation in  radiation oncology – Physics World">
            <a:extLst>
              <a:ext uri="{FF2B5EF4-FFF2-40B4-BE49-F238E27FC236}">
                <a16:creationId xmlns:a16="http://schemas.microsoft.com/office/drawing/2014/main" id="{BC0D2D42-3F4B-7C0F-01B4-D648C8150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r="32469"/>
          <a:stretch/>
        </p:blipFill>
        <p:spPr bwMode="auto">
          <a:xfrm>
            <a:off x="7152362" y="1755442"/>
            <a:ext cx="2165809" cy="235309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ptima - Elevating Leg Rest">
            <a:extLst>
              <a:ext uri="{FF2B5EF4-FFF2-40B4-BE49-F238E27FC236}">
                <a16:creationId xmlns:a16="http://schemas.microsoft.com/office/drawing/2014/main" id="{A7FEACE3-7CF1-C1BB-1DAE-541F99DB3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9622" b="21270"/>
          <a:stretch/>
        </p:blipFill>
        <p:spPr bwMode="auto">
          <a:xfrm>
            <a:off x="749529" y="2165207"/>
            <a:ext cx="2657550" cy="279867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36C36B-B7FF-CB73-4E9C-76AE16A137C6}"/>
              </a:ext>
            </a:extLst>
          </p:cNvPr>
          <p:cNvGrpSpPr/>
          <p:nvPr/>
        </p:nvGrpSpPr>
        <p:grpSpPr>
          <a:xfrm>
            <a:off x="3682650" y="3983277"/>
            <a:ext cx="3532341" cy="2636729"/>
            <a:chOff x="3682650" y="3983277"/>
            <a:chExt cx="3532341" cy="263672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1A36E2D-BFA9-0651-B64B-1BC7C095587B}"/>
                </a:ext>
              </a:extLst>
            </p:cNvPr>
            <p:cNvSpPr/>
            <p:nvPr/>
          </p:nvSpPr>
          <p:spPr>
            <a:xfrm>
              <a:off x="3682650" y="3983277"/>
              <a:ext cx="3532341" cy="2636729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0" name="Picture 16" descr="Improving the effectiveness of multidisciplinary team meetings in cancer  services | Cancer Research UK">
              <a:extLst>
                <a:ext uri="{FF2B5EF4-FFF2-40B4-BE49-F238E27FC236}">
                  <a16:creationId xmlns:a16="http://schemas.microsoft.com/office/drawing/2014/main" id="{DDA56012-8134-FF70-AA1E-88839A97DC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0" t="12514" r="19358" b="12784"/>
            <a:stretch/>
          </p:blipFill>
          <p:spPr bwMode="auto">
            <a:xfrm>
              <a:off x="4020853" y="4434214"/>
              <a:ext cx="2855936" cy="169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779BEA-B841-4FE8-1833-FB4A1FBAE4BE}"/>
                </a:ext>
              </a:extLst>
            </p:cNvPr>
            <p:cNvSpPr txBox="1"/>
            <p:nvPr/>
          </p:nvSpPr>
          <p:spPr>
            <a:xfrm>
              <a:off x="5123144" y="5135671"/>
              <a:ext cx="63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MDT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35E05D-E7A1-0F1D-0F08-73A5CA7FD014}"/>
                </a:ext>
              </a:extLst>
            </p:cNvPr>
            <p:cNvSpPr txBox="1"/>
            <p:nvPr/>
          </p:nvSpPr>
          <p:spPr>
            <a:xfrm>
              <a:off x="4584525" y="6137754"/>
              <a:ext cx="2079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Physicist/engineer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D69BCD-D86B-E735-CBC7-DAB2FDBC211B}"/>
                </a:ext>
              </a:extLst>
            </p:cNvPr>
            <p:cNvSpPr txBox="1"/>
            <p:nvPr/>
          </p:nvSpPr>
          <p:spPr>
            <a:xfrm>
              <a:off x="4860096" y="5511452"/>
              <a:ext cx="1146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oncologist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8A43B6-11E8-2B1F-8E4B-A2BF2F0AEDC8}"/>
                </a:ext>
              </a:extLst>
            </p:cNvPr>
            <p:cNvSpPr txBox="1"/>
            <p:nvPr/>
          </p:nvSpPr>
          <p:spPr>
            <a:xfrm>
              <a:off x="4686820" y="4035469"/>
              <a:ext cx="1451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Radiographer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A34F57-CF83-EDAA-472B-946D06AD2EE5}"/>
                </a:ext>
              </a:extLst>
            </p:cNvPr>
            <p:cNvSpPr txBox="1"/>
            <p:nvPr/>
          </p:nvSpPr>
          <p:spPr>
            <a:xfrm>
              <a:off x="5098092" y="5774498"/>
              <a:ext cx="70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nurse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EE58D1-BE1B-ABF1-F2D0-4AB22FA043E1}"/>
                </a:ext>
              </a:extLst>
            </p:cNvPr>
            <p:cNvSpPr txBox="1"/>
            <p:nvPr/>
          </p:nvSpPr>
          <p:spPr>
            <a:xfrm>
              <a:off x="4784942" y="4484912"/>
              <a:ext cx="1193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Administrator</a:t>
              </a:r>
            </a:p>
            <a:p>
              <a:pPr algn="ctr"/>
              <a:r>
                <a:rPr lang="en-GB" sz="1400" dirty="0"/>
                <a:t>IT/Estates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46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A photograph of the source position check ruler (left) and its d-FPD... |  Download Scientific Diagram">
            <a:extLst>
              <a:ext uri="{FF2B5EF4-FFF2-40B4-BE49-F238E27FC236}">
                <a16:creationId xmlns:a16="http://schemas.microsoft.com/office/drawing/2014/main" id="{7D6F9D70-142C-667F-D73E-16F30106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406400"/>
            <a:ext cx="3835797" cy="225787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FAC07-00F4-BD7B-26DD-C74B2FD8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Brachytherapy: A patient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5F72E-B4F9-F190-85CA-1EE37B4D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4" name="Picture 6" descr="Brachytherapy for prostate cancer | Irish Cancer Society">
            <a:extLst>
              <a:ext uri="{FF2B5EF4-FFF2-40B4-BE49-F238E27FC236}">
                <a16:creationId xmlns:a16="http://schemas.microsoft.com/office/drawing/2014/main" id="{C2CA0127-0DDE-A337-DB4D-43721739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01" y="899885"/>
            <a:ext cx="3760720" cy="366485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DR Brachytherapy: Results and Future Studies in Monotherapy">
            <a:extLst>
              <a:ext uri="{FF2B5EF4-FFF2-40B4-BE49-F238E27FC236}">
                <a16:creationId xmlns:a16="http://schemas.microsoft.com/office/drawing/2014/main" id="{34A26DF9-7107-8E68-FDC8-EA32E789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940" y="3460581"/>
            <a:ext cx="2934318" cy="225804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E08F427-F679-CDC8-CD00-39B80FF7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5" y="1030513"/>
            <a:ext cx="3179099" cy="439057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4E526FF-FF9E-B56A-5814-D45B0386AE61}"/>
              </a:ext>
            </a:extLst>
          </p:cNvPr>
          <p:cNvGrpSpPr/>
          <p:nvPr/>
        </p:nvGrpSpPr>
        <p:grpSpPr>
          <a:xfrm>
            <a:off x="4495450" y="3997791"/>
            <a:ext cx="3532341" cy="2636729"/>
            <a:chOff x="3682650" y="3983277"/>
            <a:chExt cx="3532341" cy="26367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FBB13D-EF04-23CB-2199-18D633C3CD98}"/>
                </a:ext>
              </a:extLst>
            </p:cNvPr>
            <p:cNvSpPr/>
            <p:nvPr/>
          </p:nvSpPr>
          <p:spPr>
            <a:xfrm>
              <a:off x="3682650" y="3983277"/>
              <a:ext cx="3532341" cy="2636729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16" descr="Improving the effectiveness of multidisciplinary team meetings in cancer  services | Cancer Research UK">
              <a:extLst>
                <a:ext uri="{FF2B5EF4-FFF2-40B4-BE49-F238E27FC236}">
                  <a16:creationId xmlns:a16="http://schemas.microsoft.com/office/drawing/2014/main" id="{40DB1BCD-BFC3-7E3F-BF7B-75A2A6FE7A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0" t="12514" r="19358" b="12784"/>
            <a:stretch/>
          </p:blipFill>
          <p:spPr bwMode="auto">
            <a:xfrm>
              <a:off x="4020853" y="4434214"/>
              <a:ext cx="2855936" cy="169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7C7312-1AC4-30F8-5D7D-4265EAEA3A48}"/>
                </a:ext>
              </a:extLst>
            </p:cNvPr>
            <p:cNvSpPr txBox="1"/>
            <p:nvPr/>
          </p:nvSpPr>
          <p:spPr>
            <a:xfrm>
              <a:off x="5123144" y="5135671"/>
              <a:ext cx="63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MDT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D39EF8-4DE0-E444-B884-1575CAAB2F1A}"/>
                </a:ext>
              </a:extLst>
            </p:cNvPr>
            <p:cNvSpPr txBox="1"/>
            <p:nvPr/>
          </p:nvSpPr>
          <p:spPr>
            <a:xfrm>
              <a:off x="4584525" y="6137754"/>
              <a:ext cx="2079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Physicist/engineer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03BDD7-2B6B-6B51-897B-4A5B4A427D81}"/>
                </a:ext>
              </a:extLst>
            </p:cNvPr>
            <p:cNvSpPr txBox="1"/>
            <p:nvPr/>
          </p:nvSpPr>
          <p:spPr>
            <a:xfrm>
              <a:off x="4860096" y="5511452"/>
              <a:ext cx="1146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oncologist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EAD444-55AD-194A-3A98-9053B9BE5C08}"/>
                </a:ext>
              </a:extLst>
            </p:cNvPr>
            <p:cNvSpPr txBox="1"/>
            <p:nvPr/>
          </p:nvSpPr>
          <p:spPr>
            <a:xfrm>
              <a:off x="4686820" y="4035469"/>
              <a:ext cx="1451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Radiographer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724B76-5962-2FBC-EB1B-1CE6F869C203}"/>
                </a:ext>
              </a:extLst>
            </p:cNvPr>
            <p:cNvSpPr txBox="1"/>
            <p:nvPr/>
          </p:nvSpPr>
          <p:spPr>
            <a:xfrm>
              <a:off x="5098092" y="5774498"/>
              <a:ext cx="70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nurse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952139-471F-82AF-DD20-0B6DE156D518}"/>
                </a:ext>
              </a:extLst>
            </p:cNvPr>
            <p:cNvSpPr txBox="1"/>
            <p:nvPr/>
          </p:nvSpPr>
          <p:spPr>
            <a:xfrm>
              <a:off x="4813971" y="4455882"/>
              <a:ext cx="1193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Administrator</a:t>
              </a:r>
            </a:p>
            <a:p>
              <a:pPr algn="ctr"/>
              <a:r>
                <a:rPr lang="en-GB" sz="1400" dirty="0"/>
                <a:t>IT/estates</a:t>
              </a:r>
            </a:p>
          </p:txBody>
        </p:sp>
      </p:grpSp>
      <p:pic>
        <p:nvPicPr>
          <p:cNvPr id="13" name="Picture 2" descr="Excerpt from the HDR brachytherapy treatment plan. A) Cross section... |  Download Scientific Diagram">
            <a:extLst>
              <a:ext uri="{FF2B5EF4-FFF2-40B4-BE49-F238E27FC236}">
                <a16:creationId xmlns:a16="http://schemas.microsoft.com/office/drawing/2014/main" id="{15876028-E29A-E885-C733-E59AB520A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0" y="2481944"/>
            <a:ext cx="2060966" cy="184985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33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429D68-C627-E9A2-D010-E2E41CA4313D}"/>
              </a:ext>
            </a:extLst>
          </p:cNvPr>
          <p:cNvSpPr/>
          <p:nvPr/>
        </p:nvSpPr>
        <p:spPr>
          <a:xfrm>
            <a:off x="435429" y="4165600"/>
            <a:ext cx="3164114" cy="15240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4C966-A2A5-A299-26DA-527E2C888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Obesity and Diabetes: A patient 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2CBB5-EC13-C638-0774-789007E60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B4509-3602-3CD9-8C67-C8EBE48E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215298"/>
            <a:ext cx="4192077" cy="321264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80" name="Picture 8" descr="Non Alcoholic Fatty Liver Diseases - Symptoms and Causes">
            <a:extLst>
              <a:ext uri="{FF2B5EF4-FFF2-40B4-BE49-F238E27FC236}">
                <a16:creationId xmlns:a16="http://schemas.microsoft.com/office/drawing/2014/main" id="{78BD8A2A-C76D-2AE2-A444-76C96B8D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190171"/>
            <a:ext cx="5631779" cy="296635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65551C-3D4C-F32D-2FC6-D180FAFEF82E}"/>
              </a:ext>
            </a:extLst>
          </p:cNvPr>
          <p:cNvSpPr txBox="1"/>
          <p:nvPr/>
        </p:nvSpPr>
        <p:spPr>
          <a:xfrm>
            <a:off x="7228114" y="812800"/>
            <a:ext cx="21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BEFORE TREATMENT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9265D-8FC1-3FAC-9C9A-EB7D81FF5653}"/>
              </a:ext>
            </a:extLst>
          </p:cNvPr>
          <p:cNvSpPr txBox="1"/>
          <p:nvPr/>
        </p:nvSpPr>
        <p:spPr>
          <a:xfrm>
            <a:off x="9456057" y="820058"/>
            <a:ext cx="197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AFTER TREATMENT</a:t>
            </a:r>
          </a:p>
        </p:txBody>
      </p:sp>
      <p:pic>
        <p:nvPicPr>
          <p:cNvPr id="3082" name="Picture 10" descr="NAFLD &amp; NASH - Symptoms, Causes, Differences &amp; Treatment Options">
            <a:extLst>
              <a:ext uri="{FF2B5EF4-FFF2-40B4-BE49-F238E27FC236}">
                <a16:creationId xmlns:a16="http://schemas.microsoft.com/office/drawing/2014/main" id="{0B4294D1-790F-60A8-9BB4-BC4C7FD95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3" t="32200"/>
          <a:stretch/>
        </p:blipFill>
        <p:spPr bwMode="auto">
          <a:xfrm>
            <a:off x="3933370" y="3338286"/>
            <a:ext cx="3077030" cy="280491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ate-of-the-art MRI scanner for Charing Cross Hospital | Imperial College  Healthcare NHS Trust">
            <a:extLst>
              <a:ext uri="{FF2B5EF4-FFF2-40B4-BE49-F238E27FC236}">
                <a16:creationId xmlns:a16="http://schemas.microsoft.com/office/drawing/2014/main" id="{81E94C43-DF45-B51B-FAE8-337B81885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r="20424"/>
          <a:stretch/>
        </p:blipFill>
        <p:spPr bwMode="auto">
          <a:xfrm>
            <a:off x="9913258" y="3933532"/>
            <a:ext cx="2061028" cy="201006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CE003C-BE0D-ACF8-2AD3-0EC4AEF45601}"/>
              </a:ext>
            </a:extLst>
          </p:cNvPr>
          <p:cNvSpPr txBox="1"/>
          <p:nvPr/>
        </p:nvSpPr>
        <p:spPr>
          <a:xfrm>
            <a:off x="464457" y="4180114"/>
            <a:ext cx="290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MRI Physics and Engineering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8110E-636B-57A7-43D1-07D0DEA0ABA8}"/>
              </a:ext>
            </a:extLst>
          </p:cNvPr>
          <p:cNvSpPr txBox="1"/>
          <p:nvPr/>
        </p:nvSpPr>
        <p:spPr>
          <a:xfrm>
            <a:off x="8839200" y="4412342"/>
            <a:ext cx="8162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0.5T</a:t>
            </a:r>
          </a:p>
          <a:p>
            <a:r>
              <a:rPr lang="en-GB" sz="2800" dirty="0"/>
              <a:t>1.5T</a:t>
            </a:r>
          </a:p>
          <a:p>
            <a:r>
              <a:rPr lang="en-GB" sz="2800" dirty="0"/>
              <a:t>3T</a:t>
            </a:r>
          </a:p>
          <a:p>
            <a:r>
              <a:rPr lang="en-GB" sz="2800" dirty="0"/>
              <a:t>7T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0C899-45B7-B9F9-81C7-120BD1F13B24}"/>
              </a:ext>
            </a:extLst>
          </p:cNvPr>
          <p:cNvSpPr txBox="1"/>
          <p:nvPr/>
        </p:nvSpPr>
        <p:spPr>
          <a:xfrm>
            <a:off x="7678059" y="4804229"/>
            <a:ext cx="1030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Different strength magnets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F913B-81BE-6877-9356-776AF25E99F6}"/>
              </a:ext>
            </a:extLst>
          </p:cNvPr>
          <p:cNvSpPr txBox="1"/>
          <p:nvPr/>
        </p:nvSpPr>
        <p:spPr>
          <a:xfrm>
            <a:off x="464458" y="4499430"/>
            <a:ext cx="2871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Specification &amp; procurement</a:t>
            </a:r>
          </a:p>
          <a:p>
            <a:r>
              <a:rPr lang="en-GB" dirty="0">
                <a:solidFill>
                  <a:schemeClr val="bg1"/>
                </a:solidFill>
              </a:rPr>
              <a:t>Installation</a:t>
            </a:r>
          </a:p>
          <a:p>
            <a:r>
              <a:rPr lang="en-GB" dirty="0">
                <a:solidFill>
                  <a:schemeClr val="bg1"/>
                </a:solidFill>
              </a:rPr>
              <a:t>Optimisation</a:t>
            </a:r>
          </a:p>
          <a:p>
            <a:r>
              <a:rPr lang="en-GB" dirty="0">
                <a:solidFill>
                  <a:schemeClr val="bg1"/>
                </a:solidFill>
              </a:rPr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135814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SPECT Scan">
            <a:extLst>
              <a:ext uri="{FF2B5EF4-FFF2-40B4-BE49-F238E27FC236}">
                <a16:creationId xmlns:a16="http://schemas.microsoft.com/office/drawing/2014/main" id="{DC61391D-296F-C824-FF13-0099AA06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399" y="707572"/>
            <a:ext cx="3810000" cy="213360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9A8D76-0427-84BA-8E8E-54C142CD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Cardiovascular Disease – Heart: A patient 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E97A-5BD4-69BB-7C79-88780EC43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Figure 6 from Cardiac SPECT/CT Imaging: CT Attenuation Correction and SPECT/CT  Hybrid Imaging | Semantic Scholar">
            <a:extLst>
              <a:ext uri="{FF2B5EF4-FFF2-40B4-BE49-F238E27FC236}">
                <a16:creationId xmlns:a16="http://schemas.microsoft.com/office/drawing/2014/main" id="{308F642D-7A1F-F12D-DAC6-62D4440D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65" y="2598058"/>
            <a:ext cx="4855502" cy="317862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T Angiography (CTA) | Imaging Technology News">
            <a:extLst>
              <a:ext uri="{FF2B5EF4-FFF2-40B4-BE49-F238E27FC236}">
                <a16:creationId xmlns:a16="http://schemas.microsoft.com/office/drawing/2014/main" id="{3865C2CB-B218-398F-0506-4540F636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16" y="1251607"/>
            <a:ext cx="3454399" cy="295663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ring for Patients with Cardiovascular Disease: Tips for Healthcare  Providers and Family Members | Al Hosn">
            <a:extLst>
              <a:ext uri="{FF2B5EF4-FFF2-40B4-BE49-F238E27FC236}">
                <a16:creationId xmlns:a16="http://schemas.microsoft.com/office/drawing/2014/main" id="{E9A90931-C3D0-A9F2-82EF-A64B00FD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8" y="3193143"/>
            <a:ext cx="3736105" cy="248920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011F96-490C-59FB-9113-BB68DA18BDBF}"/>
              </a:ext>
            </a:extLst>
          </p:cNvPr>
          <p:cNvGrpSpPr/>
          <p:nvPr/>
        </p:nvGrpSpPr>
        <p:grpSpPr>
          <a:xfrm>
            <a:off x="4089050" y="4055849"/>
            <a:ext cx="3532341" cy="2636729"/>
            <a:chOff x="3682650" y="3983277"/>
            <a:chExt cx="3532341" cy="26367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810EDE-8271-0575-31CE-944F64F10BBC}"/>
                </a:ext>
              </a:extLst>
            </p:cNvPr>
            <p:cNvSpPr/>
            <p:nvPr/>
          </p:nvSpPr>
          <p:spPr>
            <a:xfrm>
              <a:off x="3682650" y="3983277"/>
              <a:ext cx="3532341" cy="2636729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16" descr="Improving the effectiveness of multidisciplinary team meetings in cancer  services | Cancer Research UK">
              <a:extLst>
                <a:ext uri="{FF2B5EF4-FFF2-40B4-BE49-F238E27FC236}">
                  <a16:creationId xmlns:a16="http://schemas.microsoft.com/office/drawing/2014/main" id="{1CD5F060-D0D0-A4A2-4A0D-793452970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0" t="12514" r="19358" b="12784"/>
            <a:stretch/>
          </p:blipFill>
          <p:spPr bwMode="auto">
            <a:xfrm>
              <a:off x="4020853" y="4434214"/>
              <a:ext cx="2855936" cy="169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F9F07E-6032-16B7-DC49-BD47DF891ACE}"/>
                </a:ext>
              </a:extLst>
            </p:cNvPr>
            <p:cNvSpPr txBox="1"/>
            <p:nvPr/>
          </p:nvSpPr>
          <p:spPr>
            <a:xfrm>
              <a:off x="5123144" y="5135671"/>
              <a:ext cx="63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MDT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90F767-7CB5-043E-0224-969A1CFD950B}"/>
                </a:ext>
              </a:extLst>
            </p:cNvPr>
            <p:cNvSpPr txBox="1"/>
            <p:nvPr/>
          </p:nvSpPr>
          <p:spPr>
            <a:xfrm>
              <a:off x="4584525" y="6137754"/>
              <a:ext cx="2079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Physicist/engineer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FC4770-0B2E-A342-842C-F4A14C1E0FEE}"/>
                </a:ext>
              </a:extLst>
            </p:cNvPr>
            <p:cNvSpPr txBox="1"/>
            <p:nvPr/>
          </p:nvSpPr>
          <p:spPr>
            <a:xfrm>
              <a:off x="4816553" y="5569509"/>
              <a:ext cx="1265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cardiologist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CE1FB0-D208-4BA9-2CFF-0D086713D8CC}"/>
                </a:ext>
              </a:extLst>
            </p:cNvPr>
            <p:cNvSpPr txBox="1"/>
            <p:nvPr/>
          </p:nvSpPr>
          <p:spPr>
            <a:xfrm>
              <a:off x="4686820" y="4035469"/>
              <a:ext cx="1451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Radiographer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6654-8CB0-F14E-7F69-AEF685DF3446}"/>
                </a:ext>
              </a:extLst>
            </p:cNvPr>
            <p:cNvSpPr txBox="1"/>
            <p:nvPr/>
          </p:nvSpPr>
          <p:spPr>
            <a:xfrm>
              <a:off x="5098092" y="5774498"/>
              <a:ext cx="70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nurse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33EB22-44DF-3113-8D29-360054115756}"/>
                </a:ext>
              </a:extLst>
            </p:cNvPr>
            <p:cNvSpPr txBox="1"/>
            <p:nvPr/>
          </p:nvSpPr>
          <p:spPr>
            <a:xfrm>
              <a:off x="4857514" y="4455883"/>
              <a:ext cx="1193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Administrator</a:t>
              </a:r>
            </a:p>
            <a:p>
              <a:pPr algn="ctr"/>
              <a:r>
                <a:rPr lang="en-GB" sz="1400" dirty="0"/>
                <a:t>IT/estates</a:t>
              </a:r>
            </a:p>
          </p:txBody>
        </p:sp>
      </p:grpSp>
      <p:pic>
        <p:nvPicPr>
          <p:cNvPr id="4108" name="Picture 12" descr="Interpreting heart function data | The A Level Biologist - Your Hub">
            <a:extLst>
              <a:ext uri="{FF2B5EF4-FFF2-40B4-BE49-F238E27FC236}">
                <a16:creationId xmlns:a16="http://schemas.microsoft.com/office/drawing/2014/main" id="{051281BE-7826-EF69-52C3-6DAEF481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3" y="1132114"/>
            <a:ext cx="2690583" cy="203525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iemens Healthineers launches new CT scanner for fast diagnosis and precise  interventions in demanding clinical areas">
            <a:extLst>
              <a:ext uri="{FF2B5EF4-FFF2-40B4-BE49-F238E27FC236}">
                <a16:creationId xmlns:a16="http://schemas.microsoft.com/office/drawing/2014/main" id="{C8EDD76D-82F3-85BD-62CF-D9255053B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5" t="21164" r="21893" b="15556"/>
          <a:stretch/>
        </p:blipFill>
        <p:spPr bwMode="auto">
          <a:xfrm>
            <a:off x="3077029" y="1161143"/>
            <a:ext cx="2436363" cy="152400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7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8096-F33B-1581-820D-67FC6A46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Cardiovascular Disease – Stroke: A patient 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687A1-CBF6-9F38-DACB-3F34BBDD2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4" name="Picture 4" descr="CT Scan (CAT Scan): Procedure, Risks, and Results">
            <a:extLst>
              <a:ext uri="{FF2B5EF4-FFF2-40B4-BE49-F238E27FC236}">
                <a16:creationId xmlns:a16="http://schemas.microsoft.com/office/drawing/2014/main" id="{004EDF67-86C9-D677-B076-86D573B6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233714"/>
            <a:ext cx="4135006" cy="232001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iffusion weighted imaging in acute ischemic stroke: A review of its  interpretation pitfalls and advanced diffusion imaging application -  ScienceDirect">
            <a:extLst>
              <a:ext uri="{FF2B5EF4-FFF2-40B4-BE49-F238E27FC236}">
                <a16:creationId xmlns:a16="http://schemas.microsoft.com/office/drawing/2014/main" id="{869AB658-3D3A-D3A0-7CC2-F3212699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03" y="4717144"/>
            <a:ext cx="3591930" cy="132079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4DBF20-83DF-EB1A-0D12-EDE4641B3972}"/>
              </a:ext>
            </a:extLst>
          </p:cNvPr>
          <p:cNvGrpSpPr/>
          <p:nvPr/>
        </p:nvGrpSpPr>
        <p:grpSpPr>
          <a:xfrm>
            <a:off x="3392364" y="4055849"/>
            <a:ext cx="3532341" cy="2636729"/>
            <a:chOff x="3682650" y="3983277"/>
            <a:chExt cx="3532341" cy="26367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490E0B4-36CB-E960-B168-747D9B59C133}"/>
                </a:ext>
              </a:extLst>
            </p:cNvPr>
            <p:cNvSpPr/>
            <p:nvPr/>
          </p:nvSpPr>
          <p:spPr>
            <a:xfrm>
              <a:off x="3682650" y="3983277"/>
              <a:ext cx="3532341" cy="2636729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16" descr="Improving the effectiveness of multidisciplinary team meetings in cancer  services | Cancer Research UK">
              <a:extLst>
                <a:ext uri="{FF2B5EF4-FFF2-40B4-BE49-F238E27FC236}">
                  <a16:creationId xmlns:a16="http://schemas.microsoft.com/office/drawing/2014/main" id="{C0303934-675B-422F-9585-EB290AC85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0" t="12514" r="19358" b="12784"/>
            <a:stretch/>
          </p:blipFill>
          <p:spPr bwMode="auto">
            <a:xfrm>
              <a:off x="4020853" y="4434214"/>
              <a:ext cx="2855936" cy="169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C7E306-3923-1ECF-F214-DF93B08A8D2B}"/>
                </a:ext>
              </a:extLst>
            </p:cNvPr>
            <p:cNvSpPr txBox="1"/>
            <p:nvPr/>
          </p:nvSpPr>
          <p:spPr>
            <a:xfrm>
              <a:off x="5123144" y="5135671"/>
              <a:ext cx="63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MDT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891233-49A7-DAF4-2FAA-1BD271A26ABA}"/>
                </a:ext>
              </a:extLst>
            </p:cNvPr>
            <p:cNvSpPr txBox="1"/>
            <p:nvPr/>
          </p:nvSpPr>
          <p:spPr>
            <a:xfrm>
              <a:off x="4584525" y="6137754"/>
              <a:ext cx="2079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Physicist/engineer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D2721F-66DF-5D32-38E6-9AA6E26E6326}"/>
                </a:ext>
              </a:extLst>
            </p:cNvPr>
            <p:cNvSpPr txBox="1"/>
            <p:nvPr/>
          </p:nvSpPr>
          <p:spPr>
            <a:xfrm>
              <a:off x="4831068" y="5554995"/>
              <a:ext cx="1242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neurologist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387CDA-9CB8-B43A-80C1-64A5406ECE33}"/>
                </a:ext>
              </a:extLst>
            </p:cNvPr>
            <p:cNvSpPr txBox="1"/>
            <p:nvPr/>
          </p:nvSpPr>
          <p:spPr>
            <a:xfrm>
              <a:off x="4686820" y="4035469"/>
              <a:ext cx="1451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Radiographer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F1729F-055B-2150-47FB-ACE7144989CC}"/>
                </a:ext>
              </a:extLst>
            </p:cNvPr>
            <p:cNvSpPr txBox="1"/>
            <p:nvPr/>
          </p:nvSpPr>
          <p:spPr>
            <a:xfrm>
              <a:off x="5098092" y="5774498"/>
              <a:ext cx="70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nurse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F0B514-7239-3970-5D34-47B2468EB95B}"/>
                </a:ext>
              </a:extLst>
            </p:cNvPr>
            <p:cNvSpPr txBox="1"/>
            <p:nvPr/>
          </p:nvSpPr>
          <p:spPr>
            <a:xfrm>
              <a:off x="4784942" y="4426854"/>
              <a:ext cx="1193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Administrator</a:t>
              </a:r>
            </a:p>
            <a:p>
              <a:pPr algn="ctr"/>
              <a:r>
                <a:rPr lang="en-GB" sz="1400" dirty="0"/>
                <a:t>IT/estates</a:t>
              </a:r>
            </a:p>
          </p:txBody>
        </p:sp>
      </p:grpSp>
      <p:pic>
        <p:nvPicPr>
          <p:cNvPr id="14" name="Picture 8" descr="Stroke Imaging: CT vs. MRI – Serena's Blog">
            <a:extLst>
              <a:ext uri="{FF2B5EF4-FFF2-40B4-BE49-F238E27FC236}">
                <a16:creationId xmlns:a16="http://schemas.microsoft.com/office/drawing/2014/main" id="{E3C39ED1-B11F-7336-528A-952B554E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14" y="2880117"/>
            <a:ext cx="2351313" cy="155557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DA warning letter: iRhythm committed multiple violations, failed to report  patient deaths in time">
            <a:extLst>
              <a:ext uri="{FF2B5EF4-FFF2-40B4-BE49-F238E27FC236}">
                <a16:creationId xmlns:a16="http://schemas.microsoft.com/office/drawing/2014/main" id="{82BE617C-C5EB-ED52-A08E-4847E1CC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39" y="2815771"/>
            <a:ext cx="1950721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Ambulatory ECG Holter Monitoring Test UK - ECG On-Demand">
            <a:extLst>
              <a:ext uri="{FF2B5EF4-FFF2-40B4-BE49-F238E27FC236}">
                <a16:creationId xmlns:a16="http://schemas.microsoft.com/office/drawing/2014/main" id="{0CEA320C-115E-FDE2-7724-15004030C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r="15273"/>
          <a:stretch/>
        </p:blipFill>
        <p:spPr bwMode="auto">
          <a:xfrm>
            <a:off x="879930" y="3730172"/>
            <a:ext cx="2647043" cy="174897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ransient Ischemic Attack - What You Need to Know">
            <a:extLst>
              <a:ext uri="{FF2B5EF4-FFF2-40B4-BE49-F238E27FC236}">
                <a16:creationId xmlns:a16="http://schemas.microsoft.com/office/drawing/2014/main" id="{5874CABA-AE9F-F32A-6322-064DB86C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3" y="1030514"/>
            <a:ext cx="2750457" cy="275045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Transient Ischaemic Attack">
            <a:extLst>
              <a:ext uri="{FF2B5EF4-FFF2-40B4-BE49-F238E27FC236}">
                <a16:creationId xmlns:a16="http://schemas.microsoft.com/office/drawing/2014/main" id="{C9477DFB-4DF1-6F7C-7C0A-BD7E3B11D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599" y="1596088"/>
            <a:ext cx="3348658" cy="232276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T Scan or Angiogram - What is the Difference?">
            <a:extLst>
              <a:ext uri="{FF2B5EF4-FFF2-40B4-BE49-F238E27FC236}">
                <a16:creationId xmlns:a16="http://schemas.microsoft.com/office/drawing/2014/main" id="{EC59ED6A-632C-9DD8-986A-E7D88DFD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86" y="890814"/>
            <a:ext cx="2834821" cy="193576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TIA Recovery, Tests &amp; Diagnosis | What to Expect After Transient Ischemic  Attack">
            <a:extLst>
              <a:ext uri="{FF2B5EF4-FFF2-40B4-BE49-F238E27FC236}">
                <a16:creationId xmlns:a16="http://schemas.microsoft.com/office/drawing/2014/main" id="{886C5283-DECC-B850-C1B9-977CC53EC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1" b="35461"/>
          <a:stretch/>
        </p:blipFill>
        <p:spPr bwMode="auto">
          <a:xfrm>
            <a:off x="9695543" y="3799113"/>
            <a:ext cx="2119085" cy="99060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Ambulatory ECG Holter Monitoring Test UK - ECG On-Demand">
            <a:extLst>
              <a:ext uri="{FF2B5EF4-FFF2-40B4-BE49-F238E27FC236}">
                <a16:creationId xmlns:a16="http://schemas.microsoft.com/office/drawing/2014/main" id="{0BF7314A-A6BE-87C7-53E5-1106E8C89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r="15273"/>
          <a:stretch/>
        </p:blipFill>
        <p:spPr bwMode="auto">
          <a:xfrm>
            <a:off x="2955472" y="899885"/>
            <a:ext cx="2350486" cy="155302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7788B-A2A4-048A-741B-E3801794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09" y="495946"/>
            <a:ext cx="10957301" cy="573438"/>
          </a:xfrm>
        </p:spPr>
        <p:txBody>
          <a:bodyPr>
            <a:normAutofit fontScale="90000"/>
          </a:bodyPr>
          <a:lstStyle/>
          <a:p>
            <a:r>
              <a:rPr lang="en-GB" dirty="0"/>
              <a:t>Cardiovascular Disease – Vascular Dementia: A patient story </a:t>
            </a:r>
          </a:p>
        </p:txBody>
      </p:sp>
      <p:pic>
        <p:nvPicPr>
          <p:cNvPr id="6146" name="Picture 2" descr="CT of small vessel disease in the brain">
            <a:extLst>
              <a:ext uri="{FF2B5EF4-FFF2-40B4-BE49-F238E27FC236}">
                <a16:creationId xmlns:a16="http://schemas.microsoft.com/office/drawing/2014/main" id="{21ADCD4E-08E4-732A-AA19-FB863922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53" y="2227943"/>
            <a:ext cx="3075289" cy="212634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ascular dementia | Radiology Reference Article | Radiopaedia.org">
            <a:extLst>
              <a:ext uri="{FF2B5EF4-FFF2-40B4-BE49-F238E27FC236}">
                <a16:creationId xmlns:a16="http://schemas.microsoft.com/office/drawing/2014/main" id="{4BBF14A7-85D7-0B37-F218-8669BC5F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2422262"/>
            <a:ext cx="1828800" cy="182289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ET imaging in the differential diagnosis of vascular dementia -  ScienceDirect">
            <a:extLst>
              <a:ext uri="{FF2B5EF4-FFF2-40B4-BE49-F238E27FC236}">
                <a16:creationId xmlns:a16="http://schemas.microsoft.com/office/drawing/2014/main" id="{881E0F90-6F18-DA85-7CDF-42ED4227A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/>
          <a:stretch/>
        </p:blipFill>
        <p:spPr bwMode="auto">
          <a:xfrm>
            <a:off x="8389255" y="1277257"/>
            <a:ext cx="2931887" cy="381017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ascular Dementia - Causes, Types, Symptoms, Diagnosis, Treatment,  Prevention">
            <a:extLst>
              <a:ext uri="{FF2B5EF4-FFF2-40B4-BE49-F238E27FC236}">
                <a16:creationId xmlns:a16="http://schemas.microsoft.com/office/drawing/2014/main" id="{785A9153-0E04-CFB7-EA07-DF171F64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1" y="1001484"/>
            <a:ext cx="2738846" cy="456474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ascular Dementia: Causes, Symptoms, and Treatments | National Institute on  Aging">
            <a:extLst>
              <a:ext uri="{FF2B5EF4-FFF2-40B4-BE49-F238E27FC236}">
                <a16:creationId xmlns:a16="http://schemas.microsoft.com/office/drawing/2014/main" id="{952CB81F-7597-E9CB-C03A-6B40A676F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18465"/>
          <a:stretch/>
        </p:blipFill>
        <p:spPr bwMode="auto">
          <a:xfrm>
            <a:off x="1233715" y="1627816"/>
            <a:ext cx="1291771" cy="204398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DA warning letter: iRhythm committed multiple violations, failed to report  patient deaths in time">
            <a:extLst>
              <a:ext uri="{FF2B5EF4-FFF2-40B4-BE49-F238E27FC236}">
                <a16:creationId xmlns:a16="http://schemas.microsoft.com/office/drawing/2014/main" id="{81596DB7-785B-CBFC-DF44-3FA8727A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68" y="943427"/>
            <a:ext cx="1950721" cy="121920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TIA Recovery, Tests &amp; Diagnosis | What to Expect After Transient Ischemic  Attack">
            <a:extLst>
              <a:ext uri="{FF2B5EF4-FFF2-40B4-BE49-F238E27FC236}">
                <a16:creationId xmlns:a16="http://schemas.microsoft.com/office/drawing/2014/main" id="{53805F10-CB80-BBB8-3061-B92C0C582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1" b="35461"/>
          <a:stretch/>
        </p:blipFill>
        <p:spPr bwMode="auto">
          <a:xfrm>
            <a:off x="6284687" y="1549400"/>
            <a:ext cx="2119085" cy="99060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DC7AA8-7319-0795-BE43-0E63C854B42D}"/>
              </a:ext>
            </a:extLst>
          </p:cNvPr>
          <p:cNvGrpSpPr/>
          <p:nvPr/>
        </p:nvGrpSpPr>
        <p:grpSpPr>
          <a:xfrm>
            <a:off x="3711680" y="4084878"/>
            <a:ext cx="3532341" cy="2636729"/>
            <a:chOff x="3682650" y="3983277"/>
            <a:chExt cx="3532341" cy="26367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7C1F5DE-703F-B352-867B-718B9903EE09}"/>
                </a:ext>
              </a:extLst>
            </p:cNvPr>
            <p:cNvSpPr/>
            <p:nvPr/>
          </p:nvSpPr>
          <p:spPr>
            <a:xfrm>
              <a:off x="3682650" y="3983277"/>
              <a:ext cx="3532341" cy="2636729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16" descr="Improving the effectiveness of multidisciplinary team meetings in cancer  services | Cancer Research UK">
              <a:extLst>
                <a:ext uri="{FF2B5EF4-FFF2-40B4-BE49-F238E27FC236}">
                  <a16:creationId xmlns:a16="http://schemas.microsoft.com/office/drawing/2014/main" id="{D826FD99-AF59-113C-DA54-8F06CCA41E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0" t="12514" r="19358" b="12784"/>
            <a:stretch/>
          </p:blipFill>
          <p:spPr bwMode="auto">
            <a:xfrm>
              <a:off x="4020853" y="4434214"/>
              <a:ext cx="2855936" cy="169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C824E-ABEC-4C05-696D-E411FB079AA7}"/>
                </a:ext>
              </a:extLst>
            </p:cNvPr>
            <p:cNvSpPr txBox="1"/>
            <p:nvPr/>
          </p:nvSpPr>
          <p:spPr>
            <a:xfrm>
              <a:off x="5123144" y="5135671"/>
              <a:ext cx="63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MDT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CD59AF-4CD3-49ED-1EE6-C61A3C81D395}"/>
                </a:ext>
              </a:extLst>
            </p:cNvPr>
            <p:cNvSpPr txBox="1"/>
            <p:nvPr/>
          </p:nvSpPr>
          <p:spPr>
            <a:xfrm>
              <a:off x="4584525" y="6137754"/>
              <a:ext cx="2079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Physicist/engineer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930DB0-9ECB-4913-BCDF-D19D3389AF31}"/>
                </a:ext>
              </a:extLst>
            </p:cNvPr>
            <p:cNvSpPr txBox="1"/>
            <p:nvPr/>
          </p:nvSpPr>
          <p:spPr>
            <a:xfrm>
              <a:off x="4831068" y="5554995"/>
              <a:ext cx="1242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neurologist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E2F045-FBDD-6EA1-8074-BB1755622BBE}"/>
                </a:ext>
              </a:extLst>
            </p:cNvPr>
            <p:cNvSpPr txBox="1"/>
            <p:nvPr/>
          </p:nvSpPr>
          <p:spPr>
            <a:xfrm>
              <a:off x="4686820" y="4035469"/>
              <a:ext cx="1451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Radiographer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EC022C-B9D6-EA62-0AC0-23D12B40BF84}"/>
                </a:ext>
              </a:extLst>
            </p:cNvPr>
            <p:cNvSpPr txBox="1"/>
            <p:nvPr/>
          </p:nvSpPr>
          <p:spPr>
            <a:xfrm>
              <a:off x="5098092" y="5774498"/>
              <a:ext cx="70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nurse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E32BD-46D8-AC77-84E0-743CEE5916DC}"/>
                </a:ext>
              </a:extLst>
            </p:cNvPr>
            <p:cNvSpPr txBox="1"/>
            <p:nvPr/>
          </p:nvSpPr>
          <p:spPr>
            <a:xfrm>
              <a:off x="4784942" y="4441371"/>
              <a:ext cx="1193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Administrator</a:t>
              </a:r>
            </a:p>
            <a:p>
              <a:pPr algn="ctr"/>
              <a:r>
                <a:rPr lang="en-GB" sz="1400" dirty="0"/>
                <a:t>IT/estates</a:t>
              </a:r>
            </a:p>
          </p:txBody>
        </p:sp>
      </p:grpSp>
      <p:pic>
        <p:nvPicPr>
          <p:cNvPr id="6156" name="Picture 12" descr="PET Scan: What It Is, Types, Purpose, Procedure &amp; Results">
            <a:extLst>
              <a:ext uri="{FF2B5EF4-FFF2-40B4-BE49-F238E27FC236}">
                <a16:creationId xmlns:a16="http://schemas.microsoft.com/office/drawing/2014/main" id="{7EA41784-BA95-1F3B-5DFD-683C80FA9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4"/>
          <a:stretch/>
        </p:blipFill>
        <p:spPr bwMode="auto">
          <a:xfrm>
            <a:off x="8399238" y="3106054"/>
            <a:ext cx="3168650" cy="2743203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42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9E5EA831D58E4BAC69BC1E25541FB4" ma:contentTypeVersion="20" ma:contentTypeDescription="Create a new document." ma:contentTypeScope="" ma:versionID="2c0c4c6baf94d60477c99a40feb5b3f4">
  <xsd:schema xmlns:xsd="http://www.w3.org/2001/XMLSchema" xmlns:xs="http://www.w3.org/2001/XMLSchema" xmlns:p="http://schemas.microsoft.com/office/2006/metadata/properties" xmlns:ns2="10d11637-a397-4899-b71b-5b2a5fba29a9" xmlns:ns3="b7bd1ed6-a1ed-4b79-a60a-fb8a6161f1e8" targetNamespace="http://schemas.microsoft.com/office/2006/metadata/properties" ma:root="true" ma:fieldsID="12cf9156d74908d2d01598b43a0c8721" ns2:_="" ns3:_="">
    <xsd:import namespace="10d11637-a397-4899-b71b-5b2a5fba29a9"/>
    <xsd:import namespace="b7bd1ed6-a1ed-4b79-a60a-fb8a6161f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11637-a397-4899-b71b-5b2a5fba29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7dd8c6f-ff6e-48a7-a63e-9364c4531d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d1ed6-a1ed-4b79-a60a-fb8a6161f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932e5f7-99b6-4d26-9c67-0a3b3b68c91c}" ma:internalName="TaxCatchAll" ma:showField="CatchAllData" ma:web="b7bd1ed6-a1ed-4b79-a60a-fb8a6161f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d11637-a397-4899-b71b-5b2a5fba29a9">
      <Terms xmlns="http://schemas.microsoft.com/office/infopath/2007/PartnerControls"/>
    </lcf76f155ced4ddcb4097134ff3c332f>
    <TaxCatchAll xmlns="b7bd1ed6-a1ed-4b79-a60a-fb8a6161f1e8" xsi:nil="true"/>
  </documentManagement>
</p:properties>
</file>

<file path=customXml/itemProps1.xml><?xml version="1.0" encoding="utf-8"?>
<ds:datastoreItem xmlns:ds="http://schemas.openxmlformats.org/officeDocument/2006/customXml" ds:itemID="{700EE607-4C29-4041-8F38-F749815B288F}">
  <ds:schemaRefs>
    <ds:schemaRef ds:uri="10d11637-a397-4899-b71b-5b2a5fba29a9"/>
    <ds:schemaRef ds:uri="b7bd1ed6-a1ed-4b79-a60a-fb8a6161f1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998536-D44D-4192-B8B0-DD17DA0AAA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3E441D-3959-4C74-A127-0565428DAFCE}">
  <ds:schemaRefs>
    <ds:schemaRef ds:uri="10d11637-a397-4899-b71b-5b2a5fba29a9"/>
    <ds:schemaRef ds:uri="b7bd1ed6-a1ed-4b79-a60a-fb8a6161f1e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447</Words>
  <Application>Microsoft Macintosh PowerPoint</Application>
  <PresentationFormat>Widescreen</PresentationFormat>
  <Paragraphs>108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Light</vt:lpstr>
      <vt:lpstr>Moderat</vt:lpstr>
      <vt:lpstr>Office Theme</vt:lpstr>
      <vt:lpstr>Building a Healthcare Science Workforce Equipped to Face the Grand Challenges</vt:lpstr>
      <vt:lpstr>Institute of Physics and Engineering Medicine </vt:lpstr>
      <vt:lpstr>Medical Physics and Clinical Engineering  Guy’s and St Thomas’ NHS Foundation Trust: an exemplar</vt:lpstr>
      <vt:lpstr>Radiotherapy: A patient story</vt:lpstr>
      <vt:lpstr>Brachytherapy: A patient story</vt:lpstr>
      <vt:lpstr>Obesity and Diabetes: A patient story </vt:lpstr>
      <vt:lpstr>Cardiovascular Disease – Heart: A patient story </vt:lpstr>
      <vt:lpstr>Cardiovascular Disease – Stroke: A patient story </vt:lpstr>
      <vt:lpstr>Cardiovascular Disease – Vascular Dementia: A patient story </vt:lpstr>
      <vt:lpstr>Virtual Wards: A patient story </vt:lpstr>
      <vt:lpstr>Patient care is complex and multi-disciplinary</vt:lpstr>
      <vt:lpstr>Ask No 1 Funding for Education and Training </vt:lpstr>
      <vt:lpstr>Ask No. 2 Champion the MPCE workforce as Technology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Kelly</dc:creator>
  <cp:lastModifiedBy>Anna Barnes</cp:lastModifiedBy>
  <cp:revision>6</cp:revision>
  <dcterms:created xsi:type="dcterms:W3CDTF">2021-04-20T13:19:50Z</dcterms:created>
  <dcterms:modified xsi:type="dcterms:W3CDTF">2025-02-10T10:17:04Z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0x010100909E5EA831D58E4BAC69BC1E25541FB4</vt:lpwstr>
  </property>
  <property fmtid="{D5CDD505-2E9C-101B-9397-08002B2CF9AE}" pid="3" name="MediaServiceImageTags">
    <vt:lpwstr/>
  </property>
</Properties>
</file>