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27"/>
  </p:notesMasterIdLst>
  <p:handoutMasterIdLst>
    <p:handoutMasterId r:id="rId28"/>
  </p:handoutMasterIdLst>
  <p:sldIdLst>
    <p:sldId id="259" r:id="rId5"/>
    <p:sldId id="382" r:id="rId6"/>
    <p:sldId id="390" r:id="rId7"/>
    <p:sldId id="387" r:id="rId8"/>
    <p:sldId id="388" r:id="rId9"/>
    <p:sldId id="415" r:id="rId10"/>
    <p:sldId id="418" r:id="rId11"/>
    <p:sldId id="417" r:id="rId12"/>
    <p:sldId id="392" r:id="rId13"/>
    <p:sldId id="395" r:id="rId14"/>
    <p:sldId id="396" r:id="rId15"/>
    <p:sldId id="397" r:id="rId16"/>
    <p:sldId id="391" r:id="rId17"/>
    <p:sldId id="401" r:id="rId18"/>
    <p:sldId id="403" r:id="rId19"/>
    <p:sldId id="411" r:id="rId20"/>
    <p:sldId id="405" r:id="rId21"/>
    <p:sldId id="413" r:id="rId22"/>
    <p:sldId id="408" r:id="rId23"/>
    <p:sldId id="393" r:id="rId24"/>
    <p:sldId id="414" r:id="rId25"/>
    <p:sldId id="41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C88536-C6BD-43B8-1D8A-D3D6141D0D29}" name="Jay Stone" initials="JS" userId="S::jstone@nuffieldbioethics.org::2b14f88f-ecc0-407e-8d5e-c30b2a840908" providerId="AD"/>
  <p188:author id="{D66D6F9C-89F4-A547-8CC8-0980A6D2E953}" name="Molly Gray" initials="MG" userId="S::mgray@nuffieldbioethics.org::8380e7f8-9065-4626-8062-83e4ac4b408f" providerId="AD"/>
  <p188:author id="{75098AD3-ACB9-FA40-2302-CFBA75F7C613}" name="Henrietta Hopkins" initials="HH" userId="S::Henrietta@hopkinsvanmil.co.uk::1a5448cf-c7f8-4456-8b8f-c8385c23ba7d" providerId="AD"/>
  <p188:author id="{A3F1F8E4-FEAA-69E6-DDA7-4A11C48A3258}" name="Cris Cloyd" initials="CC" userId="S::ccloyd@nuffieldbioethics.org::c177e400-72fe-42c5-ae50-02e95527903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F4F8FD"/>
    <a:srgbClr val="F3F7FC"/>
    <a:srgbClr val="9DC9EC"/>
    <a:srgbClr val="6FB488"/>
    <a:srgbClr val="A2CE39"/>
    <a:srgbClr val="F26928"/>
    <a:srgbClr val="9DC8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21" autoAdjust="0"/>
    <p:restoredTop sz="67949" autoAdjust="0"/>
  </p:normalViewPr>
  <p:slideViewPr>
    <p:cSldViewPr snapToGrid="0">
      <p:cViewPr varScale="1">
        <p:scale>
          <a:sx n="43" d="100"/>
          <a:sy n="43" d="100"/>
        </p:scale>
        <p:origin x="1692" y="40"/>
      </p:cViewPr>
      <p:guideLst/>
    </p:cSldViewPr>
  </p:slideViewPr>
  <p:notesTextViewPr>
    <p:cViewPr>
      <p:scale>
        <a:sx n="1" d="1"/>
        <a:sy n="1" d="1"/>
      </p:scale>
      <p:origin x="0" y="-604"/>
    </p:cViewPr>
  </p:notesTextViewPr>
  <p:sorterViewPr>
    <p:cViewPr>
      <p:scale>
        <a:sx n="100" d="100"/>
        <a:sy n="100" d="100"/>
      </p:scale>
      <p:origin x="0" y="-6163"/>
    </p:cViewPr>
  </p:sorterViewPr>
  <p:notesViewPr>
    <p:cSldViewPr snapToGrid="0">
      <p:cViewPr>
        <p:scale>
          <a:sx n="1" d="2"/>
          <a:sy n="1" d="2"/>
        </p:scale>
        <p:origin x="4548" y="9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 Cloyd" userId="c177e400-72fe-42c5-ae50-02e955279032" providerId="ADAL" clId="{EBB04859-2DE6-42CA-A62F-548408C9ED66}"/>
    <pc:docChg chg="modSld">
      <pc:chgData name="Cris Cloyd" userId="c177e400-72fe-42c5-ae50-02e955279032" providerId="ADAL" clId="{EBB04859-2DE6-42CA-A62F-548408C9ED66}" dt="2025-03-18T13:43:31.885" v="107"/>
      <pc:docMkLst>
        <pc:docMk/>
      </pc:docMkLst>
      <pc:sldChg chg="modNotesTx">
        <pc:chgData name="Cris Cloyd" userId="c177e400-72fe-42c5-ae50-02e955279032" providerId="ADAL" clId="{EBB04859-2DE6-42CA-A62F-548408C9ED66}" dt="2025-03-18T13:42:45.241" v="104" actId="20577"/>
        <pc:sldMkLst>
          <pc:docMk/>
          <pc:sldMk cId="3431789106" sldId="259"/>
        </pc:sldMkLst>
      </pc:sldChg>
      <pc:sldChg chg="modNotesTx">
        <pc:chgData name="Cris Cloyd" userId="c177e400-72fe-42c5-ae50-02e955279032" providerId="ADAL" clId="{EBB04859-2DE6-42CA-A62F-548408C9ED66}" dt="2025-03-18T13:43:31.885" v="107"/>
        <pc:sldMkLst>
          <pc:docMk/>
          <pc:sldMk cId="1430855367" sldId="393"/>
        </pc:sldMkLst>
      </pc:sldChg>
      <pc:sldChg chg="modNotesTx">
        <pc:chgData name="Cris Cloyd" userId="c177e400-72fe-42c5-ae50-02e955279032" providerId="ADAL" clId="{EBB04859-2DE6-42CA-A62F-548408C9ED66}" dt="2025-03-18T13:43:05.254" v="106" actId="20577"/>
        <pc:sldMkLst>
          <pc:docMk/>
          <pc:sldMk cId="2376178149" sldId="414"/>
        </pc:sldMkLst>
      </pc:sldChg>
      <pc:sldChg chg="modNotesTx">
        <pc:chgData name="Cris Cloyd" userId="c177e400-72fe-42c5-ae50-02e955279032" providerId="ADAL" clId="{EBB04859-2DE6-42CA-A62F-548408C9ED66}" dt="2025-03-18T13:43:02.447" v="105" actId="20577"/>
        <pc:sldMkLst>
          <pc:docMk/>
          <pc:sldMk cId="3948989124" sldId="41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AAF718-BD56-4782-B656-3597B2836C7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C583A17-E3BC-443C-9112-0D6D73543A09}">
      <dgm:prSet/>
      <dgm:spPr/>
      <dgm:t>
        <a:bodyPr/>
        <a:lstStyle/>
        <a:p>
          <a:pPr>
            <a:lnSpc>
              <a:spcPct val="100000"/>
            </a:lnSpc>
          </a:pPr>
          <a:r>
            <a:rPr lang="en-US">
              <a:solidFill>
                <a:schemeClr val="tx2"/>
              </a:solidFill>
            </a:rPr>
            <a:t>A neutral broker, with no public position on the topic, fostering public engagement</a:t>
          </a:r>
        </a:p>
      </dgm:t>
    </dgm:pt>
    <dgm:pt modelId="{E1C35100-8A51-40BF-B660-F32032653A59}" type="parTrans" cxnId="{3D36E027-1562-4128-8E52-A8DE90AAC0DE}">
      <dgm:prSet/>
      <dgm:spPr/>
      <dgm:t>
        <a:bodyPr/>
        <a:lstStyle/>
        <a:p>
          <a:endParaRPr lang="en-US"/>
        </a:p>
      </dgm:t>
    </dgm:pt>
    <dgm:pt modelId="{4477D6AD-4145-434A-948C-7582F56D64D1}" type="sibTrans" cxnId="{3D36E027-1562-4128-8E52-A8DE90AAC0DE}">
      <dgm:prSet/>
      <dgm:spPr/>
      <dgm:t>
        <a:bodyPr/>
        <a:lstStyle/>
        <a:p>
          <a:endParaRPr lang="en-US"/>
        </a:p>
      </dgm:t>
    </dgm:pt>
    <dgm:pt modelId="{51BB7CBE-E9BE-427C-9D52-3218895D33BA}">
      <dgm:prSet/>
      <dgm:spPr/>
      <dgm:t>
        <a:bodyPr/>
        <a:lstStyle/>
        <a:p>
          <a:pPr>
            <a:lnSpc>
              <a:spcPct val="100000"/>
            </a:lnSpc>
          </a:pPr>
          <a:r>
            <a:rPr lang="en-US" dirty="0">
              <a:solidFill>
                <a:schemeClr val="tx2"/>
              </a:solidFill>
            </a:rPr>
            <a:t>Independent Advisory Board and Content Group </a:t>
          </a:r>
          <a:r>
            <a:rPr lang="en-US">
              <a:solidFill>
                <a:schemeClr val="tx2"/>
              </a:solidFill>
            </a:rPr>
            <a:t>with balanced </a:t>
          </a:r>
          <a:r>
            <a:rPr lang="en-US" dirty="0">
              <a:solidFill>
                <a:schemeClr val="tx2"/>
              </a:solidFill>
            </a:rPr>
            <a:t>representation </a:t>
          </a:r>
        </a:p>
      </dgm:t>
    </dgm:pt>
    <dgm:pt modelId="{5E4163A1-CF32-4E00-B9EE-89AB7418D510}" type="parTrans" cxnId="{6B1E0526-5CD1-4DDA-923F-61FD26D766EC}">
      <dgm:prSet/>
      <dgm:spPr/>
      <dgm:t>
        <a:bodyPr/>
        <a:lstStyle/>
        <a:p>
          <a:endParaRPr lang="en-US"/>
        </a:p>
      </dgm:t>
    </dgm:pt>
    <dgm:pt modelId="{400F5A17-C2DF-44AD-88CF-70BECDCCD5DC}" type="sibTrans" cxnId="{6B1E0526-5CD1-4DDA-923F-61FD26D766EC}">
      <dgm:prSet/>
      <dgm:spPr/>
      <dgm:t>
        <a:bodyPr/>
        <a:lstStyle/>
        <a:p>
          <a:endParaRPr lang="en-US"/>
        </a:p>
      </dgm:t>
    </dgm:pt>
    <dgm:pt modelId="{0D6AEBD4-EB74-47FB-9DC4-2D9F5A32FD85}">
      <dgm:prSet/>
      <dgm:spPr/>
      <dgm:t>
        <a:bodyPr/>
        <a:lstStyle/>
        <a:p>
          <a:pPr>
            <a:lnSpc>
              <a:spcPct val="100000"/>
            </a:lnSpc>
          </a:pPr>
          <a:r>
            <a:rPr lang="en-US">
              <a:solidFill>
                <a:schemeClr val="tx2"/>
              </a:solidFill>
            </a:rPr>
            <a:t>Working with trusted partners who are experts in deliberation and survey methodology</a:t>
          </a:r>
        </a:p>
      </dgm:t>
    </dgm:pt>
    <dgm:pt modelId="{581B7D13-57D8-4D27-8C52-649F833B1A4D}" type="parTrans" cxnId="{DB5AA959-C8F0-4216-ADC9-34A22544BBB3}">
      <dgm:prSet/>
      <dgm:spPr/>
      <dgm:t>
        <a:bodyPr/>
        <a:lstStyle/>
        <a:p>
          <a:endParaRPr lang="en-US"/>
        </a:p>
      </dgm:t>
    </dgm:pt>
    <dgm:pt modelId="{325936CC-BE7D-4F22-AB35-55D953D24A81}" type="sibTrans" cxnId="{DB5AA959-C8F0-4216-ADC9-34A22544BBB3}">
      <dgm:prSet/>
      <dgm:spPr/>
      <dgm:t>
        <a:bodyPr/>
        <a:lstStyle/>
        <a:p>
          <a:endParaRPr lang="en-US"/>
        </a:p>
      </dgm:t>
    </dgm:pt>
    <dgm:pt modelId="{C76D1018-42F5-4DC8-8025-E243D3FF43F8}" type="pres">
      <dgm:prSet presAssocID="{29AAF718-BD56-4782-B656-3597B2836C73}" presName="root" presStyleCnt="0">
        <dgm:presLayoutVars>
          <dgm:dir/>
          <dgm:resizeHandles val="exact"/>
        </dgm:presLayoutVars>
      </dgm:prSet>
      <dgm:spPr/>
    </dgm:pt>
    <dgm:pt modelId="{534B3854-175D-4360-857A-8C3299A08FA4}" type="pres">
      <dgm:prSet presAssocID="{6C583A17-E3BC-443C-9112-0D6D73543A09}" presName="compNode" presStyleCnt="0"/>
      <dgm:spPr/>
    </dgm:pt>
    <dgm:pt modelId="{B08C1198-AEE4-44B6-A507-E965EC267F20}" type="pres">
      <dgm:prSet presAssocID="{6C583A17-E3BC-443C-9112-0D6D73543A09}" presName="bgRect" presStyleLbl="bgShp" presStyleIdx="0" presStyleCnt="3"/>
      <dgm:spPr/>
    </dgm:pt>
    <dgm:pt modelId="{3C1A09C6-AB52-4813-9E3A-76E47D1F8837}" type="pres">
      <dgm:prSet presAssocID="{6C583A17-E3BC-443C-9112-0D6D73543A0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ustomer Review"/>
        </a:ext>
      </dgm:extLst>
    </dgm:pt>
    <dgm:pt modelId="{D6B6CA0F-EECC-488A-A817-A5965E62227D}" type="pres">
      <dgm:prSet presAssocID="{6C583A17-E3BC-443C-9112-0D6D73543A09}" presName="spaceRect" presStyleCnt="0"/>
      <dgm:spPr/>
    </dgm:pt>
    <dgm:pt modelId="{8215D5BB-4DDE-47BC-862D-01BE68CC84B1}" type="pres">
      <dgm:prSet presAssocID="{6C583A17-E3BC-443C-9112-0D6D73543A09}" presName="parTx" presStyleLbl="revTx" presStyleIdx="0" presStyleCnt="3">
        <dgm:presLayoutVars>
          <dgm:chMax val="0"/>
          <dgm:chPref val="0"/>
        </dgm:presLayoutVars>
      </dgm:prSet>
      <dgm:spPr/>
    </dgm:pt>
    <dgm:pt modelId="{AE92D43E-DC3A-4A57-A7EA-1B386AD66460}" type="pres">
      <dgm:prSet presAssocID="{4477D6AD-4145-434A-948C-7582F56D64D1}" presName="sibTrans" presStyleCnt="0"/>
      <dgm:spPr/>
    </dgm:pt>
    <dgm:pt modelId="{92392072-4494-45AF-92A5-13282CF1479C}" type="pres">
      <dgm:prSet presAssocID="{51BB7CBE-E9BE-427C-9D52-3218895D33BA}" presName="compNode" presStyleCnt="0"/>
      <dgm:spPr/>
    </dgm:pt>
    <dgm:pt modelId="{4DE25606-193D-44F8-945D-015EAAE354C9}" type="pres">
      <dgm:prSet presAssocID="{51BB7CBE-E9BE-427C-9D52-3218895D33BA}" presName="bgRect" presStyleLbl="bgShp" presStyleIdx="1" presStyleCnt="3"/>
      <dgm:spPr/>
    </dgm:pt>
    <dgm:pt modelId="{CF8ADB71-F278-4EB0-824F-129D3A114AF0}" type="pres">
      <dgm:prSet presAssocID="{51BB7CBE-E9BE-427C-9D52-3218895D33B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1709176B-3CAD-44C3-A93C-52A3E1769B11}" type="pres">
      <dgm:prSet presAssocID="{51BB7CBE-E9BE-427C-9D52-3218895D33BA}" presName="spaceRect" presStyleCnt="0"/>
      <dgm:spPr/>
    </dgm:pt>
    <dgm:pt modelId="{53D08FF4-6020-4267-B676-EEA34CBD6D04}" type="pres">
      <dgm:prSet presAssocID="{51BB7CBE-E9BE-427C-9D52-3218895D33BA}" presName="parTx" presStyleLbl="revTx" presStyleIdx="1" presStyleCnt="3">
        <dgm:presLayoutVars>
          <dgm:chMax val="0"/>
          <dgm:chPref val="0"/>
        </dgm:presLayoutVars>
      </dgm:prSet>
      <dgm:spPr/>
    </dgm:pt>
    <dgm:pt modelId="{3BE8D6B3-0353-4214-A8F1-02F6C6FE0B92}" type="pres">
      <dgm:prSet presAssocID="{400F5A17-C2DF-44AD-88CF-70BECDCCD5DC}" presName="sibTrans" presStyleCnt="0"/>
      <dgm:spPr/>
    </dgm:pt>
    <dgm:pt modelId="{74B419A5-6C1C-4777-ACA5-B19651E80628}" type="pres">
      <dgm:prSet presAssocID="{0D6AEBD4-EB74-47FB-9DC4-2D9F5A32FD85}" presName="compNode" presStyleCnt="0"/>
      <dgm:spPr/>
    </dgm:pt>
    <dgm:pt modelId="{16B9B84E-8433-499A-B074-1B63AC497025}" type="pres">
      <dgm:prSet presAssocID="{0D6AEBD4-EB74-47FB-9DC4-2D9F5A32FD85}" presName="bgRect" presStyleLbl="bgShp" presStyleIdx="2" presStyleCnt="3"/>
      <dgm:spPr/>
    </dgm:pt>
    <dgm:pt modelId="{4D499901-08E0-42F0-A33C-F89A3234C165}" type="pres">
      <dgm:prSet presAssocID="{0D6AEBD4-EB74-47FB-9DC4-2D9F5A32FD8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s"/>
        </a:ext>
      </dgm:extLst>
    </dgm:pt>
    <dgm:pt modelId="{7D51BF3C-4808-4356-8699-1E6895FE1904}" type="pres">
      <dgm:prSet presAssocID="{0D6AEBD4-EB74-47FB-9DC4-2D9F5A32FD85}" presName="spaceRect" presStyleCnt="0"/>
      <dgm:spPr/>
    </dgm:pt>
    <dgm:pt modelId="{344AF9B9-A8F0-4AB5-9071-42F4958102BC}" type="pres">
      <dgm:prSet presAssocID="{0D6AEBD4-EB74-47FB-9DC4-2D9F5A32FD85}" presName="parTx" presStyleLbl="revTx" presStyleIdx="2" presStyleCnt="3">
        <dgm:presLayoutVars>
          <dgm:chMax val="0"/>
          <dgm:chPref val="0"/>
        </dgm:presLayoutVars>
      </dgm:prSet>
      <dgm:spPr/>
    </dgm:pt>
  </dgm:ptLst>
  <dgm:cxnLst>
    <dgm:cxn modelId="{6B1E0526-5CD1-4DDA-923F-61FD26D766EC}" srcId="{29AAF718-BD56-4782-B656-3597B2836C73}" destId="{51BB7CBE-E9BE-427C-9D52-3218895D33BA}" srcOrd="1" destOrd="0" parTransId="{5E4163A1-CF32-4E00-B9EE-89AB7418D510}" sibTransId="{400F5A17-C2DF-44AD-88CF-70BECDCCD5DC}"/>
    <dgm:cxn modelId="{3D36E027-1562-4128-8E52-A8DE90AAC0DE}" srcId="{29AAF718-BD56-4782-B656-3597B2836C73}" destId="{6C583A17-E3BC-443C-9112-0D6D73543A09}" srcOrd="0" destOrd="0" parTransId="{E1C35100-8A51-40BF-B660-F32032653A59}" sibTransId="{4477D6AD-4145-434A-948C-7582F56D64D1}"/>
    <dgm:cxn modelId="{C7AFFD36-0729-4527-828A-FE91F7066583}" type="presOf" srcId="{0D6AEBD4-EB74-47FB-9DC4-2D9F5A32FD85}" destId="{344AF9B9-A8F0-4AB5-9071-42F4958102BC}" srcOrd="0" destOrd="0" presId="urn:microsoft.com/office/officeart/2018/2/layout/IconVerticalSolidList"/>
    <dgm:cxn modelId="{0A08423D-1ED3-45C9-AA41-E894907CCADE}" type="presOf" srcId="{29AAF718-BD56-4782-B656-3597B2836C73}" destId="{C76D1018-42F5-4DC8-8025-E243D3FF43F8}" srcOrd="0" destOrd="0" presId="urn:microsoft.com/office/officeart/2018/2/layout/IconVerticalSolidList"/>
    <dgm:cxn modelId="{DB5AA959-C8F0-4216-ADC9-34A22544BBB3}" srcId="{29AAF718-BD56-4782-B656-3597B2836C73}" destId="{0D6AEBD4-EB74-47FB-9DC4-2D9F5A32FD85}" srcOrd="2" destOrd="0" parTransId="{581B7D13-57D8-4D27-8C52-649F833B1A4D}" sibTransId="{325936CC-BE7D-4F22-AB35-55D953D24A81}"/>
    <dgm:cxn modelId="{6F4B2B80-9A2A-4368-8294-619B17070B08}" type="presOf" srcId="{51BB7CBE-E9BE-427C-9D52-3218895D33BA}" destId="{53D08FF4-6020-4267-B676-EEA34CBD6D04}" srcOrd="0" destOrd="0" presId="urn:microsoft.com/office/officeart/2018/2/layout/IconVerticalSolidList"/>
    <dgm:cxn modelId="{15FAFEF6-3FB0-4EC0-BC34-6D616C698597}" type="presOf" srcId="{6C583A17-E3BC-443C-9112-0D6D73543A09}" destId="{8215D5BB-4DDE-47BC-862D-01BE68CC84B1}" srcOrd="0" destOrd="0" presId="urn:microsoft.com/office/officeart/2018/2/layout/IconVerticalSolidList"/>
    <dgm:cxn modelId="{78542721-AFD7-4F14-A32D-7A63F09AC614}" type="presParOf" srcId="{C76D1018-42F5-4DC8-8025-E243D3FF43F8}" destId="{534B3854-175D-4360-857A-8C3299A08FA4}" srcOrd="0" destOrd="0" presId="urn:microsoft.com/office/officeart/2018/2/layout/IconVerticalSolidList"/>
    <dgm:cxn modelId="{282A19C5-3A16-4933-9105-37583DFF3F99}" type="presParOf" srcId="{534B3854-175D-4360-857A-8C3299A08FA4}" destId="{B08C1198-AEE4-44B6-A507-E965EC267F20}" srcOrd="0" destOrd="0" presId="urn:microsoft.com/office/officeart/2018/2/layout/IconVerticalSolidList"/>
    <dgm:cxn modelId="{F891DBC4-25F4-4C68-991B-DA2B4CDF4753}" type="presParOf" srcId="{534B3854-175D-4360-857A-8C3299A08FA4}" destId="{3C1A09C6-AB52-4813-9E3A-76E47D1F8837}" srcOrd="1" destOrd="0" presId="urn:microsoft.com/office/officeart/2018/2/layout/IconVerticalSolidList"/>
    <dgm:cxn modelId="{6B54E97E-C93E-498A-B7F4-FE53E6B10299}" type="presParOf" srcId="{534B3854-175D-4360-857A-8C3299A08FA4}" destId="{D6B6CA0F-EECC-488A-A817-A5965E62227D}" srcOrd="2" destOrd="0" presId="urn:microsoft.com/office/officeart/2018/2/layout/IconVerticalSolidList"/>
    <dgm:cxn modelId="{E7DFFBB7-5DFA-437F-94A6-607B407AB75F}" type="presParOf" srcId="{534B3854-175D-4360-857A-8C3299A08FA4}" destId="{8215D5BB-4DDE-47BC-862D-01BE68CC84B1}" srcOrd="3" destOrd="0" presId="urn:microsoft.com/office/officeart/2018/2/layout/IconVerticalSolidList"/>
    <dgm:cxn modelId="{92263267-ED58-4F89-9994-875405EE946C}" type="presParOf" srcId="{C76D1018-42F5-4DC8-8025-E243D3FF43F8}" destId="{AE92D43E-DC3A-4A57-A7EA-1B386AD66460}" srcOrd="1" destOrd="0" presId="urn:microsoft.com/office/officeart/2018/2/layout/IconVerticalSolidList"/>
    <dgm:cxn modelId="{785672F4-D77F-4B31-8B38-23EAB8518068}" type="presParOf" srcId="{C76D1018-42F5-4DC8-8025-E243D3FF43F8}" destId="{92392072-4494-45AF-92A5-13282CF1479C}" srcOrd="2" destOrd="0" presId="urn:microsoft.com/office/officeart/2018/2/layout/IconVerticalSolidList"/>
    <dgm:cxn modelId="{CC9DD925-08F9-47E1-9689-B705085F1DD9}" type="presParOf" srcId="{92392072-4494-45AF-92A5-13282CF1479C}" destId="{4DE25606-193D-44F8-945D-015EAAE354C9}" srcOrd="0" destOrd="0" presId="urn:microsoft.com/office/officeart/2018/2/layout/IconVerticalSolidList"/>
    <dgm:cxn modelId="{ED1A995E-F039-439E-BA76-4C7BF9EEB6A6}" type="presParOf" srcId="{92392072-4494-45AF-92A5-13282CF1479C}" destId="{CF8ADB71-F278-4EB0-824F-129D3A114AF0}" srcOrd="1" destOrd="0" presId="urn:microsoft.com/office/officeart/2018/2/layout/IconVerticalSolidList"/>
    <dgm:cxn modelId="{114A42E9-AE0A-4D56-A758-D7181214E0C5}" type="presParOf" srcId="{92392072-4494-45AF-92A5-13282CF1479C}" destId="{1709176B-3CAD-44C3-A93C-52A3E1769B11}" srcOrd="2" destOrd="0" presId="urn:microsoft.com/office/officeart/2018/2/layout/IconVerticalSolidList"/>
    <dgm:cxn modelId="{D9F4F9CB-F867-4923-9CFE-202F867AC474}" type="presParOf" srcId="{92392072-4494-45AF-92A5-13282CF1479C}" destId="{53D08FF4-6020-4267-B676-EEA34CBD6D04}" srcOrd="3" destOrd="0" presId="urn:microsoft.com/office/officeart/2018/2/layout/IconVerticalSolidList"/>
    <dgm:cxn modelId="{259312B4-8795-489C-88DB-79B177A8C1DB}" type="presParOf" srcId="{C76D1018-42F5-4DC8-8025-E243D3FF43F8}" destId="{3BE8D6B3-0353-4214-A8F1-02F6C6FE0B92}" srcOrd="3" destOrd="0" presId="urn:microsoft.com/office/officeart/2018/2/layout/IconVerticalSolidList"/>
    <dgm:cxn modelId="{AC50A258-4D6B-466E-9944-71EF9BCCFD01}" type="presParOf" srcId="{C76D1018-42F5-4DC8-8025-E243D3FF43F8}" destId="{74B419A5-6C1C-4777-ACA5-B19651E80628}" srcOrd="4" destOrd="0" presId="urn:microsoft.com/office/officeart/2018/2/layout/IconVerticalSolidList"/>
    <dgm:cxn modelId="{A02F5114-73A6-4F31-917D-B07D5AB715AD}" type="presParOf" srcId="{74B419A5-6C1C-4777-ACA5-B19651E80628}" destId="{16B9B84E-8433-499A-B074-1B63AC497025}" srcOrd="0" destOrd="0" presId="urn:microsoft.com/office/officeart/2018/2/layout/IconVerticalSolidList"/>
    <dgm:cxn modelId="{4E1E611B-95BB-4658-9688-85A19EDE0B75}" type="presParOf" srcId="{74B419A5-6C1C-4777-ACA5-B19651E80628}" destId="{4D499901-08E0-42F0-A33C-F89A3234C165}" srcOrd="1" destOrd="0" presId="urn:microsoft.com/office/officeart/2018/2/layout/IconVerticalSolidList"/>
    <dgm:cxn modelId="{0CAE9017-37A7-4199-8477-F752392BD676}" type="presParOf" srcId="{74B419A5-6C1C-4777-ACA5-B19651E80628}" destId="{7D51BF3C-4808-4356-8699-1E6895FE1904}" srcOrd="2" destOrd="0" presId="urn:microsoft.com/office/officeart/2018/2/layout/IconVerticalSolidList"/>
    <dgm:cxn modelId="{49F14C4E-74B6-4EEE-9A81-00E2213F743E}" type="presParOf" srcId="{74B419A5-6C1C-4777-ACA5-B19651E80628}" destId="{344AF9B9-A8F0-4AB5-9071-42F4958102B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AAF718-BD56-4782-B656-3597B2836C7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6C583A17-E3BC-443C-9112-0D6D73543A09}">
      <dgm:prSet/>
      <dgm:spPr/>
      <dgm:t>
        <a:bodyPr/>
        <a:lstStyle/>
        <a:p>
          <a:r>
            <a:rPr lang="en-US" dirty="0">
              <a:solidFill>
                <a:schemeClr val="tx2"/>
              </a:solidFill>
            </a:rPr>
            <a:t>Citizens’ Juries are a </a:t>
          </a:r>
          <a:r>
            <a:rPr lang="en-US" dirty="0" err="1">
              <a:solidFill>
                <a:schemeClr val="tx2"/>
              </a:solidFill>
            </a:rPr>
            <a:t>recognised</a:t>
          </a:r>
          <a:r>
            <a:rPr lang="en-US" dirty="0">
              <a:solidFill>
                <a:schemeClr val="tx2"/>
              </a:solidFill>
            </a:rPr>
            <a:t> tools for productive public engagement on controversial topics</a:t>
          </a:r>
        </a:p>
      </dgm:t>
    </dgm:pt>
    <dgm:pt modelId="{E1C35100-8A51-40BF-B660-F32032653A59}" type="parTrans" cxnId="{3D36E027-1562-4128-8E52-A8DE90AAC0DE}">
      <dgm:prSet/>
      <dgm:spPr/>
      <dgm:t>
        <a:bodyPr/>
        <a:lstStyle/>
        <a:p>
          <a:endParaRPr lang="en-US"/>
        </a:p>
      </dgm:t>
    </dgm:pt>
    <dgm:pt modelId="{4477D6AD-4145-434A-948C-7582F56D64D1}" type="sibTrans" cxnId="{3D36E027-1562-4128-8E52-A8DE90AAC0DE}">
      <dgm:prSet/>
      <dgm:spPr/>
      <dgm:t>
        <a:bodyPr/>
        <a:lstStyle/>
        <a:p>
          <a:endParaRPr lang="en-US"/>
        </a:p>
      </dgm:t>
    </dgm:pt>
    <dgm:pt modelId="{51BB7CBE-E9BE-427C-9D52-3218895D33BA}">
      <dgm:prSet/>
      <dgm:spPr/>
      <dgm:t>
        <a:bodyPr/>
        <a:lstStyle/>
        <a:p>
          <a:r>
            <a:rPr lang="en-US" dirty="0">
              <a:solidFill>
                <a:schemeClr val="tx2"/>
              </a:solidFill>
            </a:rPr>
            <a:t>Meaningful involvement – contributing to policy process and building trust in democracy</a:t>
          </a:r>
        </a:p>
      </dgm:t>
    </dgm:pt>
    <dgm:pt modelId="{5E4163A1-CF32-4E00-B9EE-89AB7418D510}" type="parTrans" cxnId="{6B1E0526-5CD1-4DDA-923F-61FD26D766EC}">
      <dgm:prSet/>
      <dgm:spPr/>
      <dgm:t>
        <a:bodyPr/>
        <a:lstStyle/>
        <a:p>
          <a:endParaRPr lang="en-US"/>
        </a:p>
      </dgm:t>
    </dgm:pt>
    <dgm:pt modelId="{400F5A17-C2DF-44AD-88CF-70BECDCCD5DC}" type="sibTrans" cxnId="{6B1E0526-5CD1-4DDA-923F-61FD26D766EC}">
      <dgm:prSet/>
      <dgm:spPr/>
      <dgm:t>
        <a:bodyPr/>
        <a:lstStyle/>
        <a:p>
          <a:endParaRPr lang="en-US"/>
        </a:p>
      </dgm:t>
    </dgm:pt>
    <dgm:pt modelId="{0D6AEBD4-EB74-47FB-9DC4-2D9F5A32FD85}">
      <dgm:prSet/>
      <dgm:spPr/>
      <dgm:t>
        <a:bodyPr/>
        <a:lstStyle/>
        <a:p>
          <a:r>
            <a:rPr lang="en-US" dirty="0">
              <a:solidFill>
                <a:schemeClr val="tx2"/>
              </a:solidFill>
            </a:rPr>
            <a:t>An antidote to </a:t>
          </a:r>
          <a:r>
            <a:rPr lang="en-US" dirty="0" err="1">
              <a:solidFill>
                <a:schemeClr val="tx2"/>
              </a:solidFill>
            </a:rPr>
            <a:t>polarisation</a:t>
          </a:r>
          <a:r>
            <a:rPr lang="en-US" dirty="0">
              <a:solidFill>
                <a:schemeClr val="tx2"/>
              </a:solidFill>
            </a:rPr>
            <a:t> - facilitating consensus and respectful disagreement</a:t>
          </a:r>
        </a:p>
      </dgm:t>
    </dgm:pt>
    <dgm:pt modelId="{581B7D13-57D8-4D27-8C52-649F833B1A4D}" type="parTrans" cxnId="{DB5AA959-C8F0-4216-ADC9-34A22544BBB3}">
      <dgm:prSet/>
      <dgm:spPr/>
      <dgm:t>
        <a:bodyPr/>
        <a:lstStyle/>
        <a:p>
          <a:endParaRPr lang="en-US"/>
        </a:p>
      </dgm:t>
    </dgm:pt>
    <dgm:pt modelId="{325936CC-BE7D-4F22-AB35-55D953D24A81}" type="sibTrans" cxnId="{DB5AA959-C8F0-4216-ADC9-34A22544BBB3}">
      <dgm:prSet/>
      <dgm:spPr/>
      <dgm:t>
        <a:bodyPr/>
        <a:lstStyle/>
        <a:p>
          <a:endParaRPr lang="en-US"/>
        </a:p>
      </dgm:t>
    </dgm:pt>
    <dgm:pt modelId="{6C397F1E-FC13-4421-8B56-39781C9BCBB3}">
      <dgm:prSet/>
      <dgm:spPr/>
      <dgm:t>
        <a:bodyPr/>
        <a:lstStyle/>
        <a:p>
          <a:r>
            <a:rPr lang="en-US" dirty="0">
              <a:solidFill>
                <a:schemeClr val="tx2"/>
              </a:solidFill>
            </a:rPr>
            <a:t>Empowering and enabling a sense of community and self-respect for participants</a:t>
          </a:r>
        </a:p>
      </dgm:t>
    </dgm:pt>
    <dgm:pt modelId="{9AACC7B6-5CC7-4165-AD56-B8F1621EB902}" type="parTrans" cxnId="{5C869D7B-9865-431F-9218-4D63265F2D0F}">
      <dgm:prSet/>
      <dgm:spPr/>
      <dgm:t>
        <a:bodyPr/>
        <a:lstStyle/>
        <a:p>
          <a:endParaRPr lang="en-US"/>
        </a:p>
      </dgm:t>
    </dgm:pt>
    <dgm:pt modelId="{0AE262F3-7804-48B4-9C7D-AF0FBA8D6F92}" type="sibTrans" cxnId="{5C869D7B-9865-431F-9218-4D63265F2D0F}">
      <dgm:prSet/>
      <dgm:spPr/>
      <dgm:t>
        <a:bodyPr/>
        <a:lstStyle/>
        <a:p>
          <a:endParaRPr lang="en-US"/>
        </a:p>
      </dgm:t>
    </dgm:pt>
    <dgm:pt modelId="{3A2648EF-953F-4453-931A-DF8FC314BAAC}" type="pres">
      <dgm:prSet presAssocID="{29AAF718-BD56-4782-B656-3597B2836C73}" presName="outerComposite" presStyleCnt="0">
        <dgm:presLayoutVars>
          <dgm:chMax val="5"/>
          <dgm:dir/>
          <dgm:resizeHandles val="exact"/>
        </dgm:presLayoutVars>
      </dgm:prSet>
      <dgm:spPr/>
    </dgm:pt>
    <dgm:pt modelId="{85A8FF47-07F7-4C35-A1DE-044F8AF28A8F}" type="pres">
      <dgm:prSet presAssocID="{29AAF718-BD56-4782-B656-3597B2836C73}" presName="dummyMaxCanvas" presStyleCnt="0">
        <dgm:presLayoutVars/>
      </dgm:prSet>
      <dgm:spPr/>
    </dgm:pt>
    <dgm:pt modelId="{B954817D-8A2B-4297-835B-98CB0B13EA01}" type="pres">
      <dgm:prSet presAssocID="{29AAF718-BD56-4782-B656-3597B2836C73}" presName="FourNodes_1" presStyleLbl="node1" presStyleIdx="0" presStyleCnt="4">
        <dgm:presLayoutVars>
          <dgm:bulletEnabled val="1"/>
        </dgm:presLayoutVars>
      </dgm:prSet>
      <dgm:spPr/>
    </dgm:pt>
    <dgm:pt modelId="{560A61B1-97ED-4C54-95CE-3F80350CABDB}" type="pres">
      <dgm:prSet presAssocID="{29AAF718-BD56-4782-B656-3597B2836C73}" presName="FourNodes_2" presStyleLbl="node1" presStyleIdx="1" presStyleCnt="4">
        <dgm:presLayoutVars>
          <dgm:bulletEnabled val="1"/>
        </dgm:presLayoutVars>
      </dgm:prSet>
      <dgm:spPr/>
    </dgm:pt>
    <dgm:pt modelId="{FD123A58-F77B-46CA-ABB4-A4FA1BABE95F}" type="pres">
      <dgm:prSet presAssocID="{29AAF718-BD56-4782-B656-3597B2836C73}" presName="FourNodes_3" presStyleLbl="node1" presStyleIdx="2" presStyleCnt="4">
        <dgm:presLayoutVars>
          <dgm:bulletEnabled val="1"/>
        </dgm:presLayoutVars>
      </dgm:prSet>
      <dgm:spPr/>
    </dgm:pt>
    <dgm:pt modelId="{F185683B-D2DD-440B-BEE4-951FD122AD80}" type="pres">
      <dgm:prSet presAssocID="{29AAF718-BD56-4782-B656-3597B2836C73}" presName="FourNodes_4" presStyleLbl="node1" presStyleIdx="3" presStyleCnt="4">
        <dgm:presLayoutVars>
          <dgm:bulletEnabled val="1"/>
        </dgm:presLayoutVars>
      </dgm:prSet>
      <dgm:spPr/>
    </dgm:pt>
    <dgm:pt modelId="{CA5DF812-5DC7-403B-BFC4-B00FEA0BA4B1}" type="pres">
      <dgm:prSet presAssocID="{29AAF718-BD56-4782-B656-3597B2836C73}" presName="FourConn_1-2" presStyleLbl="fgAccFollowNode1" presStyleIdx="0" presStyleCnt="3">
        <dgm:presLayoutVars>
          <dgm:bulletEnabled val="1"/>
        </dgm:presLayoutVars>
      </dgm:prSet>
      <dgm:spPr/>
    </dgm:pt>
    <dgm:pt modelId="{FD3AC87B-2AF2-42CC-9481-31644FF12AA3}" type="pres">
      <dgm:prSet presAssocID="{29AAF718-BD56-4782-B656-3597B2836C73}" presName="FourConn_2-3" presStyleLbl="fgAccFollowNode1" presStyleIdx="1" presStyleCnt="3">
        <dgm:presLayoutVars>
          <dgm:bulletEnabled val="1"/>
        </dgm:presLayoutVars>
      </dgm:prSet>
      <dgm:spPr/>
    </dgm:pt>
    <dgm:pt modelId="{20A44E8D-4342-434D-95F3-65DEEB749413}" type="pres">
      <dgm:prSet presAssocID="{29AAF718-BD56-4782-B656-3597B2836C73}" presName="FourConn_3-4" presStyleLbl="fgAccFollowNode1" presStyleIdx="2" presStyleCnt="3">
        <dgm:presLayoutVars>
          <dgm:bulletEnabled val="1"/>
        </dgm:presLayoutVars>
      </dgm:prSet>
      <dgm:spPr/>
    </dgm:pt>
    <dgm:pt modelId="{0F31E298-083D-4D27-944E-83D9C4946697}" type="pres">
      <dgm:prSet presAssocID="{29AAF718-BD56-4782-B656-3597B2836C73}" presName="FourNodes_1_text" presStyleLbl="node1" presStyleIdx="3" presStyleCnt="4">
        <dgm:presLayoutVars>
          <dgm:bulletEnabled val="1"/>
        </dgm:presLayoutVars>
      </dgm:prSet>
      <dgm:spPr/>
    </dgm:pt>
    <dgm:pt modelId="{CE94E31C-9467-48DC-A361-13EFCC97D318}" type="pres">
      <dgm:prSet presAssocID="{29AAF718-BD56-4782-B656-3597B2836C73}" presName="FourNodes_2_text" presStyleLbl="node1" presStyleIdx="3" presStyleCnt="4">
        <dgm:presLayoutVars>
          <dgm:bulletEnabled val="1"/>
        </dgm:presLayoutVars>
      </dgm:prSet>
      <dgm:spPr/>
    </dgm:pt>
    <dgm:pt modelId="{45748B97-DDD2-4EB0-AB32-88088DD39740}" type="pres">
      <dgm:prSet presAssocID="{29AAF718-BD56-4782-B656-3597B2836C73}" presName="FourNodes_3_text" presStyleLbl="node1" presStyleIdx="3" presStyleCnt="4">
        <dgm:presLayoutVars>
          <dgm:bulletEnabled val="1"/>
        </dgm:presLayoutVars>
      </dgm:prSet>
      <dgm:spPr/>
    </dgm:pt>
    <dgm:pt modelId="{B6DEE307-FD10-418F-9B8E-76B8AD630598}" type="pres">
      <dgm:prSet presAssocID="{29AAF718-BD56-4782-B656-3597B2836C73}" presName="FourNodes_4_text" presStyleLbl="node1" presStyleIdx="3" presStyleCnt="4">
        <dgm:presLayoutVars>
          <dgm:bulletEnabled val="1"/>
        </dgm:presLayoutVars>
      </dgm:prSet>
      <dgm:spPr/>
    </dgm:pt>
  </dgm:ptLst>
  <dgm:cxnLst>
    <dgm:cxn modelId="{FEC9AF19-2C5E-4FFA-882D-E97A6ABCE9DF}" type="presOf" srcId="{0D6AEBD4-EB74-47FB-9DC4-2D9F5A32FD85}" destId="{FD123A58-F77B-46CA-ABB4-A4FA1BABE95F}" srcOrd="0" destOrd="0" presId="urn:microsoft.com/office/officeart/2005/8/layout/vProcess5"/>
    <dgm:cxn modelId="{5608DA1A-61EC-4E60-AD23-4C40FDA2E1F2}" type="presOf" srcId="{0D6AEBD4-EB74-47FB-9DC4-2D9F5A32FD85}" destId="{45748B97-DDD2-4EB0-AB32-88088DD39740}" srcOrd="1" destOrd="0" presId="urn:microsoft.com/office/officeart/2005/8/layout/vProcess5"/>
    <dgm:cxn modelId="{E900011C-9D8B-4385-B3CB-A855F0E8A1D7}" type="presOf" srcId="{4477D6AD-4145-434A-948C-7582F56D64D1}" destId="{CA5DF812-5DC7-403B-BFC4-B00FEA0BA4B1}" srcOrd="0" destOrd="0" presId="urn:microsoft.com/office/officeart/2005/8/layout/vProcess5"/>
    <dgm:cxn modelId="{6B1E0526-5CD1-4DDA-923F-61FD26D766EC}" srcId="{29AAF718-BD56-4782-B656-3597B2836C73}" destId="{51BB7CBE-E9BE-427C-9D52-3218895D33BA}" srcOrd="1" destOrd="0" parTransId="{5E4163A1-CF32-4E00-B9EE-89AB7418D510}" sibTransId="{400F5A17-C2DF-44AD-88CF-70BECDCCD5DC}"/>
    <dgm:cxn modelId="{3D36E027-1562-4128-8E52-A8DE90AAC0DE}" srcId="{29AAF718-BD56-4782-B656-3597B2836C73}" destId="{6C583A17-E3BC-443C-9112-0D6D73543A09}" srcOrd="0" destOrd="0" parTransId="{E1C35100-8A51-40BF-B660-F32032653A59}" sibTransId="{4477D6AD-4145-434A-948C-7582F56D64D1}"/>
    <dgm:cxn modelId="{5B56F02A-635E-46EA-ACDC-1BE77E82BCBC}" type="presOf" srcId="{51BB7CBE-E9BE-427C-9D52-3218895D33BA}" destId="{CE94E31C-9467-48DC-A361-13EFCC97D318}" srcOrd="1" destOrd="0" presId="urn:microsoft.com/office/officeart/2005/8/layout/vProcess5"/>
    <dgm:cxn modelId="{6465275B-24EE-4CB7-92D3-F133E8E7B840}" type="presOf" srcId="{29AAF718-BD56-4782-B656-3597B2836C73}" destId="{3A2648EF-953F-4453-931A-DF8FC314BAAC}" srcOrd="0" destOrd="0" presId="urn:microsoft.com/office/officeart/2005/8/layout/vProcess5"/>
    <dgm:cxn modelId="{BC19F358-48EA-4D63-8B36-498B23D9F7C2}" type="presOf" srcId="{51BB7CBE-E9BE-427C-9D52-3218895D33BA}" destId="{560A61B1-97ED-4C54-95CE-3F80350CABDB}" srcOrd="0" destOrd="0" presId="urn:microsoft.com/office/officeart/2005/8/layout/vProcess5"/>
    <dgm:cxn modelId="{DB5AA959-C8F0-4216-ADC9-34A22544BBB3}" srcId="{29AAF718-BD56-4782-B656-3597B2836C73}" destId="{0D6AEBD4-EB74-47FB-9DC4-2D9F5A32FD85}" srcOrd="2" destOrd="0" parTransId="{581B7D13-57D8-4D27-8C52-649F833B1A4D}" sibTransId="{325936CC-BE7D-4F22-AB35-55D953D24A81}"/>
    <dgm:cxn modelId="{3954355A-ECE3-4F11-BEC4-8AD8A1F8B3C0}" type="presOf" srcId="{6C583A17-E3BC-443C-9112-0D6D73543A09}" destId="{0F31E298-083D-4D27-944E-83D9C4946697}" srcOrd="1" destOrd="0" presId="urn:microsoft.com/office/officeart/2005/8/layout/vProcess5"/>
    <dgm:cxn modelId="{F6FCFE7A-B51F-4B4F-9A1D-5E419246834E}" type="presOf" srcId="{325936CC-BE7D-4F22-AB35-55D953D24A81}" destId="{20A44E8D-4342-434D-95F3-65DEEB749413}" srcOrd="0" destOrd="0" presId="urn:microsoft.com/office/officeart/2005/8/layout/vProcess5"/>
    <dgm:cxn modelId="{5C869D7B-9865-431F-9218-4D63265F2D0F}" srcId="{29AAF718-BD56-4782-B656-3597B2836C73}" destId="{6C397F1E-FC13-4421-8B56-39781C9BCBB3}" srcOrd="3" destOrd="0" parTransId="{9AACC7B6-5CC7-4165-AD56-B8F1621EB902}" sibTransId="{0AE262F3-7804-48B4-9C7D-AF0FBA8D6F92}"/>
    <dgm:cxn modelId="{5BE50285-87E4-4DD4-8652-BAFB77CC667B}" type="presOf" srcId="{6C397F1E-FC13-4421-8B56-39781C9BCBB3}" destId="{B6DEE307-FD10-418F-9B8E-76B8AD630598}" srcOrd="1" destOrd="0" presId="urn:microsoft.com/office/officeart/2005/8/layout/vProcess5"/>
    <dgm:cxn modelId="{9EEBCA8A-90C8-473D-BA6F-AD6A638217D6}" type="presOf" srcId="{6C583A17-E3BC-443C-9112-0D6D73543A09}" destId="{B954817D-8A2B-4297-835B-98CB0B13EA01}" srcOrd="0" destOrd="0" presId="urn:microsoft.com/office/officeart/2005/8/layout/vProcess5"/>
    <dgm:cxn modelId="{A3F932AF-A093-4D54-9296-EF19817CC9EC}" type="presOf" srcId="{400F5A17-C2DF-44AD-88CF-70BECDCCD5DC}" destId="{FD3AC87B-2AF2-42CC-9481-31644FF12AA3}" srcOrd="0" destOrd="0" presId="urn:microsoft.com/office/officeart/2005/8/layout/vProcess5"/>
    <dgm:cxn modelId="{2CFC3FBA-7E84-4F8F-BA90-5D787C8989FB}" type="presOf" srcId="{6C397F1E-FC13-4421-8B56-39781C9BCBB3}" destId="{F185683B-D2DD-440B-BEE4-951FD122AD80}" srcOrd="0" destOrd="0" presId="urn:microsoft.com/office/officeart/2005/8/layout/vProcess5"/>
    <dgm:cxn modelId="{1206303C-9BB5-497F-B861-054BDA33F6DA}" type="presParOf" srcId="{3A2648EF-953F-4453-931A-DF8FC314BAAC}" destId="{85A8FF47-07F7-4C35-A1DE-044F8AF28A8F}" srcOrd="0" destOrd="0" presId="urn:microsoft.com/office/officeart/2005/8/layout/vProcess5"/>
    <dgm:cxn modelId="{D2E5A119-4703-4677-9D94-D28D01EC9BC7}" type="presParOf" srcId="{3A2648EF-953F-4453-931A-DF8FC314BAAC}" destId="{B954817D-8A2B-4297-835B-98CB0B13EA01}" srcOrd="1" destOrd="0" presId="urn:microsoft.com/office/officeart/2005/8/layout/vProcess5"/>
    <dgm:cxn modelId="{B02D7FBE-6B6B-4CDC-9822-BAA8DF7E39FB}" type="presParOf" srcId="{3A2648EF-953F-4453-931A-DF8FC314BAAC}" destId="{560A61B1-97ED-4C54-95CE-3F80350CABDB}" srcOrd="2" destOrd="0" presId="urn:microsoft.com/office/officeart/2005/8/layout/vProcess5"/>
    <dgm:cxn modelId="{C5151F3C-F57E-4B12-AF56-1916A0A814F6}" type="presParOf" srcId="{3A2648EF-953F-4453-931A-DF8FC314BAAC}" destId="{FD123A58-F77B-46CA-ABB4-A4FA1BABE95F}" srcOrd="3" destOrd="0" presId="urn:microsoft.com/office/officeart/2005/8/layout/vProcess5"/>
    <dgm:cxn modelId="{738FB387-EBB2-4EAE-8C50-836BD17D43D0}" type="presParOf" srcId="{3A2648EF-953F-4453-931A-DF8FC314BAAC}" destId="{F185683B-D2DD-440B-BEE4-951FD122AD80}" srcOrd="4" destOrd="0" presId="urn:microsoft.com/office/officeart/2005/8/layout/vProcess5"/>
    <dgm:cxn modelId="{B0FFE819-BE10-43FA-9287-FDD9912C0145}" type="presParOf" srcId="{3A2648EF-953F-4453-931A-DF8FC314BAAC}" destId="{CA5DF812-5DC7-403B-BFC4-B00FEA0BA4B1}" srcOrd="5" destOrd="0" presId="urn:microsoft.com/office/officeart/2005/8/layout/vProcess5"/>
    <dgm:cxn modelId="{95E9D48F-95B3-4995-A684-3C10236A82AC}" type="presParOf" srcId="{3A2648EF-953F-4453-931A-DF8FC314BAAC}" destId="{FD3AC87B-2AF2-42CC-9481-31644FF12AA3}" srcOrd="6" destOrd="0" presId="urn:microsoft.com/office/officeart/2005/8/layout/vProcess5"/>
    <dgm:cxn modelId="{7FD9CB32-0EF5-4C5F-B05F-1D7B101CFE80}" type="presParOf" srcId="{3A2648EF-953F-4453-931A-DF8FC314BAAC}" destId="{20A44E8D-4342-434D-95F3-65DEEB749413}" srcOrd="7" destOrd="0" presId="urn:microsoft.com/office/officeart/2005/8/layout/vProcess5"/>
    <dgm:cxn modelId="{F6632E9B-9ACD-47BE-AAD7-A344B3988123}" type="presParOf" srcId="{3A2648EF-953F-4453-931A-DF8FC314BAAC}" destId="{0F31E298-083D-4D27-944E-83D9C4946697}" srcOrd="8" destOrd="0" presId="urn:microsoft.com/office/officeart/2005/8/layout/vProcess5"/>
    <dgm:cxn modelId="{AA8FF82A-059B-45F3-8D23-5BE79CE34E48}" type="presParOf" srcId="{3A2648EF-953F-4453-931A-DF8FC314BAAC}" destId="{CE94E31C-9467-48DC-A361-13EFCC97D318}" srcOrd="9" destOrd="0" presId="urn:microsoft.com/office/officeart/2005/8/layout/vProcess5"/>
    <dgm:cxn modelId="{6699FD03-DD61-4594-89E8-7D46FD57BE86}" type="presParOf" srcId="{3A2648EF-953F-4453-931A-DF8FC314BAAC}" destId="{45748B97-DDD2-4EB0-AB32-88088DD39740}" srcOrd="10" destOrd="0" presId="urn:microsoft.com/office/officeart/2005/8/layout/vProcess5"/>
    <dgm:cxn modelId="{ED9112F1-9A41-4F03-8737-B002AB9E3889}" type="presParOf" srcId="{3A2648EF-953F-4453-931A-DF8FC314BAAC}" destId="{B6DEE307-FD10-418F-9B8E-76B8AD630598}"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C1198-AEE4-44B6-A507-E965EC267F20}">
      <dsp:nvSpPr>
        <dsp:cNvPr id="0" name=""/>
        <dsp:cNvSpPr/>
      </dsp:nvSpPr>
      <dsp:spPr>
        <a:xfrm>
          <a:off x="0" y="449"/>
          <a:ext cx="11029615" cy="10506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1A09C6-AB52-4813-9E3A-76E47D1F8837}">
      <dsp:nvSpPr>
        <dsp:cNvPr id="0" name=""/>
        <dsp:cNvSpPr/>
      </dsp:nvSpPr>
      <dsp:spPr>
        <a:xfrm>
          <a:off x="317832" y="236853"/>
          <a:ext cx="577877" cy="5778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15D5BB-4DDE-47BC-862D-01BE68CC84B1}">
      <dsp:nvSpPr>
        <dsp:cNvPr id="0" name=""/>
        <dsp:cNvSpPr/>
      </dsp:nvSpPr>
      <dsp:spPr>
        <a:xfrm>
          <a:off x="1213543" y="449"/>
          <a:ext cx="9816071" cy="105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198" tIns="111198" rIns="111198" bIns="111198"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tx2"/>
              </a:solidFill>
            </a:rPr>
            <a:t>A neutral broker, with no public position on the topic, fostering public engagement</a:t>
          </a:r>
        </a:p>
      </dsp:txBody>
      <dsp:txXfrm>
        <a:off x="1213543" y="449"/>
        <a:ext cx="9816071" cy="1050687"/>
      </dsp:txXfrm>
    </dsp:sp>
    <dsp:sp modelId="{4DE25606-193D-44F8-945D-015EAAE354C9}">
      <dsp:nvSpPr>
        <dsp:cNvPr id="0" name=""/>
        <dsp:cNvSpPr/>
      </dsp:nvSpPr>
      <dsp:spPr>
        <a:xfrm>
          <a:off x="0" y="1313807"/>
          <a:ext cx="11029615" cy="10506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8ADB71-F278-4EB0-824F-129D3A114AF0}">
      <dsp:nvSpPr>
        <dsp:cNvPr id="0" name=""/>
        <dsp:cNvSpPr/>
      </dsp:nvSpPr>
      <dsp:spPr>
        <a:xfrm>
          <a:off x="317832" y="1550212"/>
          <a:ext cx="577877" cy="5778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D08FF4-6020-4267-B676-EEA34CBD6D04}">
      <dsp:nvSpPr>
        <dsp:cNvPr id="0" name=""/>
        <dsp:cNvSpPr/>
      </dsp:nvSpPr>
      <dsp:spPr>
        <a:xfrm>
          <a:off x="1213543" y="1313807"/>
          <a:ext cx="9816071" cy="105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198" tIns="111198" rIns="111198" bIns="111198"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tx2"/>
              </a:solidFill>
            </a:rPr>
            <a:t>Independent Advisory Board and Content Group </a:t>
          </a:r>
          <a:r>
            <a:rPr lang="en-US" sz="2500" kern="1200">
              <a:solidFill>
                <a:schemeClr val="tx2"/>
              </a:solidFill>
            </a:rPr>
            <a:t>with balanced </a:t>
          </a:r>
          <a:r>
            <a:rPr lang="en-US" sz="2500" kern="1200" dirty="0">
              <a:solidFill>
                <a:schemeClr val="tx2"/>
              </a:solidFill>
            </a:rPr>
            <a:t>representation </a:t>
          </a:r>
        </a:p>
      </dsp:txBody>
      <dsp:txXfrm>
        <a:off x="1213543" y="1313807"/>
        <a:ext cx="9816071" cy="1050687"/>
      </dsp:txXfrm>
    </dsp:sp>
    <dsp:sp modelId="{16B9B84E-8433-499A-B074-1B63AC497025}">
      <dsp:nvSpPr>
        <dsp:cNvPr id="0" name=""/>
        <dsp:cNvSpPr/>
      </dsp:nvSpPr>
      <dsp:spPr>
        <a:xfrm>
          <a:off x="0" y="2627166"/>
          <a:ext cx="11029615" cy="10506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499901-08E0-42F0-A33C-F89A3234C165}">
      <dsp:nvSpPr>
        <dsp:cNvPr id="0" name=""/>
        <dsp:cNvSpPr/>
      </dsp:nvSpPr>
      <dsp:spPr>
        <a:xfrm>
          <a:off x="317832" y="2863571"/>
          <a:ext cx="577877" cy="5778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4AF9B9-A8F0-4AB5-9071-42F4958102BC}">
      <dsp:nvSpPr>
        <dsp:cNvPr id="0" name=""/>
        <dsp:cNvSpPr/>
      </dsp:nvSpPr>
      <dsp:spPr>
        <a:xfrm>
          <a:off x="1213543" y="2627166"/>
          <a:ext cx="9816071" cy="105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198" tIns="111198" rIns="111198" bIns="111198"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tx2"/>
              </a:solidFill>
            </a:rPr>
            <a:t>Working with trusted partners who are experts in deliberation and survey methodology</a:t>
          </a:r>
        </a:p>
      </dsp:txBody>
      <dsp:txXfrm>
        <a:off x="1213543" y="2627166"/>
        <a:ext cx="9816071" cy="10506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4817D-8A2B-4297-835B-98CB0B13EA01}">
      <dsp:nvSpPr>
        <dsp:cNvPr id="0" name=""/>
        <dsp:cNvSpPr/>
      </dsp:nvSpPr>
      <dsp:spPr>
        <a:xfrm>
          <a:off x="0" y="0"/>
          <a:ext cx="8823692" cy="809226"/>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2"/>
              </a:solidFill>
            </a:rPr>
            <a:t>Citizens’ Juries are a </a:t>
          </a:r>
          <a:r>
            <a:rPr lang="en-US" sz="2200" kern="1200" dirty="0" err="1">
              <a:solidFill>
                <a:schemeClr val="tx2"/>
              </a:solidFill>
            </a:rPr>
            <a:t>recognised</a:t>
          </a:r>
          <a:r>
            <a:rPr lang="en-US" sz="2200" kern="1200" dirty="0">
              <a:solidFill>
                <a:schemeClr val="tx2"/>
              </a:solidFill>
            </a:rPr>
            <a:t> tools for productive public engagement on controversial topics</a:t>
          </a:r>
        </a:p>
      </dsp:txBody>
      <dsp:txXfrm>
        <a:off x="23701" y="23701"/>
        <a:ext cx="7882094" cy="761824"/>
      </dsp:txXfrm>
    </dsp:sp>
    <dsp:sp modelId="{560A61B1-97ED-4C54-95CE-3F80350CABDB}">
      <dsp:nvSpPr>
        <dsp:cNvPr id="0" name=""/>
        <dsp:cNvSpPr/>
      </dsp:nvSpPr>
      <dsp:spPr>
        <a:xfrm>
          <a:off x="738984" y="956358"/>
          <a:ext cx="8823692" cy="809226"/>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2"/>
              </a:solidFill>
            </a:rPr>
            <a:t>Meaningful involvement – contributing to policy process and building trust in democracy</a:t>
          </a:r>
        </a:p>
      </dsp:txBody>
      <dsp:txXfrm>
        <a:off x="762685" y="980059"/>
        <a:ext cx="7511308" cy="761824"/>
      </dsp:txXfrm>
    </dsp:sp>
    <dsp:sp modelId="{FD123A58-F77B-46CA-ABB4-A4FA1BABE95F}">
      <dsp:nvSpPr>
        <dsp:cNvPr id="0" name=""/>
        <dsp:cNvSpPr/>
      </dsp:nvSpPr>
      <dsp:spPr>
        <a:xfrm>
          <a:off x="1466938" y="1912717"/>
          <a:ext cx="8823692" cy="809226"/>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2"/>
              </a:solidFill>
            </a:rPr>
            <a:t>An antidote to </a:t>
          </a:r>
          <a:r>
            <a:rPr lang="en-US" sz="2200" kern="1200" dirty="0" err="1">
              <a:solidFill>
                <a:schemeClr val="tx2"/>
              </a:solidFill>
            </a:rPr>
            <a:t>polarisation</a:t>
          </a:r>
          <a:r>
            <a:rPr lang="en-US" sz="2200" kern="1200" dirty="0">
              <a:solidFill>
                <a:schemeClr val="tx2"/>
              </a:solidFill>
            </a:rPr>
            <a:t> - facilitating consensus and respectful disagreement</a:t>
          </a:r>
        </a:p>
      </dsp:txBody>
      <dsp:txXfrm>
        <a:off x="1490639" y="1936418"/>
        <a:ext cx="7522338" cy="761824"/>
      </dsp:txXfrm>
    </dsp:sp>
    <dsp:sp modelId="{F185683B-D2DD-440B-BEE4-951FD122AD80}">
      <dsp:nvSpPr>
        <dsp:cNvPr id="0" name=""/>
        <dsp:cNvSpPr/>
      </dsp:nvSpPr>
      <dsp:spPr>
        <a:xfrm>
          <a:off x="2205922" y="2869076"/>
          <a:ext cx="8823692" cy="809226"/>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2"/>
              </a:solidFill>
            </a:rPr>
            <a:t>Empowering and enabling a sense of community and self-respect for participants</a:t>
          </a:r>
        </a:p>
      </dsp:txBody>
      <dsp:txXfrm>
        <a:off x="2229623" y="2892777"/>
        <a:ext cx="7511308" cy="761824"/>
      </dsp:txXfrm>
    </dsp:sp>
    <dsp:sp modelId="{CA5DF812-5DC7-403B-BFC4-B00FEA0BA4B1}">
      <dsp:nvSpPr>
        <dsp:cNvPr id="0" name=""/>
        <dsp:cNvSpPr/>
      </dsp:nvSpPr>
      <dsp:spPr>
        <a:xfrm>
          <a:off x="8297694" y="619794"/>
          <a:ext cx="525997" cy="525997"/>
        </a:xfrm>
        <a:prstGeom prst="downArrow">
          <a:avLst>
            <a:gd name="adj1" fmla="val 55000"/>
            <a:gd name="adj2" fmla="val 45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8416043" y="619794"/>
        <a:ext cx="289299" cy="395813"/>
      </dsp:txXfrm>
    </dsp:sp>
    <dsp:sp modelId="{FD3AC87B-2AF2-42CC-9481-31644FF12AA3}">
      <dsp:nvSpPr>
        <dsp:cNvPr id="0" name=""/>
        <dsp:cNvSpPr/>
      </dsp:nvSpPr>
      <dsp:spPr>
        <a:xfrm>
          <a:off x="9036678" y="1576152"/>
          <a:ext cx="525997" cy="525997"/>
        </a:xfrm>
        <a:prstGeom prst="downArrow">
          <a:avLst>
            <a:gd name="adj1" fmla="val 55000"/>
            <a:gd name="adj2" fmla="val 45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9155027" y="1576152"/>
        <a:ext cx="289299" cy="395813"/>
      </dsp:txXfrm>
    </dsp:sp>
    <dsp:sp modelId="{20A44E8D-4342-434D-95F3-65DEEB749413}">
      <dsp:nvSpPr>
        <dsp:cNvPr id="0" name=""/>
        <dsp:cNvSpPr/>
      </dsp:nvSpPr>
      <dsp:spPr>
        <a:xfrm>
          <a:off x="9764633" y="2532511"/>
          <a:ext cx="525997" cy="525997"/>
        </a:xfrm>
        <a:prstGeom prst="downArrow">
          <a:avLst>
            <a:gd name="adj1" fmla="val 55000"/>
            <a:gd name="adj2" fmla="val 45000"/>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9882982" y="2532511"/>
        <a:ext cx="289299" cy="39581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823D7C-FEE8-62C2-36D6-DC111E8C84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ECCC02-2DD4-109A-786E-45F69E2002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A2FCF3-6E80-C347-824C-892826A9B639}" type="datetimeFigureOut">
              <a:rPr lang="en-US" smtClean="0"/>
              <a:t>3/18/2025</a:t>
            </a:fld>
            <a:endParaRPr lang="en-US"/>
          </a:p>
        </p:txBody>
      </p:sp>
      <p:sp>
        <p:nvSpPr>
          <p:cNvPr id="4" name="Footer Placeholder 3">
            <a:extLst>
              <a:ext uri="{FF2B5EF4-FFF2-40B4-BE49-F238E27FC236}">
                <a16:creationId xmlns:a16="http://schemas.microsoft.com/office/drawing/2014/main" id="{C180D5AC-BE48-E5EE-B704-B572B3DE54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129BB90-7205-14ED-E75C-2260EC9586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4BE900-93E5-A248-AE69-FA50118ED088}" type="slidenum">
              <a:rPr lang="en-US" smtClean="0"/>
              <a:t>‹#›</a:t>
            </a:fld>
            <a:endParaRPr lang="en-US"/>
          </a:p>
        </p:txBody>
      </p:sp>
    </p:spTree>
    <p:extLst>
      <p:ext uri="{BB962C8B-B14F-4D97-AF65-F5344CB8AC3E}">
        <p14:creationId xmlns:p14="http://schemas.microsoft.com/office/powerpoint/2010/main" val="1791042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FDDD27-CFEE-4BAE-AAC9-E4AC7E140096}" type="datetimeFigureOut">
              <a:rPr lang="en-GB" smtClean="0"/>
              <a:t>18/03/2025</a:t>
            </a:fld>
            <a:endParaRPr lang="en-GB"/>
          </a:p>
        </p:txBody>
      </p:sp>
      <p:sp>
        <p:nvSpPr>
          <p:cNvPr id="4" name="Slide Image Placeholder 3"/>
          <p:cNvSpPr>
            <a:spLocks noGrp="1" noRot="1" noChangeAspect="1"/>
          </p:cNvSpPr>
          <p:nvPr>
            <p:ph type="sldImg" idx="2"/>
          </p:nvPr>
        </p:nvSpPr>
        <p:spPr>
          <a:xfrm>
            <a:off x="685800" y="630237"/>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3887785"/>
            <a:ext cx="5486400" cy="462597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DFB5C-AB3A-4399-A3A9-8757D35CBD4B}" type="slidenum">
              <a:rPr lang="en-GB" smtClean="0"/>
              <a:t>‹#›</a:t>
            </a:fld>
            <a:endParaRPr lang="en-GB"/>
          </a:p>
        </p:txBody>
      </p:sp>
    </p:spTree>
    <p:extLst>
      <p:ext uri="{BB962C8B-B14F-4D97-AF65-F5344CB8AC3E}">
        <p14:creationId xmlns:p14="http://schemas.microsoft.com/office/powerpoint/2010/main" val="3174758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pPr algn="l" rtl="0" fontAlgn="base">
              <a:lnSpc>
                <a:spcPts val="1538"/>
              </a:lnSpc>
              <a:buFont typeface="Arial" panose="020B0604020202020204" pitchFamily="34" charset="0"/>
              <a:buChar char="•"/>
            </a:pPr>
            <a:r>
              <a:rPr lang="en-GB" sz="1200" b="0" i="0" dirty="0">
                <a:solidFill>
                  <a:srgbClr val="000000"/>
                </a:solidFill>
                <a:effectLst/>
                <a:latin typeface="Arial" panose="020B0604020202020204" pitchFamily="34" charset="0"/>
              </a:rPr>
              <a:t>Hello everyone and thank you for joining us today for this </a:t>
            </a:r>
            <a:r>
              <a:rPr lang="en-GB" sz="1200" b="0" i="0" strike="noStrike" dirty="0">
                <a:solidFill>
                  <a:srgbClr val="000000"/>
                </a:solidFill>
                <a:effectLst/>
                <a:latin typeface="Arial" panose="020B0604020202020204" pitchFamily="34" charset="0"/>
              </a:rPr>
              <a:t>special event with the Parliamentary and Scientific Committee APPG.</a:t>
            </a:r>
            <a:endParaRPr lang="en-GB" sz="1200" b="0" i="0" strike="sngStrike" dirty="0">
              <a:solidFill>
                <a:srgbClr val="000000"/>
              </a:solidFill>
              <a:effectLst/>
              <a:latin typeface="Arial" panose="020B0604020202020204" pitchFamily="34" charset="0"/>
            </a:endParaRPr>
          </a:p>
          <a:p>
            <a:pPr algn="l" rtl="0" fontAlgn="base">
              <a:lnSpc>
                <a:spcPts val="1538"/>
              </a:lnSpc>
              <a:buFont typeface="Arial" panose="020B0604020202020204" pitchFamily="34" charset="0"/>
              <a:buChar char="•"/>
            </a:pPr>
            <a:r>
              <a:rPr lang="en-GB" sz="1200" b="0" i="0" dirty="0">
                <a:solidFill>
                  <a:srgbClr val="000000"/>
                </a:solidFill>
                <a:effectLst/>
                <a:latin typeface="Arial" panose="020B0604020202020204" pitchFamily="34" charset="0"/>
              </a:rPr>
              <a:t> We are here to share with you details on our recent project looking at the public views on assisted dying and share insights gathered through our project, specially from a Citizens’ Jury that we ran as part of the project.</a:t>
            </a:r>
          </a:p>
          <a:p>
            <a:pPr algn="l" rtl="0" fontAlgn="base">
              <a:lnSpc>
                <a:spcPts val="1538"/>
              </a:lnSpc>
              <a:buFont typeface="Arial" panose="020B0604020202020204" pitchFamily="34" charset="0"/>
              <a:buChar char="•"/>
            </a:pPr>
            <a:r>
              <a:rPr lang="en-GB" sz="1200" b="0" i="0" dirty="0">
                <a:solidFill>
                  <a:srgbClr val="000000"/>
                </a:solidFill>
                <a:effectLst/>
                <a:latin typeface="Arial" panose="020B0604020202020204" pitchFamily="34" charset="0"/>
              </a:rPr>
              <a:t> My name is X and I am X</a:t>
            </a:r>
          </a:p>
          <a:p>
            <a:pPr algn="l" rtl="0" fontAlgn="base">
              <a:lnSpc>
                <a:spcPts val="1538"/>
              </a:lnSpc>
              <a:buFont typeface="Arial" panose="020B0604020202020204" pitchFamily="34" charset="0"/>
              <a:buChar char="•"/>
            </a:pPr>
            <a:r>
              <a:rPr lang="en-GB" sz="1200" b="0" i="0" dirty="0">
                <a:solidFill>
                  <a:srgbClr val="000000"/>
                </a:solidFill>
                <a:effectLst/>
                <a:latin typeface="Arial" panose="020B0604020202020204" pitchFamily="34" charset="0"/>
              </a:rPr>
              <a:t> I am joined by X</a:t>
            </a:r>
          </a:p>
          <a:p>
            <a:pPr algn="l" rtl="0" fontAlgn="base">
              <a:lnSpc>
                <a:spcPts val="1538"/>
              </a:lnSpc>
              <a:buFont typeface="Arial" panose="020B0604020202020204" pitchFamily="34" charset="0"/>
              <a:buChar char="•"/>
            </a:pPr>
            <a:r>
              <a:rPr lang="en-GB" sz="1200" b="0" i="0" dirty="0">
                <a:solidFill>
                  <a:srgbClr val="000000"/>
                </a:solidFill>
                <a:effectLst/>
                <a:latin typeface="Arial" panose="020B0604020202020204" pitchFamily="34" charset="0"/>
              </a:rPr>
              <a:t> For those of you who are new to the Nuffield Council on Bioethics, I am going to provide a short overview of who we are and what we do.</a:t>
            </a:r>
          </a:p>
          <a:p>
            <a:pPr>
              <a:buFont typeface="Arial" panose="020B0604020202020204" pitchFamily="34" charset="0"/>
              <a:buNone/>
            </a:pPr>
            <a:endParaRPr lang="en-GB" sz="1800" b="0" i="0" dirty="0">
              <a:solidFill>
                <a:srgbClr val="000000"/>
              </a:solidFill>
              <a:effectLst/>
              <a:latin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046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28966-7AF6-628D-AB08-2FA541008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5BEE18-19F8-C1F8-41E6-A6C6E49EA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15E35-5CEC-D130-CF14-B280CA1A971F}"/>
              </a:ext>
            </a:extLst>
          </p:cNvPr>
          <p:cNvSpPr>
            <a:spLocks noGrp="1"/>
          </p:cNvSpPr>
          <p:nvPr>
            <p:ph type="body" idx="1"/>
          </p:nvPr>
        </p:nvSpPr>
        <p:spPr/>
        <p:txBody>
          <a:bodyPr/>
          <a:lstStyle/>
          <a:p>
            <a:pPr marL="342900" lvl="0" indent="-342900">
              <a:lnSpc>
                <a:spcPct val="106000"/>
              </a:lnSpc>
              <a:spcAft>
                <a:spcPts val="800"/>
              </a:spcAft>
              <a:buFont typeface="Symbol" panose="05050102010706020507" pitchFamily="18" charset="2"/>
              <a:buChar char=""/>
              <a:tabLst>
                <a:tab pos="457200" algn="l"/>
              </a:tabLst>
            </a:pPr>
            <a:r>
              <a:rPr lang="en-US" sz="12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Hopkins Van Mil partnered with the Sortition Foundation to recruit members of the Jury. </a:t>
            </a:r>
            <a:endParaRPr lang="en-GB" sz="1200" kern="1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lnSpc>
                <a:spcPct val="106000"/>
              </a:lnSpc>
              <a:spcAft>
                <a:spcPts val="800"/>
              </a:spcAft>
              <a:buFont typeface="Symbol" panose="05050102010706020507" pitchFamily="18" charset="2"/>
              <a:buChar char=""/>
              <a:tabLst>
                <a:tab pos="457200" algn="l"/>
              </a:tabLst>
            </a:pPr>
            <a:r>
              <a:rPr lang="en-GB" sz="1200" kern="100" dirty="0">
                <a:solidFill>
                  <a:srgbClr val="343434"/>
                </a:solidFill>
                <a:effectLst/>
                <a:latin typeface="Arial" panose="020B0604020202020204" pitchFamily="34" charset="0"/>
                <a:ea typeface="Aptos" panose="020B0004020202020204" pitchFamily="34" charset="0"/>
                <a:cs typeface="Arial" panose="020B0604020202020204" pitchFamily="34" charset="0"/>
              </a:rPr>
              <a:t>The Sortition Foundation uses a democratic lottery algorithm to give everyone in the population of interest an equal chance of taking part.</a:t>
            </a:r>
            <a:r>
              <a:rPr lang="en-GB" sz="1200" kern="100" dirty="0">
                <a:effectLst/>
                <a:latin typeface="Arial" panose="020B0604020202020204" pitchFamily="34" charset="0"/>
                <a:ea typeface="Aptos" panose="020B0004020202020204" pitchFamily="34" charset="0"/>
                <a:cs typeface="Times New Roman" panose="02020603050405020304" pitchFamily="18" charset="0"/>
              </a:rPr>
              <a:t> </a:t>
            </a:r>
          </a:p>
          <a:p>
            <a:pPr marL="342900" lvl="0" indent="-342900">
              <a:lnSpc>
                <a:spcPct val="106000"/>
              </a:lnSpc>
              <a:spcAft>
                <a:spcPts val="800"/>
              </a:spcAft>
              <a:buFont typeface="Symbol" panose="05050102010706020507" pitchFamily="18" charset="2"/>
              <a:buChar char=""/>
              <a:tabLst>
                <a:tab pos="457200" algn="l"/>
              </a:tabLst>
            </a:pPr>
            <a:r>
              <a:rPr lang="en-US" sz="12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Together, these 30ppl creates a mini-public broadly representative of the national population of England. </a:t>
            </a:r>
            <a:endParaRPr lang="en-GB" sz="1200" kern="100" dirty="0">
              <a:effectLst/>
              <a:latin typeface="Arial" panose="020B0604020202020204" pitchFamily="34" charset="0"/>
              <a:ea typeface="Aptos" panose="020B0004020202020204" pitchFamily="34" charset="0"/>
              <a:cs typeface="Times New Roman" panose="02020603050405020304" pitchFamily="18" charset="0"/>
            </a:endParaRPr>
          </a:p>
          <a:p>
            <a:pPr algn="l" rtl="0" fontAlgn="base">
              <a:lnSpc>
                <a:spcPts val="1538"/>
              </a:lnSpc>
              <a:buFont typeface="Arial" panose="020B0604020202020204" pitchFamily="34" charset="0"/>
              <a:buNone/>
            </a:pPr>
            <a:endParaRPr lang="en-GB" sz="1200"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C88D218A-7F30-A891-E66F-04883FE884D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634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A333D-5F5F-A587-A042-EDC75E95A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4A7C8-23D9-8D42-498A-73D79D62D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EFCA67-2A71-AB84-C5B2-20150D8710FE}"/>
              </a:ext>
            </a:extLst>
          </p:cNvPr>
          <p:cNvSpPr>
            <a:spLocks noGrp="1"/>
          </p:cNvSpPr>
          <p:nvPr>
            <p:ph type="body" idx="1"/>
          </p:nvPr>
        </p:nvSpPr>
        <p:spPr/>
        <p:txBody>
          <a:bodyPr/>
          <a:lstStyle/>
          <a:p>
            <a:pPr marL="285750" indent="-285750">
              <a:buFont typeface="Calibri"/>
              <a:buChar char="-"/>
            </a:pPr>
            <a:r>
              <a:rPr lang="en-US" sz="1200" dirty="0">
                <a:latin typeface="ArialMT"/>
              </a:rPr>
              <a:t>We brought these 30 people together to consider and answer 3 overarching questions</a:t>
            </a:r>
            <a:endParaRPr lang="en-US" sz="1200" dirty="0">
              <a:latin typeface="Aptos" panose="02110004020202020204"/>
            </a:endParaRPr>
          </a:p>
          <a:p>
            <a:pPr marL="285750" indent="-285750">
              <a:buFont typeface="Calibri"/>
              <a:buChar char="-"/>
            </a:pPr>
            <a:r>
              <a:rPr lang="en-US" sz="1200" dirty="0">
                <a:latin typeface="ArialMT"/>
              </a:rPr>
              <a:t>(read from slide)</a:t>
            </a:r>
          </a:p>
          <a:p>
            <a:pPr algn="l" rtl="0" fontAlgn="base">
              <a:lnSpc>
                <a:spcPts val="1538"/>
              </a:lnSpc>
              <a:buFont typeface="Arial" panose="020B0604020202020204" pitchFamily="34" charset="0"/>
              <a:buNone/>
            </a:pPr>
            <a:endParaRPr lang="en-GB" sz="1800"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88062794-9C78-3B5D-5B3C-2AFBB2361C5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423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9E34C-2C5A-3084-345F-A55670F58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835DF3-DF10-F213-7C3D-19518060BC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371AEB-BB67-5770-C1AD-D27DB371624D}"/>
              </a:ext>
            </a:extLst>
          </p:cNvPr>
          <p:cNvSpPr>
            <a:spLocks noGrp="1"/>
          </p:cNvSpPr>
          <p:nvPr>
            <p:ph type="body" idx="1"/>
          </p:nvPr>
        </p:nvSpPr>
        <p:spPr/>
        <p:txBody>
          <a:bodyPr/>
          <a:lstStyle/>
          <a:p>
            <a:pPr marL="171450" lvl="0" indent="-171450">
              <a:lnSpc>
                <a:spcPct val="107000"/>
              </a:lnSpc>
              <a:spcAft>
                <a:spcPts val="800"/>
              </a:spcAft>
              <a:buSzPts val="1000"/>
              <a:buFont typeface="Arial" panose="020B0604020202020204" pitchFamily="34" charset="0"/>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The Jury members considered these questions during 7 sessions between April and June 2024. ​</a:t>
            </a:r>
            <a:endParaRPr lang="en-GB" sz="1200" kern="100" dirty="0">
              <a:effectLst/>
              <a:latin typeface="Arial" panose="020B0604020202020204" pitchFamily="34" charset="0"/>
              <a:ea typeface="Aptos" panose="020B0004020202020204" pitchFamily="34" charset="0"/>
              <a:cs typeface="Times New Roman" panose="02020603050405020304" pitchFamily="18" charset="0"/>
            </a:endParaRPr>
          </a:p>
          <a:p>
            <a:pPr marL="171450" lvl="0" indent="-171450">
              <a:lnSpc>
                <a:spcPct val="107000"/>
              </a:lnSpc>
              <a:spcAft>
                <a:spcPts val="800"/>
              </a:spcAft>
              <a:buSzPts val="1000"/>
              <a:buFont typeface="Arial" panose="020B0604020202020204" pitchFamily="34" charset="0"/>
              <a:buChar char="•"/>
              <a:tabLst>
                <a:tab pos="457200" algn="l"/>
              </a:tabLst>
            </a:pPr>
            <a:r>
              <a:rPr lang="en-GB" sz="1200" kern="100" dirty="0">
                <a:effectLst/>
                <a:latin typeface="Arial" panose="020B0604020202020204" pitchFamily="34" charset="0"/>
                <a:ea typeface="Aptos" panose="020B0004020202020204" pitchFamily="34" charset="0"/>
                <a:cs typeface="Times New Roman" panose="02020603050405020304" pitchFamily="18" charset="0"/>
              </a:rPr>
              <a:t>In total they spent 24 hours together, over 8 weeks, hearing a range of evidence and information and deliberating on the topic and with each other.</a:t>
            </a:r>
          </a:p>
          <a:p>
            <a:pPr marL="171450" lvl="0" indent="-171450">
              <a:lnSpc>
                <a:spcPct val="107000"/>
              </a:lnSpc>
              <a:spcAft>
                <a:spcPts val="800"/>
              </a:spcAft>
              <a:buSzPts val="1000"/>
              <a:buFont typeface="Arial" panose="020B0604020202020204" pitchFamily="34" charset="0"/>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In the final in-person sessions, Jury members discussed each question in depth and continued to reflect on what is important to society.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The Citizens’ Jury received a lot of information in many different forms – informant and advocate</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rPr>
              <a:t>Hearing from campaign groups and those with lived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The full details of the speakers and information that the Jury received is available on NCOB website.</a:t>
            </a:r>
          </a:p>
          <a:p>
            <a:pPr marL="171450" indent="-171450">
              <a:buFont typeface="Arial" panose="020B0604020202020204" pitchFamily="34" charset="0"/>
              <a:buChar char="•"/>
            </a:pPr>
            <a:r>
              <a:rPr lang="en-US" sz="1200" dirty="0"/>
              <a:t>Jury members used the information and evidence given to them to inform their deliberations...</a:t>
            </a:r>
          </a:p>
          <a:p>
            <a:pPr marL="171450" indent="-171450">
              <a:buFont typeface="Arial" panose="020B0604020202020204" pitchFamily="34" charset="0"/>
              <a:buChar char="•"/>
            </a:pPr>
            <a:r>
              <a:rPr lang="en-US" sz="1200" dirty="0"/>
              <a:t>And together, over time, they were then able to respond to the </a:t>
            </a:r>
            <a:r>
              <a:rPr lang="en-GB" sz="1200" dirty="0"/>
              <a:t>questions we put to them.</a:t>
            </a:r>
            <a:endParaRPr lang="en-US" sz="1200" dirty="0"/>
          </a:p>
          <a:p>
            <a:pPr marL="171450" indent="-171450">
              <a:buFont typeface="Arial" panose="020B0604020202020204" pitchFamily="34" charset="0"/>
              <a:buChar char="•"/>
            </a:pPr>
            <a:r>
              <a:rPr lang="en-US" sz="1200" dirty="0"/>
              <a:t>However, we must highlight that the strength of CJs lies in the fact that the Jury works in a deliberative and iterative way...</a:t>
            </a:r>
          </a:p>
          <a:p>
            <a:pPr marL="171450" indent="-171450">
              <a:buFont typeface="Arial" panose="020B0604020202020204" pitchFamily="34" charset="0"/>
              <a:buChar char="•"/>
            </a:pPr>
            <a:r>
              <a:rPr lang="en-US" sz="1200" dirty="0"/>
              <a:t>This gives Jury members the space to form their recommendations and respond to the votes based on meaningful and considered discussions.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Arial" panose="020B0604020202020204" pitchFamily="34" charset="0"/>
              <a:buChar char="•"/>
              <a:tabLst>
                <a:tab pos="457200" algn="l"/>
              </a:tabLst>
            </a:pPr>
            <a:endParaRPr lang="en-GB" sz="1200" kern="100" dirty="0">
              <a:effectLst/>
              <a:latin typeface="Arial" panose="020B0604020202020204" pitchFamily="34" charset="0"/>
              <a:ea typeface="Aptos" panose="020B0004020202020204" pitchFamily="34" charset="0"/>
              <a:cs typeface="Times New Roman" panose="02020603050405020304" pitchFamily="18" charset="0"/>
            </a:endParaRPr>
          </a:p>
          <a:p>
            <a:pPr algn="l" rtl="0" fontAlgn="base">
              <a:lnSpc>
                <a:spcPts val="1538"/>
              </a:lnSpc>
              <a:buFont typeface="Arial" panose="020B0604020202020204" pitchFamily="34" charset="0"/>
              <a:buNone/>
            </a:pPr>
            <a:endParaRPr lang="en-GB" sz="1800"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E510C07C-9825-6D89-2ADD-82831F23796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117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C32B1-A8FB-D935-6589-6D47BFF79F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45138B-3E78-A9E7-32AA-880903E28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17672-67A4-182F-39B1-C533A13A1F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Both the surveys and the Citizens’ Jury show the majority of people support </a:t>
            </a:r>
            <a:r>
              <a:rPr lang="en-US" sz="1200" kern="100" dirty="0" err="1">
                <a:effectLst/>
                <a:latin typeface="Arial" panose="020B0604020202020204" pitchFamily="34" charset="0"/>
                <a:ea typeface="Aptos" panose="020B0004020202020204" pitchFamily="34" charset="0"/>
                <a:cs typeface="Times New Roman" panose="02020603050405020304" pitchFamily="18" charset="0"/>
              </a:rPr>
              <a:t>legalisation</a:t>
            </a:r>
            <a:r>
              <a:rPr lang="en-US" sz="1200" kern="100" dirty="0">
                <a:effectLst/>
                <a:latin typeface="Arial" panose="020B0604020202020204" pitchFamily="34" charset="0"/>
                <a:ea typeface="Aptos" panose="020B0004020202020204" pitchFamily="34" charset="0"/>
                <a:cs typeface="Times New Roman" panose="02020603050405020304" pitchFamily="18" charset="0"/>
              </a:rPr>
              <a:t> of assisted dying in England. </a:t>
            </a:r>
            <a:endParaRPr lang="en-GB" sz="1200" kern="100" dirty="0">
              <a:effectLst/>
              <a:latin typeface="Arial" panose="020B0604020202020204" pitchFamily="34" charset="0"/>
              <a:ea typeface="Aptos" panose="020B0004020202020204" pitchFamily="34" charset="0"/>
              <a:cs typeface="Times New Roman" panose="02020603050405020304" pitchFamily="18" charset="0"/>
            </a:endParaRPr>
          </a:p>
          <a:p>
            <a:pPr marL="0" indent="0">
              <a:buFontTx/>
              <a:buNone/>
            </a:pPr>
            <a:endParaRPr lang="en-GB" sz="1800" b="0" u="none" dirty="0">
              <a:cs typeface="Calibri"/>
            </a:endParaRPr>
          </a:p>
        </p:txBody>
      </p:sp>
      <p:sp>
        <p:nvSpPr>
          <p:cNvPr id="4" name="Slide Number Placeholder 3">
            <a:extLst>
              <a:ext uri="{FF2B5EF4-FFF2-40B4-BE49-F238E27FC236}">
                <a16:creationId xmlns:a16="http://schemas.microsoft.com/office/drawing/2014/main" id="{E6D69C1F-FD2D-1866-05CE-509B4ADE7B3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482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37B54-07EF-D7EF-F0DD-47E25B57E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1CFA04-5B94-934B-5477-0B4312461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723EDE-3095-5247-8819-C405C03E1ACC}"/>
              </a:ext>
            </a:extLst>
          </p:cNvPr>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For question one 'should the law in England be changed to permit assisted dying?'…​</a:t>
            </a:r>
            <a:endParaRPr kumimoji="0" lang="en-GB"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The majority of the Jury members (20 people) voted to say they strongly or tended to agree.​</a:t>
            </a:r>
            <a:endParaRPr kumimoji="0" lang="en-GB"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This is compared to 7 people who voted to say they either strongly or tended to disagree.​</a:t>
            </a:r>
            <a:endParaRPr kumimoji="0" lang="en-GB"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We should highlight here that 2 people were unable to attend the final Jury session due to illness. ​</a:t>
            </a:r>
            <a:endParaRPr kumimoji="0" lang="en-GB"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This means that 28 out of the 30 Jury members took part in the final vote.</a:t>
            </a:r>
            <a:endParaRPr kumimoji="0" lang="en-GB"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0" indent="0">
              <a:buFontTx/>
              <a:buNone/>
            </a:pPr>
            <a:endParaRPr lang="en-GB" sz="1800" b="0" u="none" dirty="0">
              <a:cs typeface="Calibri"/>
            </a:endParaRPr>
          </a:p>
          <a:p>
            <a:pPr marL="0" indent="0">
              <a:buFontTx/>
              <a:buNone/>
            </a:pPr>
            <a:r>
              <a:rPr lang="en-GB" sz="1800" b="0" u="none" dirty="0">
                <a:cs typeface="Calibri"/>
              </a:rPr>
              <a:t>So this finding is very consistent from the survey completed in February, the Citizens’ Jury process and the final survey. </a:t>
            </a:r>
          </a:p>
        </p:txBody>
      </p:sp>
      <p:sp>
        <p:nvSpPr>
          <p:cNvPr id="4" name="Slide Number Placeholder 3">
            <a:extLst>
              <a:ext uri="{FF2B5EF4-FFF2-40B4-BE49-F238E27FC236}">
                <a16:creationId xmlns:a16="http://schemas.microsoft.com/office/drawing/2014/main" id="{62409D3D-A27F-2976-5840-F0C6509AF1F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35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53D83-43E6-4B47-ED8E-F75623BBF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375CE-CF04-588A-E941-A93DED4375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9D4B4F-8D31-6F40-2275-1C303C5F7FFC}"/>
              </a:ext>
            </a:extLst>
          </p:cNvPr>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200" kern="100" dirty="0">
                <a:effectLst/>
                <a:latin typeface="Arial" panose="020B0604020202020204" pitchFamily="34" charset="0"/>
                <a:ea typeface="Aptos" panose="020B0004020202020204" pitchFamily="34" charset="0"/>
                <a:cs typeface="Times New Roman" panose="02020603050405020304" pitchFamily="18" charset="0"/>
              </a:rPr>
              <a:t>Both the surveys and the Citizens’ Jury show that the most acceptable circumstance for assisted dying is if the service is limited to adults who have a terminal diagnosis. </a:t>
            </a:r>
          </a:p>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Jury members' opinions diverge on whether there should be a specified timeframe for eligibility for assisted dying in cases of terminal illness. Some argue against a timeframe due to the unpredictability of a terminal illness progression. Others prefer a 6-month time limit from terminal prognosis, while some advocate for a 12-month prognosis to allow more time for preparation, decision-making, and spending time with family.</a:t>
            </a:r>
            <a:endParaRPr lang="en-GB" sz="1200" kern="100" dirty="0">
              <a:effectLst/>
              <a:latin typeface="Arial" panose="020B06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kern="100" dirty="0">
                <a:effectLst/>
                <a:latin typeface="Arial" panose="020B0604020202020204" pitchFamily="34" charset="0"/>
                <a:ea typeface="Aptos" panose="020B0004020202020204" pitchFamily="34" charset="0"/>
                <a:cs typeface="Times New Roman" panose="02020603050405020304" pitchFamily="18" charset="0"/>
              </a:rPr>
              <a:t>However, in our second survey, when people were presented with assisted dying scenarios, 70% of respondents were found to support a person’s choice for an assisted death if they have a terminal illness and have been told they can reasonably be expected to die within 6 months.</a:t>
            </a:r>
          </a:p>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There was less public support for a terminal diagnosis of 12-months and less still for the inclusion of intolerable suffering, and many felt that mental illness should be excluded from eligibility. </a:t>
            </a:r>
          </a:p>
          <a:p>
            <a:pPr marL="342900" lvl="0" indent="-342900">
              <a:lnSpc>
                <a:spcPct val="107000"/>
              </a:lnSpc>
              <a:buFont typeface="Symbol" panose="05050102010706020507" pitchFamily="18" charset="2"/>
              <a:buChar char=""/>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Jury members strongly suggest that people should have the mental capacity to make the decision for themselves, with mixed views on advanced directives</a:t>
            </a:r>
          </a:p>
          <a:p>
            <a:pPr marL="342900" lvl="0" indent="-342900">
              <a:lnSpc>
                <a:spcPct val="107000"/>
              </a:lnSpc>
              <a:buFont typeface="Symbol" panose="05050102010706020507" pitchFamily="18" charset="2"/>
              <a:buChar char=""/>
            </a:pPr>
            <a:endParaRPr lang="en-GB" sz="1200" kern="100" dirty="0">
              <a:effectLst/>
              <a:latin typeface="Arial" panose="020B0604020202020204" pitchFamily="34" charset="0"/>
              <a:ea typeface="Aptos" panose="020B0004020202020204" pitchFamily="34" charset="0"/>
              <a:cs typeface="Times New Roman" panose="02020603050405020304" pitchFamily="18" charset="0"/>
            </a:endParaRPr>
          </a:p>
          <a:p>
            <a:pPr marL="0" indent="0">
              <a:buFontTx/>
              <a:buNone/>
            </a:pPr>
            <a:endParaRPr lang="en-GB" sz="1800" b="0" u="none" dirty="0">
              <a:cs typeface="Calibri"/>
            </a:endParaRPr>
          </a:p>
        </p:txBody>
      </p:sp>
      <p:sp>
        <p:nvSpPr>
          <p:cNvPr id="4" name="Slide Number Placeholder 3">
            <a:extLst>
              <a:ext uri="{FF2B5EF4-FFF2-40B4-BE49-F238E27FC236}">
                <a16:creationId xmlns:a16="http://schemas.microsoft.com/office/drawing/2014/main" id="{7CAC444E-5179-585C-DB42-58D16BBACCA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538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99F02-693C-7E08-5CC9-184AD70BE7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F8CE6-4C6F-BCF1-CCC5-917F56712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12C8F2-3AF7-A9B3-A559-4B27AFFFE2DC}"/>
              </a:ext>
            </a:extLst>
          </p:cNvPr>
          <p:cNvSpPr>
            <a:spLocks noGrp="1"/>
          </p:cNvSpPr>
          <p:nvPr>
            <p:ph type="body" idx="1"/>
          </p:nvPr>
        </p:nvSpPr>
        <p:spPr/>
        <p:txBody>
          <a:bodyPr/>
          <a:lstStyle/>
          <a:p>
            <a:pPr marL="285750" indent="-285750">
              <a:buFont typeface="Arial" panose="020B0604020202020204" pitchFamily="34" charset="0"/>
              <a:buChar char="•"/>
            </a:pPr>
            <a:r>
              <a:rPr lang="en-US" sz="1200" b="0" u="none" dirty="0">
                <a:cs typeface="Calibri"/>
              </a:rPr>
              <a:t>The three main reasons </a:t>
            </a:r>
            <a:r>
              <a:rPr lang="en-US" sz="1200" b="0" u="none" dirty="0" err="1">
                <a:cs typeface="Calibri"/>
              </a:rPr>
              <a:t>prioritised</a:t>
            </a:r>
            <a:r>
              <a:rPr lang="en-US" sz="1200" b="0" u="none" dirty="0">
                <a:cs typeface="Calibri"/>
              </a:rPr>
              <a:t> by Jury members for changing the law are to stop pain, having the option to end your own life and the knowledge that you can die with dignity if the time comes. These reasons are important to many Jury members because of personal experience either professionally or personally. </a:t>
            </a:r>
          </a:p>
          <a:p>
            <a:pPr marL="285750" indent="-285750">
              <a:buFont typeface="Arial" panose="020B0604020202020204" pitchFamily="34" charset="0"/>
              <a:buChar char="•"/>
            </a:pPr>
            <a:r>
              <a:rPr lang="en-US" sz="1200" b="0" u="none" dirty="0">
                <a:cs typeface="Calibri"/>
              </a:rPr>
              <a:t>They believe that extreme pain is distressing for those experiencing it, and those supporting them. As a result they also believe assisted dying is one way of giving people a peaceful and </a:t>
            </a:r>
            <a:r>
              <a:rPr lang="en-US" sz="1200" b="0" u="none" dirty="0" err="1">
                <a:cs typeface="Calibri"/>
              </a:rPr>
              <a:t>painfree</a:t>
            </a:r>
            <a:r>
              <a:rPr lang="en-US" sz="1200" b="0" u="none" dirty="0">
                <a:cs typeface="Calibri"/>
              </a:rPr>
              <a:t> death.</a:t>
            </a:r>
          </a:p>
          <a:p>
            <a:pPr marL="285750" indent="-285750">
              <a:buFont typeface="Arial" panose="020B0604020202020204" pitchFamily="34" charset="0"/>
              <a:buChar char="•"/>
            </a:pPr>
            <a:r>
              <a:rPr lang="en-US" sz="1200" b="0" u="none" dirty="0">
                <a:cs typeface="Calibri"/>
              </a:rPr>
              <a:t>Choice, autonomy and freedom are three key concepts for the in-principle reasons to consider in relation to the legislation on assisted dying because many Jury members believe:</a:t>
            </a:r>
          </a:p>
          <a:p>
            <a:pPr marL="285750" indent="-285750">
              <a:buFont typeface="Arial" panose="020B0604020202020204" pitchFamily="34" charset="0"/>
              <a:buChar char="•"/>
            </a:pPr>
            <a:r>
              <a:rPr lang="en-US" sz="1200" b="0" u="none" dirty="0">
                <a:cs typeface="Calibri"/>
              </a:rPr>
              <a:t>Individuals should be protected in the law, whilst giving choice to those who wish to have an assisted death.</a:t>
            </a:r>
          </a:p>
          <a:p>
            <a:pPr marL="285750" indent="-285750">
              <a:buFont typeface="Arial" panose="020B0604020202020204" pitchFamily="34" charset="0"/>
              <a:buChar char="•"/>
            </a:pPr>
            <a:r>
              <a:rPr lang="en-US" sz="1200" b="0" u="none" dirty="0">
                <a:cs typeface="Calibri"/>
              </a:rPr>
              <a:t>The choices we have in life are numerous – this should be extended to how our lives end.</a:t>
            </a:r>
          </a:p>
          <a:p>
            <a:pPr marL="285750" indent="-285750">
              <a:buFont typeface="Arial" panose="020B0604020202020204" pitchFamily="34" charset="0"/>
              <a:buChar char="•"/>
            </a:pPr>
            <a:r>
              <a:rPr lang="en-US" sz="1200" b="0" u="none" dirty="0">
                <a:cs typeface="Calibri"/>
              </a:rPr>
              <a:t>Legislation should provide effective safeguards to make sure assisted dying is not imposed on anyone but remains a choice for those who want it.</a:t>
            </a:r>
            <a:endParaRPr lang="en-GB" sz="1200" b="0" u="none" dirty="0">
              <a:cs typeface="Calibri"/>
            </a:endParaRPr>
          </a:p>
        </p:txBody>
      </p:sp>
      <p:sp>
        <p:nvSpPr>
          <p:cNvPr id="4" name="Slide Number Placeholder 3">
            <a:extLst>
              <a:ext uri="{FF2B5EF4-FFF2-40B4-BE49-F238E27FC236}">
                <a16:creationId xmlns:a16="http://schemas.microsoft.com/office/drawing/2014/main" id="{C99ADE77-34A6-F196-8619-642B5DEB965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043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9D9E7-56D9-B768-32FF-18616195A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B26BC-4140-2364-6AEA-07AC498076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90BF64-C36E-7954-7077-D2C6300A515F}"/>
              </a:ext>
            </a:extLst>
          </p:cNvPr>
          <p:cNvSpPr>
            <a:spLocks noGrp="1"/>
          </p:cNvSpPr>
          <p:nvPr>
            <p:ph type="body" idx="1"/>
          </p:nvPr>
        </p:nvSpPr>
        <p:spPr/>
        <p:txBody>
          <a:bodyPr/>
          <a:lstStyle/>
          <a:p>
            <a:pPr marL="0" indent="0">
              <a:buFontTx/>
              <a:buNone/>
            </a:pPr>
            <a:r>
              <a:rPr lang="en-US" sz="1200" b="0" u="none" dirty="0">
                <a:latin typeface="+mj-lt"/>
                <a:cs typeface="Calibri"/>
              </a:rPr>
              <a:t>Results from both the surveys and the Citizens’ Jury found similar themes, including:</a:t>
            </a:r>
          </a:p>
          <a:p>
            <a:pPr marL="0" indent="0">
              <a:buFontTx/>
              <a:buNone/>
            </a:pPr>
            <a:r>
              <a:rPr lang="en-US" sz="1200" b="0" u="none" dirty="0">
                <a:latin typeface="+mj-lt"/>
                <a:cs typeface="Calibri"/>
              </a:rPr>
              <a:t> </a:t>
            </a:r>
          </a:p>
          <a:p>
            <a:pPr marL="0" indent="0">
              <a:buFontTx/>
              <a:buNone/>
            </a:pPr>
            <a:r>
              <a:rPr lang="en-US" sz="1200" b="1" u="none" dirty="0">
                <a:latin typeface="+mj-lt"/>
                <a:cs typeface="Calibri"/>
              </a:rPr>
              <a:t>Safeguarding of vulnerable people: </a:t>
            </a:r>
            <a:r>
              <a:rPr lang="en-US" sz="1200" b="0" u="none" dirty="0">
                <a:latin typeface="+mj-lt"/>
                <a:cs typeface="Calibri"/>
              </a:rPr>
              <a:t>Analysis shows effective safeguarding controls are of upmost importance to the public. Any assisted dying service must ensure that someone wishing to pursue an assisted death has the capacity to make their own choice and that they have not been pressured or coerced. </a:t>
            </a:r>
          </a:p>
          <a:p>
            <a:pPr marL="0" indent="0">
              <a:buFontTx/>
              <a:buNone/>
            </a:pPr>
            <a:endParaRPr lang="en-US" sz="1200" b="0" u="none" dirty="0">
              <a:latin typeface="+mj-lt"/>
              <a:cs typeface="Calibri"/>
            </a:endParaRPr>
          </a:p>
          <a:p>
            <a:pPr marL="0" indent="0">
              <a:buFontTx/>
              <a:buNone/>
            </a:pPr>
            <a:r>
              <a:rPr lang="en-US" sz="1200" b="0" i="0" u="none" strike="noStrike" baseline="0" dirty="0">
                <a:solidFill>
                  <a:srgbClr val="9A0050"/>
                </a:solidFill>
                <a:latin typeface="+mj-lt"/>
              </a:rPr>
              <a:t>• </a:t>
            </a:r>
            <a:r>
              <a:rPr lang="en-US" sz="1200" b="0" i="0" u="none" strike="noStrike" baseline="0" dirty="0">
                <a:solidFill>
                  <a:srgbClr val="000000"/>
                </a:solidFill>
                <a:latin typeface="+mj-lt"/>
              </a:rPr>
              <a:t>The involvement of a range of experts in the development of a safeguarding framework – to give society greater confidence. </a:t>
            </a:r>
          </a:p>
          <a:p>
            <a:pPr marL="0" indent="0">
              <a:buFontTx/>
              <a:buNone/>
            </a:pPr>
            <a:r>
              <a:rPr lang="en-US" sz="1200" b="0" i="0" u="none" strike="noStrike" baseline="0" dirty="0">
                <a:solidFill>
                  <a:srgbClr val="9A0050"/>
                </a:solidFill>
                <a:latin typeface="+mj-lt"/>
              </a:rPr>
              <a:t>• </a:t>
            </a:r>
            <a:r>
              <a:rPr lang="en-US" sz="1200" b="0" i="0" u="none" strike="noStrike" baseline="0" dirty="0">
                <a:solidFill>
                  <a:srgbClr val="000000"/>
                </a:solidFill>
                <a:latin typeface="+mj-lt"/>
              </a:rPr>
              <a:t>An independent regulatory body – to ensure transparency in the process and mandatory reporting and record keeping. </a:t>
            </a:r>
          </a:p>
          <a:p>
            <a:pPr marL="0" indent="0">
              <a:buFontTx/>
              <a:buNone/>
            </a:pPr>
            <a:r>
              <a:rPr lang="en-US" sz="1200" b="0" i="0" u="none" strike="noStrike" baseline="0" dirty="0">
                <a:solidFill>
                  <a:srgbClr val="9A0050"/>
                </a:solidFill>
                <a:latin typeface="+mj-lt"/>
              </a:rPr>
              <a:t>• </a:t>
            </a:r>
            <a:r>
              <a:rPr lang="en-US" sz="1200" b="0" i="0" u="none" strike="noStrike" baseline="0" dirty="0">
                <a:solidFill>
                  <a:srgbClr val="000000"/>
                </a:solidFill>
                <a:latin typeface="+mj-lt"/>
              </a:rPr>
              <a:t>Standards, regulation and further research on the drugs used in assisted dying. </a:t>
            </a:r>
            <a:endParaRPr lang="en-US" sz="1200" b="0" u="none" dirty="0">
              <a:latin typeface="+mj-lt"/>
              <a:cs typeface="Calibri"/>
            </a:endParaRPr>
          </a:p>
          <a:p>
            <a:pPr marL="0" indent="0">
              <a:buFontTx/>
              <a:buNone/>
            </a:pPr>
            <a:endParaRPr lang="en-US" sz="1200" b="0" u="none" dirty="0">
              <a:latin typeface="+mj-lt"/>
              <a:cs typeface="Calibri"/>
            </a:endParaRPr>
          </a:p>
          <a:p>
            <a:pPr marL="0" indent="0">
              <a:buFontTx/>
              <a:buNone/>
            </a:pPr>
            <a:r>
              <a:rPr lang="en-US" sz="1200" b="1" u="none" dirty="0">
                <a:latin typeface="+mj-lt"/>
                <a:cs typeface="Calibri"/>
              </a:rPr>
              <a:t>Medical professionals: </a:t>
            </a:r>
            <a:r>
              <a:rPr lang="en-US" sz="1200" b="0" u="none" dirty="0">
                <a:latin typeface="+mj-lt"/>
                <a:cs typeface="Calibri"/>
              </a:rPr>
              <a:t>Many Jury members </a:t>
            </a:r>
            <a:r>
              <a:rPr lang="en-US" sz="1200" b="0" u="none" dirty="0" err="1">
                <a:latin typeface="+mj-lt"/>
                <a:cs typeface="Calibri"/>
              </a:rPr>
              <a:t>favoured</a:t>
            </a:r>
            <a:r>
              <a:rPr lang="en-US" sz="1200" b="0" u="none" dirty="0">
                <a:latin typeface="+mj-lt"/>
                <a:cs typeface="Calibri"/>
              </a:rPr>
              <a:t> the involvement of medical practitioners in the process. In the Citizens’ Jury, there are mixed views when considering whether medical professionals should be able to opt-in or out – some fear this could create an inequity of provision across the country, but many expressed a concern for medical professionals, saying they will need to be given significant mental health support and protection to conduct their work safely. </a:t>
            </a:r>
          </a:p>
          <a:p>
            <a:pPr marL="0" indent="0">
              <a:buFontTx/>
              <a:buNone/>
            </a:pPr>
            <a:endParaRPr lang="en-US" sz="1200" b="0" u="none" dirty="0">
              <a:latin typeface="+mj-lt"/>
              <a:cs typeface="Calibri"/>
            </a:endParaRPr>
          </a:p>
          <a:p>
            <a:pPr marL="0" indent="0">
              <a:buFontTx/>
              <a:buNone/>
            </a:pPr>
            <a:endParaRPr lang="en-US" sz="1200" b="0" u="none" dirty="0">
              <a:latin typeface="+mj-lt"/>
              <a:cs typeface="Calibri"/>
            </a:endParaRPr>
          </a:p>
          <a:p>
            <a:pPr marL="0" indent="0">
              <a:buFontTx/>
              <a:buNone/>
            </a:pPr>
            <a:endParaRPr lang="en-GB" sz="1800" b="0" u="none" dirty="0">
              <a:cs typeface="Calibri"/>
            </a:endParaRPr>
          </a:p>
        </p:txBody>
      </p:sp>
      <p:sp>
        <p:nvSpPr>
          <p:cNvPr id="4" name="Slide Number Placeholder 3">
            <a:extLst>
              <a:ext uri="{FF2B5EF4-FFF2-40B4-BE49-F238E27FC236}">
                <a16:creationId xmlns:a16="http://schemas.microsoft.com/office/drawing/2014/main" id="{A9566607-4B79-0850-96F1-D78BDB0582D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326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0D5F8-AA60-063E-7DD0-9C1547F9F2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B1C94-678D-F911-0229-2F7B9FF196A5}"/>
              </a:ext>
            </a:extLst>
          </p:cNvPr>
          <p:cNvSpPr>
            <a:spLocks noGrp="1" noRot="1" noChangeAspect="1"/>
          </p:cNvSpPr>
          <p:nvPr>
            <p:ph type="sldImg"/>
          </p:nvPr>
        </p:nvSpPr>
        <p:spPr>
          <a:xfrm>
            <a:off x="685800" y="630238"/>
            <a:ext cx="5486400" cy="3086100"/>
          </a:xfrm>
        </p:spPr>
      </p:sp>
      <p:sp>
        <p:nvSpPr>
          <p:cNvPr id="3" name="Notes Placeholder 2">
            <a:extLst>
              <a:ext uri="{FF2B5EF4-FFF2-40B4-BE49-F238E27FC236}">
                <a16:creationId xmlns:a16="http://schemas.microsoft.com/office/drawing/2014/main" id="{95AFBE4F-D819-6637-232D-DFE2DAEA354C}"/>
              </a:ext>
            </a:extLst>
          </p:cNvPr>
          <p:cNvSpPr>
            <a:spLocks noGrp="1"/>
          </p:cNvSpPr>
          <p:nvPr>
            <p:ph type="body" idx="1"/>
          </p:nvPr>
        </p:nvSpPr>
        <p:spPr/>
        <p:txBody>
          <a:bodyPr/>
          <a:lstStyle/>
          <a:p>
            <a:pPr marL="0" indent="0">
              <a:buFontTx/>
              <a:buNone/>
            </a:pPr>
            <a:r>
              <a:rPr lang="en-US" sz="1200" b="0" u="none" dirty="0">
                <a:latin typeface="+mn-lt"/>
                <a:cs typeface="Calibri"/>
              </a:rPr>
              <a:t>There is variation across demographics in those open to a change in the law.</a:t>
            </a:r>
          </a:p>
          <a:p>
            <a:pPr marL="0" indent="0">
              <a:buFontTx/>
              <a:buNone/>
            </a:pPr>
            <a:r>
              <a:rPr lang="en-US" sz="1200" b="0" u="none" dirty="0">
                <a:latin typeface="+mn-lt"/>
                <a:cs typeface="Calibri"/>
              </a:rPr>
              <a:t>Those most in favour are male, those aged 55-74, those identifying as white and with no religion, and those living outside of London.</a:t>
            </a:r>
          </a:p>
          <a:p>
            <a:pPr marL="0" indent="0">
              <a:buFontTx/>
              <a:buNone/>
            </a:pPr>
            <a:endParaRPr lang="en-US" sz="1200" b="0" u="none" dirty="0">
              <a:latin typeface="+mn-lt"/>
              <a:cs typeface="Calibri"/>
            </a:endParaRPr>
          </a:p>
          <a:p>
            <a:pPr marL="0" indent="0">
              <a:buFontTx/>
              <a:buNone/>
            </a:pPr>
            <a:r>
              <a:rPr lang="en-GB" sz="1200" b="0" u="none" dirty="0">
                <a:latin typeface="+mn-lt"/>
                <a:cs typeface="Calibri"/>
              </a:rPr>
              <a:t>By religion, those with no religion/atheist (80%) are more  likely to agree that assisted dying should be legal in England, those who are Muslim (26%) are less likely to agree, with other religions also tending to be less likely to agree.</a:t>
            </a:r>
          </a:p>
          <a:p>
            <a:pPr marL="0" indent="0">
              <a:buFontTx/>
              <a:buNone/>
            </a:pPr>
            <a:endParaRPr lang="en-GB" sz="1200" b="0" u="none" dirty="0">
              <a:latin typeface="+mn-lt"/>
              <a:cs typeface="Calibri"/>
            </a:endParaRPr>
          </a:p>
          <a:p>
            <a:pPr marL="0" indent="0">
              <a:buFontTx/>
              <a:buNone/>
            </a:pPr>
            <a:r>
              <a:rPr lang="en-GB" sz="1200" b="0" u="none" dirty="0">
                <a:latin typeface="+mn-lt"/>
                <a:cs typeface="Calibri"/>
              </a:rPr>
              <a:t>By age, those aged 18-34 are less likely to agree that assisted dying should be legal in England (total 69%). This is even lower amongst those from an ethnic minority in those age groups</a:t>
            </a:r>
          </a:p>
          <a:p>
            <a:pPr marL="0" indent="0">
              <a:buFontTx/>
              <a:buNone/>
            </a:pPr>
            <a:endParaRPr lang="en-GB" sz="1200" b="0" u="none" dirty="0">
              <a:latin typeface="+mn-lt"/>
              <a:cs typeface="Calibri"/>
            </a:endParaRPr>
          </a:p>
          <a:p>
            <a:pPr marL="0" indent="0">
              <a:buFontTx/>
              <a:buNone/>
            </a:pPr>
            <a:r>
              <a:rPr lang="en-GB" sz="1200" b="0" u="none" dirty="0">
                <a:latin typeface="+mn-lt"/>
                <a:cs typeface="Calibri"/>
              </a:rPr>
              <a:t>Those with any health condition expected to live for at least 12 months are more likely to agree that assisted dying should be legal in England (75%), than those without a health condition are less likely to agree (68%).</a:t>
            </a:r>
          </a:p>
        </p:txBody>
      </p:sp>
      <p:sp>
        <p:nvSpPr>
          <p:cNvPr id="4" name="Slide Number Placeholder 3">
            <a:extLst>
              <a:ext uri="{FF2B5EF4-FFF2-40B4-BE49-F238E27FC236}">
                <a16:creationId xmlns:a16="http://schemas.microsoft.com/office/drawing/2014/main" id="{96926422-7901-8AE4-25F2-2B0DE3BBD3C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303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DE8A0-DD49-4699-47D3-AF272E6B6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F47C1-8C7D-226A-6D8C-3E7C3D952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5A0F5-5C43-3A57-5B9F-3E13D2635DAB}"/>
              </a:ext>
            </a:extLst>
          </p:cNvPr>
          <p:cNvSpPr>
            <a:spLocks noGrp="1"/>
          </p:cNvSpPr>
          <p:nvPr>
            <p:ph type="body" idx="1"/>
          </p:nvPr>
        </p:nvSpPr>
        <p:spPr/>
        <p:txBody>
          <a:bodyPr/>
          <a:lstStyle/>
          <a:p>
            <a:pPr marL="285750" indent="-285750">
              <a:buFont typeface="Arial" panose="020B0604020202020204" pitchFamily="34" charset="0"/>
              <a:buChar char="•"/>
            </a:pPr>
            <a:r>
              <a:rPr lang="en-US" sz="1200" b="0" u="none" dirty="0">
                <a:latin typeface="+mn-lt"/>
                <a:cs typeface="Calibri"/>
              </a:rPr>
              <a:t>Many Jury members and around two-thirds (68%) of survey respondents agree that if assisted dying remains illegal in England, the act of helping someone to travel to a foreign clinic such as Dignitas should be decriminalised. There is also support for health professionals to be able to advise on how to seek an assisted death at a foreign clinic without fear of being prosecuted (66%).</a:t>
            </a:r>
          </a:p>
          <a:p>
            <a:pPr marL="285750" lvl="0" indent="-285750">
              <a:lnSpc>
                <a:spcPct val="107000"/>
              </a:lnSpc>
              <a:buSzPts val="1000"/>
              <a:buFont typeface="Arial" panose="020B0604020202020204" pitchFamily="34" charset="0"/>
              <a:buChar char="•"/>
              <a:tabLst>
                <a:tab pos="457200" algn="l"/>
              </a:tabLst>
            </a:pPr>
            <a:r>
              <a:rPr lang="en-US" sz="1200" kern="100" dirty="0">
                <a:effectLst/>
                <a:latin typeface="+mn-lt"/>
                <a:ea typeface="Aptos" panose="020B0004020202020204" pitchFamily="34" charset="0"/>
                <a:cs typeface="Times New Roman" panose="02020603050405020304" pitchFamily="18" charset="0"/>
              </a:rPr>
              <a:t>Analysis shows the public are united in their call for England’s palliative care and social care services to be improved and more fairly distributed across the country</a:t>
            </a:r>
            <a:endParaRPr lang="en-GB" sz="1200" kern="100" dirty="0">
              <a:effectLst/>
              <a:latin typeface="+mn-lt"/>
              <a:ea typeface="Aptos" panose="020B0004020202020204" pitchFamily="34" charset="0"/>
              <a:cs typeface="Times New Roman" panose="02020603050405020304" pitchFamily="18" charset="0"/>
            </a:endParaRPr>
          </a:p>
          <a:p>
            <a:pPr marL="285750" lvl="0" indent="-285750">
              <a:lnSpc>
                <a:spcPct val="107000"/>
              </a:lnSpc>
              <a:buSzPts val="1000"/>
              <a:buFont typeface="Arial" panose="020B0604020202020204" pitchFamily="34" charset="0"/>
              <a:buChar char="•"/>
              <a:tabLst>
                <a:tab pos="457200" algn="l"/>
              </a:tabLst>
            </a:pPr>
            <a:r>
              <a:rPr lang="en-US" sz="1200" kern="100" dirty="0">
                <a:effectLst/>
                <a:latin typeface="+mn-lt"/>
                <a:ea typeface="Aptos" panose="020B0004020202020204" pitchFamily="34" charset="0"/>
                <a:cs typeface="Times New Roman" panose="02020603050405020304" pitchFamily="18" charset="0"/>
              </a:rPr>
              <a:t>There is also a public desire for a national conversations on assisted dying and death – working to remove any existing barriers or taboos so that society can discuss what a good death looks like.   </a:t>
            </a:r>
            <a:endParaRPr lang="en-GB" sz="1200" kern="100" dirty="0">
              <a:effectLst/>
              <a:latin typeface="+mn-lt"/>
              <a:ea typeface="Aptos" panose="020B0004020202020204" pitchFamily="34" charset="0"/>
              <a:cs typeface="Times New Roman" panose="02020603050405020304" pitchFamily="18" charset="0"/>
            </a:endParaRPr>
          </a:p>
          <a:p>
            <a:pPr marL="285750" indent="-285750">
              <a:buFontTx/>
              <a:buChar char="-"/>
            </a:pPr>
            <a:endParaRPr lang="en-GB" sz="1200" b="0" u="none" dirty="0">
              <a:cs typeface="Calibri"/>
            </a:endParaRPr>
          </a:p>
          <a:p>
            <a:pPr marL="0" indent="0">
              <a:buFontTx/>
              <a:buNone/>
            </a:pPr>
            <a:r>
              <a:rPr lang="en-GB" sz="1200" b="0" u="none" dirty="0">
                <a:cs typeface="Calibri"/>
              </a:rPr>
              <a:t>End with – It is essential to those who took part in the programme that any new legislation has: </a:t>
            </a:r>
          </a:p>
          <a:p>
            <a:pPr marL="285750" indent="-285750">
              <a:buFont typeface="Arial" panose="020B0604020202020204" pitchFamily="34" charset="0"/>
              <a:buChar char="•"/>
            </a:pPr>
            <a:r>
              <a:rPr lang="en-GB" sz="1200" b="0" u="none" dirty="0">
                <a:cs typeface="Calibri"/>
              </a:rPr>
              <a:t>Firm guardrails to protect vulnerable citizens and ensure strong safeguarding measures are core the any new legislation</a:t>
            </a:r>
          </a:p>
          <a:p>
            <a:pPr marL="285750" indent="-285750">
              <a:buFont typeface="Arial" panose="020B0604020202020204" pitchFamily="34" charset="0"/>
              <a:buChar char="•"/>
            </a:pPr>
            <a:r>
              <a:rPr lang="en-GB" sz="1200" b="0" u="none" dirty="0">
                <a:cs typeface="Calibri"/>
              </a:rPr>
              <a:t>Guidelines for implementation are robust and trusted</a:t>
            </a:r>
          </a:p>
          <a:p>
            <a:pPr marL="285750" indent="-285750">
              <a:buFont typeface="Arial" panose="020B0604020202020204" pitchFamily="34" charset="0"/>
              <a:buChar char="•"/>
            </a:pPr>
            <a:r>
              <a:rPr lang="en-GB" sz="1200" b="0" u="none" dirty="0">
                <a:cs typeface="Calibri"/>
              </a:rPr>
              <a:t>There is transparency on what is and is not allowed in law. </a:t>
            </a:r>
          </a:p>
          <a:p>
            <a:pPr marL="285750" indent="-285750">
              <a:buFont typeface="Arial" panose="020B0604020202020204" pitchFamily="34" charset="0"/>
              <a:buChar char="•"/>
            </a:pPr>
            <a:endParaRPr lang="en-GB" sz="1200" b="0" u="none" dirty="0">
              <a:cs typeface="Calibri"/>
            </a:endParaRPr>
          </a:p>
          <a:p>
            <a:pPr marL="0" indent="0">
              <a:buFont typeface="Arial" panose="020B0604020202020204" pitchFamily="34" charset="0"/>
              <a:buNone/>
            </a:pPr>
            <a:r>
              <a:rPr lang="en-GB" sz="1200" b="0" u="none" dirty="0">
                <a:cs typeface="Calibri"/>
              </a:rPr>
              <a:t>The Jury felt a topic as significant for society as assisted dying should be considered at a societal level, beyond individual views, preferences and interests and through a public benefit lens. They urged policy makers to consider carefully if and how a change in the law will being benefits to wider society. </a:t>
            </a:r>
          </a:p>
          <a:p>
            <a:pPr marL="0" indent="0">
              <a:buFont typeface="Arial" panose="020B0604020202020204" pitchFamily="34" charset="0"/>
              <a:buNone/>
            </a:pPr>
            <a:endParaRPr lang="en-GB" sz="1800" b="0" u="none" dirty="0">
              <a:cs typeface="Calibri"/>
            </a:endParaRPr>
          </a:p>
          <a:p>
            <a:pPr marL="0" indent="0">
              <a:buFontTx/>
              <a:buNone/>
            </a:pPr>
            <a:endParaRPr lang="en-GB" sz="1800" b="0" u="none" dirty="0">
              <a:cs typeface="Calibri"/>
            </a:endParaRPr>
          </a:p>
        </p:txBody>
      </p:sp>
      <p:sp>
        <p:nvSpPr>
          <p:cNvPr id="4" name="Slide Number Placeholder 3">
            <a:extLst>
              <a:ext uri="{FF2B5EF4-FFF2-40B4-BE49-F238E27FC236}">
                <a16:creationId xmlns:a16="http://schemas.microsoft.com/office/drawing/2014/main" id="{781AABA1-AF57-FE3A-8280-9FED6A291C5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093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69F9B-5751-8907-7D21-C876B7C25C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28B3A7-45F4-3641-6090-0D45B2513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876BD4-49D3-43C9-A85D-EB40E7875BAF}"/>
              </a:ext>
            </a:extLst>
          </p:cNvPr>
          <p:cNvSpPr>
            <a:spLocks noGrp="1"/>
          </p:cNvSpPr>
          <p:nvPr>
            <p:ph type="body" idx="1"/>
          </p:nvPr>
        </p:nvSpPr>
        <p:spPr/>
        <p:txBody>
          <a:bodyPr/>
          <a:lstStyle/>
          <a:p>
            <a:pPr algn="l" rtl="0" fontAlgn="base">
              <a:lnSpc>
                <a:spcPts val="1538"/>
              </a:lnSpc>
              <a:buFont typeface="Arial" panose="020B0604020202020204" pitchFamily="34" charset="0"/>
              <a:buChar char="•"/>
            </a:pPr>
            <a:r>
              <a:rPr lang="en-GB" sz="1200" b="0" i="0" dirty="0">
                <a:solidFill>
                  <a:srgbClr val="000000"/>
                </a:solidFill>
                <a:effectLst/>
                <a:latin typeface="Arial" panose="020B0604020202020204" pitchFamily="34" charset="0"/>
              </a:rPr>
              <a:t>So, who is the Nuffield Council on Bioethics? </a:t>
            </a:r>
          </a:p>
          <a:p>
            <a:pPr algn="l" rtl="0" fontAlgn="base">
              <a:lnSpc>
                <a:spcPts val="1538"/>
              </a:lnSpc>
              <a:buFont typeface="Arial" panose="020B0604020202020204" pitchFamily="34" charset="0"/>
              <a:buChar char="•"/>
            </a:pPr>
            <a:r>
              <a:rPr lang="en-GB" sz="1200" b="0" i="0" dirty="0">
                <a:solidFill>
                  <a:srgbClr val="000000"/>
                </a:solidFill>
                <a:effectLst/>
                <a:latin typeface="Arial" panose="020B0604020202020204" pitchFamily="34" charset="0"/>
              </a:rPr>
              <a:t>Well, at the start of this year, we launched a new five-year strategy… </a:t>
            </a:r>
          </a:p>
          <a:p>
            <a:pPr algn="l" rtl="0" fontAlgn="base">
              <a:lnSpc>
                <a:spcPts val="1538"/>
              </a:lnSpc>
              <a:buFont typeface="Arial" panose="020B0604020202020204" pitchFamily="34" charset="0"/>
              <a:buChar char="•"/>
            </a:pPr>
            <a:r>
              <a:rPr lang="en-GB" sz="1200" b="0" i="0" dirty="0">
                <a:solidFill>
                  <a:srgbClr val="000000"/>
                </a:solidFill>
                <a:effectLst/>
                <a:latin typeface="Arial" panose="020B0604020202020204" pitchFamily="34" charset="0"/>
              </a:rPr>
              <a:t>This communicated a clear purpose – we work to place ethics at the centre of decisions regarding biomedicine and health, so we all benefit. </a:t>
            </a:r>
          </a:p>
          <a:p>
            <a:pPr algn="l" rtl="0" fontAlgn="base">
              <a:lnSpc>
                <a:spcPts val="1538"/>
              </a:lnSpc>
              <a:buFont typeface="Arial" panose="020B0604020202020204" pitchFamily="34" charset="0"/>
              <a:buChar char="•"/>
            </a:pPr>
            <a:r>
              <a:rPr lang="en-GB" sz="1200" b="0" i="0" dirty="0">
                <a:solidFill>
                  <a:srgbClr val="000000"/>
                </a:solidFill>
                <a:effectLst/>
                <a:latin typeface="Arial" panose="020B0604020202020204" pitchFamily="34" charset="0"/>
              </a:rPr>
              <a:t>We believe by bringing ethical considerations more overtly into policy development we can create policies that better reflects public values and priorities… </a:t>
            </a:r>
          </a:p>
          <a:p>
            <a:pPr algn="l" rtl="0" fontAlgn="base">
              <a:lnSpc>
                <a:spcPts val="1538"/>
              </a:lnSpc>
              <a:buFont typeface="Arial" panose="020B0604020202020204" pitchFamily="34" charset="0"/>
              <a:buChar char="•"/>
            </a:pPr>
            <a:r>
              <a:rPr lang="en-GB" sz="1200" b="0" i="0" dirty="0">
                <a:solidFill>
                  <a:srgbClr val="000000"/>
                </a:solidFill>
                <a:effectLst/>
                <a:latin typeface="Arial" panose="020B0604020202020204" pitchFamily="34" charset="0"/>
              </a:rPr>
              <a:t>And by doing this, policies can garner a higher degree of public trust.  </a:t>
            </a:r>
          </a:p>
          <a:p>
            <a:pPr algn="l" rtl="0" fontAlgn="base">
              <a:lnSpc>
                <a:spcPts val="1538"/>
              </a:lnSpc>
              <a:buFont typeface="Arial" panose="020B0604020202020204" pitchFamily="34" charset="0"/>
              <a:buChar char="•"/>
            </a:pPr>
            <a:r>
              <a:rPr lang="en-GB" sz="1200" b="0" i="0" dirty="0">
                <a:solidFill>
                  <a:srgbClr val="000000"/>
                </a:solidFill>
                <a:effectLst/>
                <a:latin typeface="Arial" panose="020B0604020202020204" pitchFamily="34" charset="0"/>
              </a:rPr>
              <a:t>We were established by the Nuffield Foundation in 1991.   </a:t>
            </a:r>
          </a:p>
          <a:p>
            <a:pPr algn="l" rtl="0" fontAlgn="base">
              <a:lnSpc>
                <a:spcPts val="1538"/>
              </a:lnSpc>
              <a:buFont typeface="Arial" panose="020B0604020202020204" pitchFamily="34" charset="0"/>
              <a:buChar char="•"/>
            </a:pPr>
            <a:r>
              <a:rPr lang="en-GB" sz="1200" b="0" i="0" dirty="0">
                <a:solidFill>
                  <a:srgbClr val="000000"/>
                </a:solidFill>
                <a:effectLst/>
                <a:latin typeface="Arial" panose="020B0604020202020204" pitchFamily="34" charset="0"/>
              </a:rPr>
              <a:t>And since 1994, we have been co-funded by the Nuffield Foundation, </a:t>
            </a:r>
            <a:r>
              <a:rPr lang="en-GB" sz="1200" b="0" i="0" dirty="0" err="1">
                <a:solidFill>
                  <a:srgbClr val="000000"/>
                </a:solidFill>
                <a:effectLst/>
                <a:latin typeface="Arial" panose="020B0604020202020204" pitchFamily="34" charset="0"/>
              </a:rPr>
              <a:t>Wellcome</a:t>
            </a:r>
            <a:r>
              <a:rPr lang="en-GB" sz="1200" b="0" i="0" dirty="0">
                <a:solidFill>
                  <a:srgbClr val="000000"/>
                </a:solidFill>
                <a:effectLst/>
                <a:latin typeface="Arial" panose="020B0604020202020204" pitchFamily="34" charset="0"/>
              </a:rPr>
              <a:t> and the Medical Research Council.   </a:t>
            </a:r>
          </a:p>
          <a:p>
            <a:pPr algn="l" rtl="0" fontAlgn="base">
              <a:lnSpc>
                <a:spcPts val="1538"/>
              </a:lnSpc>
              <a:buFont typeface="Arial" panose="020B0604020202020204" pitchFamily="34" charset="0"/>
              <a:buChar char="•"/>
            </a:pPr>
            <a:r>
              <a:rPr lang="en-GB" sz="1200" b="0" i="0" dirty="0">
                <a:solidFill>
                  <a:srgbClr val="000000"/>
                </a:solidFill>
                <a:effectLst/>
                <a:latin typeface="Arial" panose="020B0604020202020204" pitchFamily="34" charset="0"/>
              </a:rPr>
              <a:t>We are unique within Europe insofar as we are the only national ethics Council that is not state sponsored. </a:t>
            </a:r>
          </a:p>
          <a:p>
            <a:pPr algn="l" rtl="0" fontAlgn="base">
              <a:lnSpc>
                <a:spcPts val="1538"/>
              </a:lnSpc>
              <a:buFont typeface="Arial" panose="020B0604020202020204" pitchFamily="34" charset="0"/>
              <a:buChar char="•"/>
            </a:pPr>
            <a:r>
              <a:rPr lang="en-GB" sz="1200" b="0" i="0" dirty="0">
                <a:solidFill>
                  <a:srgbClr val="000000"/>
                </a:solidFill>
                <a:effectLst/>
                <a:latin typeface="Arial" panose="020B0604020202020204" pitchFamily="34" charset="0"/>
              </a:rPr>
              <a:t>We are completely independent from the Government of the day. </a:t>
            </a:r>
          </a:p>
          <a:p>
            <a:pPr marL="0" indent="0">
              <a:buFontTx/>
              <a:buNone/>
            </a:pPr>
            <a:endParaRPr lang="en-GB" sz="1200" b="0" u="none" dirty="0">
              <a:cs typeface="Calibri"/>
            </a:endParaRPr>
          </a:p>
        </p:txBody>
      </p:sp>
      <p:sp>
        <p:nvSpPr>
          <p:cNvPr id="4" name="Slide Number Placeholder 3">
            <a:extLst>
              <a:ext uri="{FF2B5EF4-FFF2-40B4-BE49-F238E27FC236}">
                <a16:creationId xmlns:a16="http://schemas.microsoft.com/office/drawing/2014/main" id="{53CEBDC6-1696-1B79-D9B0-946AF96A7DF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965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AB8B1-B4A0-94F2-0A50-D999286820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4BE3E1-6EBA-6A9E-FEDC-2544F8A7D2DE}"/>
              </a:ext>
            </a:extLst>
          </p:cNvPr>
          <p:cNvSpPr>
            <a:spLocks noGrp="1" noRot="1" noChangeAspect="1"/>
          </p:cNvSpPr>
          <p:nvPr>
            <p:ph type="sldImg"/>
          </p:nvPr>
        </p:nvSpPr>
        <p:spPr>
          <a:xfrm>
            <a:off x="685800" y="630238"/>
            <a:ext cx="5486400" cy="3086100"/>
          </a:xfrm>
        </p:spPr>
      </p:sp>
      <p:sp>
        <p:nvSpPr>
          <p:cNvPr id="3" name="Notes Placeholder 2">
            <a:extLst>
              <a:ext uri="{FF2B5EF4-FFF2-40B4-BE49-F238E27FC236}">
                <a16:creationId xmlns:a16="http://schemas.microsoft.com/office/drawing/2014/main" id="{A1FDA4D6-79BC-AED2-0954-AF16EEE03365}"/>
              </a:ext>
            </a:extLst>
          </p:cNvPr>
          <p:cNvSpPr>
            <a:spLocks noGrp="1"/>
          </p:cNvSpPr>
          <p:nvPr>
            <p:ph type="body" idx="1"/>
          </p:nvPr>
        </p:nvSpPr>
        <p:spPr/>
        <p:txBody>
          <a:bodyPr/>
          <a:lstStyle/>
          <a:p>
            <a:pPr marL="285750" indent="-285750" algn="l" rtl="0" fontAlgn="base">
              <a:lnSpc>
                <a:spcPts val="1538"/>
              </a:lnSpc>
              <a:buFont typeface="Arial" panose="020B0604020202020204" pitchFamily="34" charset="0"/>
              <a:buChar char="•"/>
            </a:pPr>
            <a:r>
              <a:rPr lang="en-US" sz="1200" b="0" i="0" dirty="0">
                <a:solidFill>
                  <a:srgbClr val="000000"/>
                </a:solidFill>
                <a:effectLst/>
                <a:latin typeface="Arial" panose="020B0604020202020204" pitchFamily="34" charset="0"/>
              </a:rPr>
              <a:t>In September 2024, we published an interim report which provided details on the key votes and key recommendations from the Citizens’ Jury.</a:t>
            </a:r>
            <a:r>
              <a:rPr lang="en-GB" sz="1200" b="0" i="0" dirty="0">
                <a:solidFill>
                  <a:srgbClr val="000000"/>
                </a:solidFill>
                <a:effectLst/>
                <a:latin typeface="Arial" panose="020B0604020202020204" pitchFamily="34" charset="0"/>
              </a:rPr>
              <a:t> </a:t>
            </a:r>
          </a:p>
          <a:p>
            <a:pPr marL="285750" indent="-285750" algn="l" rtl="0" fontAlgn="base">
              <a:lnSpc>
                <a:spcPts val="1538"/>
              </a:lnSpc>
              <a:buFont typeface="Arial" panose="020B0604020202020204" pitchFamily="34" charset="0"/>
              <a:buChar char="•"/>
            </a:pPr>
            <a:r>
              <a:rPr lang="en-GB" sz="1200" b="0" i="0" dirty="0">
                <a:solidFill>
                  <a:srgbClr val="000000"/>
                </a:solidFill>
                <a:effectLst/>
                <a:latin typeface="Arial" panose="020B0604020202020204" pitchFamily="34" charset="0"/>
              </a:rPr>
              <a:t>However, due to the increased political interest and the fact that Kim Leadbeater’s Bill is to be debated and voted upon in Nov 2024, we took the decision to accelerate our analysis… </a:t>
            </a:r>
          </a:p>
          <a:p>
            <a:pPr marL="285750" indent="-285750" algn="l" rtl="0" fontAlgn="base">
              <a:lnSpc>
                <a:spcPts val="1538"/>
              </a:lnSpc>
              <a:buFont typeface="Arial" panose="020B0604020202020204" pitchFamily="34" charset="0"/>
              <a:buChar char="•"/>
            </a:pPr>
            <a:r>
              <a:rPr lang="en-US" sz="1200" b="0" i="0" dirty="0">
                <a:solidFill>
                  <a:srgbClr val="000000"/>
                </a:solidFill>
                <a:effectLst/>
                <a:latin typeface="Arial" panose="020B0604020202020204" pitchFamily="34" charset="0"/>
              </a:rPr>
              <a:t>On the 13 November, we are publishing findings from the two nationally representative surveys (approximately 2000 people included in each sample) and a further Citizens’ Jury report, </a:t>
            </a:r>
            <a:r>
              <a:rPr lang="en-US" sz="1200" b="0" i="0" dirty="0" err="1">
                <a:solidFill>
                  <a:srgbClr val="000000"/>
                </a:solidFill>
                <a:effectLst/>
                <a:latin typeface="Arial" panose="020B0604020202020204" pitchFamily="34" charset="0"/>
              </a:rPr>
              <a:t>summarising</a:t>
            </a:r>
            <a:r>
              <a:rPr lang="en-US" sz="1200" b="0" i="0" dirty="0">
                <a:solidFill>
                  <a:srgbClr val="000000"/>
                </a:solidFill>
                <a:effectLst/>
                <a:latin typeface="Arial" panose="020B0604020202020204" pitchFamily="34" charset="0"/>
              </a:rPr>
              <a:t> what shaped how the Jury members formed their views and together, developed their recommendations.</a:t>
            </a:r>
          </a:p>
          <a:p>
            <a:pPr marL="285750" indent="-285750" algn="l" rtl="0" fontAlgn="base">
              <a:lnSpc>
                <a:spcPts val="1538"/>
              </a:lnSpc>
              <a:buFont typeface="Arial" panose="020B0604020202020204" pitchFamily="34" charset="0"/>
              <a:buChar char="•"/>
            </a:pPr>
            <a:r>
              <a:rPr lang="en-US" sz="1200" b="0" i="0" dirty="0">
                <a:solidFill>
                  <a:srgbClr val="000000"/>
                </a:solidFill>
                <a:effectLst/>
                <a:latin typeface="Arial" panose="020B0604020202020204" pitchFamily="34" charset="0"/>
              </a:rPr>
              <a:t>We published our final report in March 2025. </a:t>
            </a:r>
          </a:p>
          <a:p>
            <a:pPr marL="285750" indent="-285750" algn="l" rtl="0" fontAlgn="base">
              <a:lnSpc>
                <a:spcPts val="1538"/>
              </a:lnSpc>
              <a:buFont typeface="Arial" panose="020B0604020202020204" pitchFamily="34" charset="0"/>
              <a:buChar char="•"/>
            </a:pPr>
            <a:endParaRPr lang="en-US" sz="1200" b="0" i="0" dirty="0">
              <a:solidFill>
                <a:srgbClr val="000000"/>
              </a:solidFill>
              <a:effectLst/>
              <a:latin typeface="Arial" panose="020B0604020202020204" pitchFamily="34" charset="0"/>
            </a:endParaRPr>
          </a:p>
          <a:p>
            <a:pPr algn="l" rtl="0" fontAlgn="base">
              <a:lnSpc>
                <a:spcPts val="1538"/>
              </a:lnSpc>
              <a:buFont typeface="Arial" panose="020B0604020202020204" pitchFamily="34" charset="0"/>
              <a:buNone/>
            </a:pPr>
            <a:endParaRPr lang="en-GB" sz="1800"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401CD079-05C9-9420-90C4-935BACC91F7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430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4F352-6C21-F5C7-101D-65A3904A61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F4520-4739-D25D-B4DD-F9E1B054311A}"/>
              </a:ext>
            </a:extLst>
          </p:cNvPr>
          <p:cNvSpPr>
            <a:spLocks noGrp="1" noRot="1" noChangeAspect="1"/>
          </p:cNvSpPr>
          <p:nvPr>
            <p:ph type="sldImg"/>
          </p:nvPr>
        </p:nvSpPr>
        <p:spPr>
          <a:xfrm>
            <a:off x="685800" y="630238"/>
            <a:ext cx="5486400" cy="3086100"/>
          </a:xfrm>
        </p:spPr>
      </p:sp>
      <p:sp>
        <p:nvSpPr>
          <p:cNvPr id="3" name="Notes Placeholder 2">
            <a:extLst>
              <a:ext uri="{FF2B5EF4-FFF2-40B4-BE49-F238E27FC236}">
                <a16:creationId xmlns:a16="http://schemas.microsoft.com/office/drawing/2014/main" id="{C0077E3E-5293-751B-82F2-A5DB1DBDEFA0}"/>
              </a:ext>
            </a:extLst>
          </p:cNvPr>
          <p:cNvSpPr>
            <a:spLocks noGrp="1"/>
          </p:cNvSpPr>
          <p:nvPr>
            <p:ph type="body" idx="1"/>
          </p:nvPr>
        </p:nvSpPr>
        <p:spPr/>
        <p:txBody>
          <a:bodyPr/>
          <a:lstStyle/>
          <a:p>
            <a:pPr marL="0" indent="0">
              <a:buFontTx/>
              <a:buNone/>
            </a:pPr>
            <a:endParaRPr lang="en-GB" sz="1800" b="0" u="none" dirty="0">
              <a:cs typeface="Calibri"/>
            </a:endParaRPr>
          </a:p>
        </p:txBody>
      </p:sp>
      <p:sp>
        <p:nvSpPr>
          <p:cNvPr id="4" name="Slide Number Placeholder 3">
            <a:extLst>
              <a:ext uri="{FF2B5EF4-FFF2-40B4-BE49-F238E27FC236}">
                <a16:creationId xmlns:a16="http://schemas.microsoft.com/office/drawing/2014/main" id="{C44F7702-313A-1C70-78D9-2A426C65E26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120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E187C-162A-A98A-E0E7-2AB6BCF274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160BA3-503C-3D5A-C13F-C81EA1B06EB8}"/>
              </a:ext>
            </a:extLst>
          </p:cNvPr>
          <p:cNvSpPr>
            <a:spLocks noGrp="1" noRot="1" noChangeAspect="1"/>
          </p:cNvSpPr>
          <p:nvPr>
            <p:ph type="sldImg"/>
          </p:nvPr>
        </p:nvSpPr>
        <p:spPr>
          <a:xfrm>
            <a:off x="685800" y="630238"/>
            <a:ext cx="5486400" cy="3086100"/>
          </a:xfrm>
        </p:spPr>
      </p:sp>
      <p:sp>
        <p:nvSpPr>
          <p:cNvPr id="3" name="Notes Placeholder 2">
            <a:extLst>
              <a:ext uri="{FF2B5EF4-FFF2-40B4-BE49-F238E27FC236}">
                <a16:creationId xmlns:a16="http://schemas.microsoft.com/office/drawing/2014/main" id="{664DE0B9-A82C-22D1-786B-B8941E94DEA1}"/>
              </a:ext>
            </a:extLst>
          </p:cNvPr>
          <p:cNvSpPr>
            <a:spLocks noGrp="1"/>
          </p:cNvSpPr>
          <p:nvPr>
            <p:ph type="body" idx="1"/>
          </p:nvPr>
        </p:nvSpPr>
        <p:spPr/>
        <p:txBody>
          <a:bodyPr/>
          <a:lstStyle/>
          <a:p>
            <a:pPr marL="0" indent="0">
              <a:buFontTx/>
              <a:buNone/>
            </a:pPr>
            <a:endParaRPr lang="en-GB" sz="1800" b="0" u="none" dirty="0">
              <a:cs typeface="Calibri"/>
            </a:endParaRPr>
          </a:p>
        </p:txBody>
      </p:sp>
      <p:sp>
        <p:nvSpPr>
          <p:cNvPr id="4" name="Slide Number Placeholder 3">
            <a:extLst>
              <a:ext uri="{FF2B5EF4-FFF2-40B4-BE49-F238E27FC236}">
                <a16:creationId xmlns:a16="http://schemas.microsoft.com/office/drawing/2014/main" id="{798A6101-1DB6-CE33-9985-CF50AAF180F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72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9C700-6275-32C2-74DE-48722ADF0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787E69-08C7-F728-4E05-2668C50F40AD}"/>
              </a:ext>
            </a:extLst>
          </p:cNvPr>
          <p:cNvSpPr>
            <a:spLocks noGrp="1" noRot="1" noChangeAspect="1"/>
          </p:cNvSpPr>
          <p:nvPr>
            <p:ph type="sldImg"/>
          </p:nvPr>
        </p:nvSpPr>
        <p:spPr>
          <a:xfrm>
            <a:off x="685800" y="630238"/>
            <a:ext cx="5486400" cy="3086100"/>
          </a:xfrm>
        </p:spPr>
      </p:sp>
      <p:sp>
        <p:nvSpPr>
          <p:cNvPr id="3" name="Notes Placeholder 2">
            <a:extLst>
              <a:ext uri="{FF2B5EF4-FFF2-40B4-BE49-F238E27FC236}">
                <a16:creationId xmlns:a16="http://schemas.microsoft.com/office/drawing/2014/main" id="{A4A35FA5-C6DF-3F6C-D048-434F613A9A9A}"/>
              </a:ext>
            </a:extLst>
          </p:cNvPr>
          <p:cNvSpPr>
            <a:spLocks noGrp="1"/>
          </p:cNvSpPr>
          <p:nvPr>
            <p:ph type="body" idx="1"/>
          </p:nvPr>
        </p:nvSpPr>
        <p:spPr/>
        <p:txBody>
          <a:bodyPr/>
          <a:lstStyle/>
          <a:p>
            <a:pPr marL="171450" marR="0" lvl="0" indent="-171450" algn="l" defTabSz="914400" rtl="0" eaLnBrk="1" fontAlgn="base" latinLnBrk="0" hangingPunct="1">
              <a:lnSpc>
                <a:spcPts val="1538"/>
              </a:lnSpc>
              <a:spcBef>
                <a:spcPts val="0"/>
              </a:spcBef>
              <a:spcAft>
                <a:spcPts val="0"/>
              </a:spcAft>
              <a:buClrTx/>
              <a:buSzTx/>
              <a:buFont typeface="Arial" panose="020B0604020202020204" pitchFamily="34" charset="0"/>
              <a:buChar char="•"/>
              <a:tabLst/>
              <a:defRPr/>
            </a:pPr>
            <a:r>
              <a:rPr lang="en-GB" sz="1100" b="0" i="0" dirty="0">
                <a:solidFill>
                  <a:srgbClr val="000000"/>
                </a:solidFill>
                <a:effectLst/>
                <a:latin typeface="Arial" panose="020B0604020202020204" pitchFamily="34" charset="0"/>
              </a:rPr>
              <a:t>Assisted dying is a highly complex, sensitive, and ethically-charged topic. </a:t>
            </a:r>
          </a:p>
          <a:p>
            <a:pPr marL="171450" indent="-171450" algn="l" rtl="0" fontAlgn="base">
              <a:lnSpc>
                <a:spcPts val="1538"/>
              </a:lnSpc>
              <a:buFont typeface="Arial" panose="020B0604020202020204" pitchFamily="34" charset="0"/>
              <a:buChar char="•"/>
            </a:pPr>
            <a:r>
              <a:rPr lang="en-GB" sz="1100" b="0" i="0" dirty="0">
                <a:solidFill>
                  <a:srgbClr val="000000"/>
                </a:solidFill>
                <a:effectLst/>
                <a:latin typeface="Arial" panose="020B0604020202020204" pitchFamily="34" charset="0"/>
              </a:rPr>
              <a:t>Assisted dying is a live parliamentary debate across the UK. </a:t>
            </a:r>
          </a:p>
          <a:p>
            <a:pPr marL="171450" indent="-171450" algn="l" rtl="0" fontAlgn="base">
              <a:lnSpc>
                <a:spcPts val="1538"/>
              </a:lnSpc>
              <a:buFont typeface="Arial" panose="020B0604020202020204" pitchFamily="34" charset="0"/>
              <a:buChar char="•"/>
            </a:pPr>
            <a:r>
              <a:rPr lang="en-GB" sz="1100" b="0" i="0" dirty="0">
                <a:solidFill>
                  <a:srgbClr val="000000"/>
                </a:solidFill>
                <a:effectLst/>
                <a:latin typeface="Arial" panose="020B0604020202020204" pitchFamily="34" charset="0"/>
              </a:rPr>
              <a:t>In October 2024, Kim Leadbeater MP introduced a Private Member’s Bill for Terminally Ill Adults to end their own life. The second reading for this Bill is taking place on 29 November. This will be a free vote means that MPs can vote with conscience. </a:t>
            </a:r>
          </a:p>
          <a:p>
            <a:pPr marL="171450" indent="-171450" algn="l" rtl="0" fontAlgn="base">
              <a:lnSpc>
                <a:spcPts val="1538"/>
              </a:lnSpc>
              <a:buFont typeface="Arial" panose="020B0604020202020204" pitchFamily="34" charset="0"/>
              <a:buChar char="•"/>
            </a:pPr>
            <a:r>
              <a:rPr lang="en-GB" sz="1100" b="0" i="0" dirty="0">
                <a:solidFill>
                  <a:srgbClr val="000000"/>
                </a:solidFill>
                <a:effectLst/>
                <a:latin typeface="Arial" panose="020B0604020202020204" pitchFamily="34" charset="0"/>
              </a:rPr>
              <a:t>We know that most available data exploring public perspectives on assisted dying in England are based on opinion polls… </a:t>
            </a:r>
          </a:p>
          <a:p>
            <a:pPr marL="171450" indent="-171450" algn="l" rtl="0" fontAlgn="base">
              <a:lnSpc>
                <a:spcPts val="1538"/>
              </a:lnSpc>
              <a:buFont typeface="Arial" panose="020B0604020202020204" pitchFamily="34" charset="0"/>
              <a:buChar char="•"/>
            </a:pPr>
            <a:r>
              <a:rPr lang="en-GB" sz="1100" b="0" i="0" dirty="0">
                <a:solidFill>
                  <a:srgbClr val="000000"/>
                </a:solidFill>
                <a:effectLst/>
                <a:latin typeface="Arial" panose="020B0604020202020204" pitchFamily="34" charset="0"/>
              </a:rPr>
              <a:t>These can fail to capture the relevant complexities involved in the topic and look at potential trade-offs.</a:t>
            </a:r>
          </a:p>
          <a:p>
            <a:pPr marL="171450" indent="-171450" algn="l" rtl="0" fontAlgn="base">
              <a:lnSpc>
                <a:spcPts val="1538"/>
              </a:lnSpc>
              <a:buFont typeface="Arial" panose="020B0604020202020204" pitchFamily="34" charset="0"/>
              <a:buChar char="•"/>
            </a:pPr>
            <a:r>
              <a:rPr lang="en-GB" sz="1100" b="0" i="0" dirty="0">
                <a:solidFill>
                  <a:srgbClr val="000000"/>
                </a:solidFill>
                <a:effectLst/>
                <a:latin typeface="Arial" panose="020B0604020202020204" pitchFamily="34" charset="0"/>
              </a:rPr>
              <a:t>And it is this lack of in-depth evidence that is frequently reference in political discussions as a reason for not revisiting the topic.  </a:t>
            </a:r>
          </a:p>
          <a:p>
            <a:pPr marL="171450" indent="-171450" algn="l" rtl="0" fontAlgn="base">
              <a:lnSpc>
                <a:spcPts val="1538"/>
              </a:lnSpc>
              <a:buFont typeface="Arial" panose="020B0604020202020204" pitchFamily="34" charset="0"/>
              <a:buChar char="•"/>
            </a:pPr>
            <a:r>
              <a:rPr lang="en-GB" sz="1100" b="0" i="0" dirty="0">
                <a:solidFill>
                  <a:srgbClr val="000000"/>
                </a:solidFill>
                <a:effectLst/>
                <a:latin typeface="Arial" panose="020B0604020202020204" pitchFamily="34" charset="0"/>
              </a:rPr>
              <a:t>This is why we commissioned England’s first Citizens’ Jury to Explore Public Views on Assisted Dying. </a:t>
            </a:r>
          </a:p>
          <a:p>
            <a:pPr marL="171450" indent="-171450" algn="l" rtl="0" fontAlgn="base">
              <a:lnSpc>
                <a:spcPts val="1538"/>
              </a:lnSpc>
              <a:buFont typeface="Arial" panose="020B0604020202020204" pitchFamily="34" charset="0"/>
              <a:buChar char="•"/>
            </a:pPr>
            <a:r>
              <a:rPr lang="en-US" sz="1100" b="0" i="0" dirty="0">
                <a:solidFill>
                  <a:srgbClr val="000000"/>
                </a:solidFill>
                <a:effectLst/>
                <a:latin typeface="Arial" panose="020B0604020202020204" pitchFamily="34" charset="0"/>
              </a:rPr>
              <a:t>The Citizens’ Jury was an opportunity for a diverse group of residents in England, from different walks of life, to learn about and discuss the complexities relevant to assisted dying.</a:t>
            </a:r>
          </a:p>
          <a:p>
            <a:pPr marL="171450" indent="-171450" algn="l" rtl="0" fontAlgn="base">
              <a:lnSpc>
                <a:spcPts val="1538"/>
              </a:lnSpc>
              <a:buFont typeface="Arial" panose="020B0604020202020204" pitchFamily="34" charset="0"/>
              <a:buChar char="•"/>
            </a:pPr>
            <a:r>
              <a:rPr lang="en-US" sz="1100" b="0" i="0" dirty="0">
                <a:solidFill>
                  <a:srgbClr val="000000"/>
                </a:solidFill>
                <a:effectLst/>
                <a:latin typeface="Arial" panose="020B0604020202020204" pitchFamily="34" charset="0"/>
              </a:rPr>
              <a:t>The recommendations formed by the Jury are intended to deepen our understanding of public views and support policy makers, decision makers and wider civil society to better understand public perspectives on the topic.</a:t>
            </a:r>
          </a:p>
          <a:p>
            <a:pPr marL="171450" indent="-171450" algn="l" rtl="0" fontAlgn="base">
              <a:lnSpc>
                <a:spcPts val="1538"/>
              </a:lnSpc>
              <a:buFont typeface="Arial" panose="020B0604020202020204" pitchFamily="34" charset="0"/>
              <a:buChar char="•"/>
            </a:pPr>
            <a:r>
              <a:rPr lang="en-US" sz="1100" b="0" i="0" dirty="0">
                <a:solidFill>
                  <a:srgbClr val="000000"/>
                </a:solidFill>
                <a:effectLst/>
                <a:latin typeface="Arial" panose="020B0604020202020204" pitchFamily="34" charset="0"/>
              </a:rPr>
              <a:t>The aim of this project was to support an informed public discussion on the topic of assisted dying by generating a range of evidence on public views on assisted dying. The NCOB will not publish its own recommendations or an </a:t>
            </a:r>
            <a:r>
              <a:rPr lang="en-US" sz="1100" b="0" i="0" dirty="0" err="1">
                <a:solidFill>
                  <a:srgbClr val="000000"/>
                </a:solidFill>
                <a:effectLst/>
                <a:latin typeface="Arial" panose="020B0604020202020204" pitchFamily="34" charset="0"/>
              </a:rPr>
              <a:t>organisational</a:t>
            </a:r>
            <a:r>
              <a:rPr lang="en-US" sz="1100" b="0" i="0" dirty="0">
                <a:solidFill>
                  <a:srgbClr val="000000"/>
                </a:solidFill>
                <a:effectLst/>
                <a:latin typeface="Arial" panose="020B0604020202020204" pitchFamily="34" charset="0"/>
              </a:rPr>
              <a:t> position on assisted dying as part of this project.</a:t>
            </a:r>
          </a:p>
          <a:p>
            <a:pPr algn="l" rtl="0" fontAlgn="base">
              <a:lnSpc>
                <a:spcPts val="1538"/>
              </a:lnSpc>
              <a:buFont typeface="Arial" panose="020B0604020202020204" pitchFamily="34" charset="0"/>
              <a:buNone/>
            </a:pPr>
            <a:endParaRPr lang="en-GB" sz="1200"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4B80E9A5-B077-E488-28FC-A3732579432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466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A2450-DC7D-D597-B419-18632E91BB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C6753-4875-2B3A-A3E1-0ED127CF7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33AF38-8DA5-7FF0-7D80-DE2F3C6A1E1A}"/>
              </a:ext>
            </a:extLst>
          </p:cNvPr>
          <p:cNvSpPr>
            <a:spLocks noGrp="1"/>
          </p:cNvSpPr>
          <p:nvPr>
            <p:ph type="body" idx="1"/>
          </p:nvPr>
        </p:nvSpPr>
        <p:spPr/>
        <p:txBody>
          <a:bodyPr/>
          <a:lstStyle/>
          <a:p>
            <a:pPr algn="l" rtl="0" fontAlgn="base">
              <a:lnSpc>
                <a:spcPts val="1538"/>
              </a:lnSpc>
              <a:buFont typeface="Arial" panose="020B0604020202020204" pitchFamily="34" charset="0"/>
              <a:buChar char="•"/>
            </a:pPr>
            <a:r>
              <a:rPr lang="en-GB" sz="1200" b="0" i="0" dirty="0">
                <a:solidFill>
                  <a:srgbClr val="000000"/>
                </a:solidFill>
                <a:effectLst/>
                <a:latin typeface="Arial" panose="020B0604020202020204" pitchFamily="34" charset="0"/>
              </a:rPr>
              <a:t>Many jurisdictions worldwide do not permit assisted dying but there has been an increasing number considering or passing legislation to permit it in recent years. </a:t>
            </a:r>
          </a:p>
          <a:p>
            <a:pPr algn="l" rtl="0" fontAlgn="base">
              <a:lnSpc>
                <a:spcPts val="1538"/>
              </a:lnSpc>
              <a:buFont typeface="Arial" panose="020B0604020202020204" pitchFamily="34" charset="0"/>
              <a:buChar char="•"/>
            </a:pPr>
            <a:r>
              <a:rPr lang="en-GB" sz="1200" b="0" i="0" dirty="0">
                <a:solidFill>
                  <a:srgbClr val="000000"/>
                </a:solidFill>
                <a:effectLst/>
                <a:latin typeface="Arial" panose="020B0604020202020204" pitchFamily="34" charset="0"/>
              </a:rPr>
              <a:t>Some form of assisted dying is legal in at least 27 jurisdictions, including New Zealand, the Netherlands, Canada, Switzerland, Belgium, all six states in Australia and ten states in the USA. The law in jurisdictions that permit some form of assisted dying varies on eligibility and governance. </a:t>
            </a:r>
          </a:p>
          <a:p>
            <a:pPr marL="0" indent="0">
              <a:buFontTx/>
              <a:buNone/>
            </a:pPr>
            <a:endParaRPr lang="en-GB" sz="1200" b="0" u="none" dirty="0">
              <a:cs typeface="Calibri"/>
            </a:endParaRPr>
          </a:p>
        </p:txBody>
      </p:sp>
      <p:sp>
        <p:nvSpPr>
          <p:cNvPr id="4" name="Slide Number Placeholder 3">
            <a:extLst>
              <a:ext uri="{FF2B5EF4-FFF2-40B4-BE49-F238E27FC236}">
                <a16:creationId xmlns:a16="http://schemas.microsoft.com/office/drawing/2014/main" id="{42456DD5-A91F-B754-EAF3-5AA75A2D8A7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236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27560-9323-C747-0BA2-52D02B01C6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91D4C-7700-D842-21BF-38C508A31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D0255-653C-03A1-06D2-EC1291253C9C}"/>
              </a:ext>
            </a:extLst>
          </p:cNvPr>
          <p:cNvSpPr>
            <a:spLocks noGrp="1"/>
          </p:cNvSpPr>
          <p:nvPr>
            <p:ph type="body" idx="1"/>
          </p:nvPr>
        </p:nvSpPr>
        <p:spPr/>
        <p:txBody>
          <a:bodyPr/>
          <a:lstStyle/>
          <a:p>
            <a:pPr marL="285750" indent="-285750">
              <a:buFont typeface="Arial" panose="020B0604020202020204" pitchFamily="34" charset="0"/>
              <a:buChar char="•"/>
            </a:pPr>
            <a:r>
              <a:rPr lang="en-GB" sz="1200" b="0" u="none" dirty="0">
                <a:cs typeface="Calibri"/>
              </a:rPr>
              <a:t>Legislation being taken through various parliaments across UK – Jersey, Scotland, Isle of Man</a:t>
            </a:r>
          </a:p>
          <a:p>
            <a:pPr marL="285750" indent="-285750">
              <a:buFont typeface="Arial" panose="020B0604020202020204" pitchFamily="34" charset="0"/>
              <a:buChar char="•"/>
            </a:pPr>
            <a:r>
              <a:rPr lang="en-GB" sz="1200" b="0" u="none" dirty="0">
                <a:cs typeface="Calibri"/>
              </a:rPr>
              <a:t>Widespread public discussion, a clear appetite for public engagement</a:t>
            </a:r>
          </a:p>
          <a:p>
            <a:pPr marL="285750" indent="-285750">
              <a:buFont typeface="Arial" panose="020B0604020202020204" pitchFamily="34" charset="0"/>
              <a:buChar char="•"/>
            </a:pPr>
            <a:r>
              <a:rPr lang="en-GB" sz="1200" b="0" u="none" dirty="0">
                <a:cs typeface="Calibri"/>
              </a:rPr>
              <a:t>Jersey – citizens jury as part of process (2021)</a:t>
            </a:r>
          </a:p>
          <a:p>
            <a:pPr marL="285750" indent="-285750">
              <a:buFont typeface="Arial" panose="020B0604020202020204" pitchFamily="34" charset="0"/>
              <a:buChar char="•"/>
            </a:pPr>
            <a:endParaRPr lang="en-GB" sz="1800" b="0" u="none" dirty="0">
              <a:cs typeface="Calibri"/>
            </a:endParaRPr>
          </a:p>
        </p:txBody>
      </p:sp>
      <p:sp>
        <p:nvSpPr>
          <p:cNvPr id="4" name="Slide Number Placeholder 3">
            <a:extLst>
              <a:ext uri="{FF2B5EF4-FFF2-40B4-BE49-F238E27FC236}">
                <a16:creationId xmlns:a16="http://schemas.microsoft.com/office/drawing/2014/main" id="{3293CE78-B4CD-9130-8610-DCBADD0EDA5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535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B1914-A2A0-28C6-CE2D-362B81520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259357-FD83-FB95-4EE9-471EAEA62668}"/>
              </a:ext>
            </a:extLst>
          </p:cNvPr>
          <p:cNvSpPr>
            <a:spLocks noGrp="1" noRot="1" noChangeAspect="1"/>
          </p:cNvSpPr>
          <p:nvPr>
            <p:ph type="sldImg"/>
          </p:nvPr>
        </p:nvSpPr>
        <p:spPr>
          <a:xfrm>
            <a:off x="685800" y="630238"/>
            <a:ext cx="5486400" cy="3086100"/>
          </a:xfrm>
        </p:spPr>
      </p:sp>
      <p:sp>
        <p:nvSpPr>
          <p:cNvPr id="3" name="Notes Placeholder 2">
            <a:extLst>
              <a:ext uri="{FF2B5EF4-FFF2-40B4-BE49-F238E27FC236}">
                <a16:creationId xmlns:a16="http://schemas.microsoft.com/office/drawing/2014/main" id="{3B414F9D-CB9D-5C15-3266-4178635D6583}"/>
              </a:ext>
            </a:extLst>
          </p:cNvPr>
          <p:cNvSpPr>
            <a:spLocks noGrp="1"/>
          </p:cNvSpPr>
          <p:nvPr>
            <p:ph type="body" idx="1"/>
          </p:nvPr>
        </p:nvSpPr>
        <p:spPr/>
        <p:txBody>
          <a:bodyPr/>
          <a:lstStyle/>
          <a:p>
            <a:pPr marL="0" indent="0">
              <a:buFontTx/>
              <a:buNone/>
            </a:pPr>
            <a:r>
              <a:rPr lang="en-GB" sz="1200" b="0" u="none" dirty="0">
                <a:cs typeface="Calibri"/>
              </a:rPr>
              <a:t>Show film of CJ.</a:t>
            </a:r>
          </a:p>
        </p:txBody>
      </p:sp>
      <p:sp>
        <p:nvSpPr>
          <p:cNvPr id="4" name="Slide Number Placeholder 3">
            <a:extLst>
              <a:ext uri="{FF2B5EF4-FFF2-40B4-BE49-F238E27FC236}">
                <a16:creationId xmlns:a16="http://schemas.microsoft.com/office/drawing/2014/main" id="{19736FDE-E953-7568-ED1B-FB5FE16AEAC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243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1519E-05C2-E78C-D6C3-B5E3E8D58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9D93E-EA89-557D-488D-B83BA268D5E6}"/>
              </a:ext>
            </a:extLst>
          </p:cNvPr>
          <p:cNvSpPr>
            <a:spLocks noGrp="1" noRot="1" noChangeAspect="1"/>
          </p:cNvSpPr>
          <p:nvPr>
            <p:ph type="sldImg"/>
          </p:nvPr>
        </p:nvSpPr>
        <p:spPr>
          <a:xfrm>
            <a:off x="685800" y="630238"/>
            <a:ext cx="5486400" cy="3086100"/>
          </a:xfrm>
        </p:spPr>
      </p:sp>
      <p:sp>
        <p:nvSpPr>
          <p:cNvPr id="3" name="Notes Placeholder 2">
            <a:extLst>
              <a:ext uri="{FF2B5EF4-FFF2-40B4-BE49-F238E27FC236}">
                <a16:creationId xmlns:a16="http://schemas.microsoft.com/office/drawing/2014/main" id="{1935BAB6-1A31-2459-FABC-30319F12B4CA}"/>
              </a:ext>
            </a:extLst>
          </p:cNvPr>
          <p:cNvSpPr>
            <a:spLocks noGrp="1"/>
          </p:cNvSpPr>
          <p:nvPr>
            <p:ph type="body" idx="1"/>
          </p:nvPr>
        </p:nvSpPr>
        <p:spPr/>
        <p:txBody>
          <a:bodyPr/>
          <a:lstStyle/>
          <a:p>
            <a:pPr marL="0" indent="0">
              <a:buFontTx/>
              <a:buNone/>
            </a:pPr>
            <a:r>
              <a:rPr lang="en-GB" sz="1200" b="0" u="none" dirty="0">
                <a:cs typeface="Calibri"/>
              </a:rPr>
              <a:t>Show film of CJ.</a:t>
            </a:r>
          </a:p>
        </p:txBody>
      </p:sp>
      <p:sp>
        <p:nvSpPr>
          <p:cNvPr id="4" name="Slide Number Placeholder 3">
            <a:extLst>
              <a:ext uri="{FF2B5EF4-FFF2-40B4-BE49-F238E27FC236}">
                <a16:creationId xmlns:a16="http://schemas.microsoft.com/office/drawing/2014/main" id="{40DFA9A5-F88C-4331-A186-3EB2C2CF90E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11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BEF3D-ABE2-9AAA-A680-51A71A6DA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778ACC-BB9D-F337-C55F-421F231421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BC16BD-EFAE-1C2C-5C95-9265C935854A}"/>
              </a:ext>
            </a:extLst>
          </p:cNvPr>
          <p:cNvSpPr>
            <a:spLocks noGrp="1"/>
          </p:cNvSpPr>
          <p:nvPr>
            <p:ph type="body" idx="1"/>
          </p:nvPr>
        </p:nvSpPr>
        <p:spPr/>
        <p:txBody>
          <a:bodyPr/>
          <a:lstStyle/>
          <a:p>
            <a:pPr marL="285750" indent="-285750" algn="l" rtl="0" fontAlgn="base">
              <a:lnSpc>
                <a:spcPts val="1538"/>
              </a:lnSpc>
              <a:buFont typeface="Arial" panose="020B0604020202020204" pitchFamily="34" charset="0"/>
              <a:buChar char="•"/>
            </a:pPr>
            <a:r>
              <a:rPr lang="en-US" sz="1200" b="0" i="0" dirty="0">
                <a:solidFill>
                  <a:srgbClr val="000000"/>
                </a:solidFill>
                <a:effectLst/>
                <a:latin typeface="Arial" panose="020B0604020202020204" pitchFamily="34" charset="0"/>
              </a:rPr>
              <a:t>Hopkins Van Mil (HVM), commissioned by NCOB, and working with the Advisory Board and Content Group, designed and delivered the exploring public views on assisted dying engagement programme, including England’s first Citizens’ Jury on the topic. </a:t>
            </a:r>
          </a:p>
          <a:p>
            <a:pPr marL="285750" indent="-285750" algn="l" rtl="0" fontAlgn="base">
              <a:lnSpc>
                <a:spcPts val="1538"/>
              </a:lnSpc>
              <a:buFont typeface="Arial" panose="020B0604020202020204" pitchFamily="34" charset="0"/>
              <a:buChar char="•"/>
            </a:pPr>
            <a:r>
              <a:rPr lang="en-US" sz="1200" b="0" i="0" dirty="0">
                <a:solidFill>
                  <a:srgbClr val="000000"/>
                </a:solidFill>
                <a:effectLst/>
                <a:latin typeface="Arial" panose="020B0604020202020204" pitchFamily="34" charset="0"/>
              </a:rPr>
              <a:t>We worked with M.E.L Research on the surveys and the Sortition Foundation to recruit members of the Citizens’ Jury.</a:t>
            </a:r>
          </a:p>
          <a:p>
            <a:pPr algn="l" rtl="0" fontAlgn="base">
              <a:lnSpc>
                <a:spcPts val="1538"/>
              </a:lnSpc>
              <a:buFont typeface="Arial" panose="020B0604020202020204" pitchFamily="34" charset="0"/>
              <a:buNone/>
            </a:pPr>
            <a:endParaRPr lang="en-GB" sz="1800"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8C9BCE1C-2870-3D87-52AE-9ADE7353312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083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FB976-0832-E423-9F5D-2F52B6444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07F7B-9E9E-4E6F-34D5-9F8397592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FC03E-51B6-4ED7-1E79-CA5586395C9F}"/>
              </a:ext>
            </a:extLst>
          </p:cNvPr>
          <p:cNvSpPr>
            <a:spLocks noGrp="1"/>
          </p:cNvSpPr>
          <p:nvPr>
            <p:ph type="body" idx="1"/>
          </p:nvPr>
        </p:nvSpPr>
        <p:spPr/>
        <p:txBody>
          <a:bodyPr/>
          <a:lstStyle/>
          <a:p>
            <a:pPr marL="285750" indent="-285750" algn="l" rtl="0" fontAlgn="base">
              <a:lnSpc>
                <a:spcPts val="1538"/>
              </a:lnSpc>
              <a:buFont typeface="Arial" panose="020B0604020202020204" pitchFamily="34" charset="0"/>
              <a:buChar char="•"/>
            </a:pPr>
            <a:r>
              <a:rPr lang="en-US" sz="1200" b="0" i="0" dirty="0">
                <a:solidFill>
                  <a:srgbClr val="000000"/>
                </a:solidFill>
                <a:effectLst/>
                <a:latin typeface="Arial" panose="020B0604020202020204" pitchFamily="34" charset="0"/>
              </a:rPr>
              <a:t>We began the design and planning phase of the project in October 2023 </a:t>
            </a:r>
          </a:p>
          <a:p>
            <a:pPr marL="285750" marR="0" lvl="0" indent="-285750" algn="l" defTabSz="914400" rtl="0" eaLnBrk="1" fontAlgn="auto" latinLnBrk="0" hangingPunct="1">
              <a:lnSpc>
                <a:spcPct val="107000"/>
              </a:lnSpc>
              <a:spcBef>
                <a:spcPts val="0"/>
              </a:spcBef>
              <a:spcAft>
                <a:spcPts val="800"/>
              </a:spcAft>
              <a:buClrTx/>
              <a:buSzPts val="1000"/>
              <a:buFont typeface="Arial" panose="020B0604020202020204" pitchFamily="34" charset="0"/>
              <a:buChar char="•"/>
              <a:tabLst>
                <a:tab pos="457200" algn="l"/>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The first survey was delivered in February 2024, with 2031 respondents – it’s purpose was to ensure that the Jury recruitment, using Sortition took into account the current views of the population of England.</a:t>
            </a:r>
            <a:endParaRPr kumimoji="0" lang="en-GB"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Pts val="1000"/>
              <a:buFont typeface="Arial" panose="020B0604020202020204" pitchFamily="34" charset="0"/>
              <a:buChar char="•"/>
              <a:tabLst>
                <a:tab pos="457200" algn="l"/>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The second survey was delivered in September 2024, with 2011 respondents – it’s purpose was to ask a broader group of people, across the population, to reflect on the key questions, in particular a range of scenarios, drawn from Jury deliberations, to test eligibility, criteria and parameters for any new legislation</a:t>
            </a:r>
            <a:endParaRPr kumimoji="0" lang="en-GB"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Pts val="1000"/>
              <a:buFont typeface="Arial" panose="020B0604020202020204" pitchFamily="34" charset="0"/>
              <a:buChar char="•"/>
              <a:tabLst>
                <a:tab pos="457200" algn="l"/>
              </a:tabLst>
              <a:defRPr/>
            </a:pPr>
            <a:r>
              <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rPr>
              <a:t>Both surveys were conducted using an online panel to be nationally representative of England. </a:t>
            </a:r>
            <a:endParaRPr kumimoji="0" lang="en-GB"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Times New Roman" panose="02020603050405020304" pitchFamily="18" charset="0"/>
            </a:endParaRPr>
          </a:p>
          <a:p>
            <a:pPr algn="l" rtl="0" fontAlgn="base">
              <a:lnSpc>
                <a:spcPts val="1538"/>
              </a:lnSpc>
              <a:buFont typeface="Arial" panose="020B0604020202020204" pitchFamily="34" charset="0"/>
              <a:buNone/>
            </a:pPr>
            <a:endParaRPr lang="en-GB" sz="1200"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475A3B65-D5E7-6043-082F-A1A9553966D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7B1FB-E1F3-45CA-B89A-B497B5BCACA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375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3/18/2025</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694476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57523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3/18/2025</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499759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61871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3/18/2025</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86116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49544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2661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280483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95973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3/18/2025</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450197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4218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3/18/2025</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489765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cpXvJNy5KFw?feature=oembed" TargetMode="External"/><Relationship Id="rId5" Type="http://schemas.openxmlformats.org/officeDocument/2006/relationships/image" Target="../media/image24.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s://www.hopkinsvanmil.co.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CC2B463-6BD5-411E-A3CA-67A9FE003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E83E6F24-3E64-4893-9F13-7BEE01C841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9"/>
            <a:ext cx="7498616"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21AAF6D3-C747-4E6F-84C1-0BC46EBF937D}"/>
              </a:ext>
            </a:extLst>
          </p:cNvPr>
          <p:cNvSpPr>
            <a:spLocks noGrp="1"/>
          </p:cNvSpPr>
          <p:nvPr>
            <p:ph type="ctrTitle"/>
          </p:nvPr>
        </p:nvSpPr>
        <p:spPr>
          <a:xfrm>
            <a:off x="4579243" y="2150277"/>
            <a:ext cx="6798608" cy="2376236"/>
          </a:xfrm>
        </p:spPr>
        <p:txBody>
          <a:bodyPr>
            <a:normAutofit/>
          </a:bodyPr>
          <a:lstStyle/>
          <a:p>
            <a:r>
              <a:rPr lang="en-US" sz="4000" b="1" dirty="0">
                <a:solidFill>
                  <a:srgbClr val="FFFFFF"/>
                </a:solidFill>
                <a:latin typeface="Avenir Next LT Pro"/>
              </a:rPr>
              <a:t>Making Ethics </a:t>
            </a:r>
            <a:r>
              <a:rPr lang="en-US" sz="4000" b="1" dirty="0" err="1">
                <a:solidFill>
                  <a:srgbClr val="FFFFFF"/>
                </a:solidFill>
                <a:latin typeface="Avenir Next LT Pro"/>
              </a:rPr>
              <a:t>MatteR</a:t>
            </a:r>
            <a:br>
              <a:rPr lang="en-US" sz="4000" b="1" dirty="0">
                <a:solidFill>
                  <a:srgbClr val="FFFFFF"/>
                </a:solidFill>
                <a:latin typeface="Avenir Next LT Pro"/>
              </a:rPr>
            </a:br>
            <a:r>
              <a:rPr lang="en-US" sz="2800" dirty="0">
                <a:solidFill>
                  <a:srgbClr val="FFFFFF"/>
                </a:solidFill>
                <a:latin typeface="Avenir Next LT Pro"/>
              </a:rPr>
              <a:t>DEVELOPING AN ETHICAL LENS FOR HORIZON SCANNING AND FORESIGHT</a:t>
            </a:r>
            <a:br>
              <a:rPr lang="en-US" sz="3500" b="1" dirty="0">
                <a:latin typeface="Avenir Next LT Pro" panose="020B0504020202020204" pitchFamily="34" charset="0"/>
              </a:rPr>
            </a:br>
            <a:endParaRPr lang="en-US" sz="3000" dirty="0">
              <a:solidFill>
                <a:srgbClr val="FFFFFF"/>
              </a:solidFill>
              <a:latin typeface="Avenir Next LT Pro"/>
            </a:endParaRPr>
          </a:p>
        </p:txBody>
      </p:sp>
      <p:sp>
        <p:nvSpPr>
          <p:cNvPr id="3" name="Subtitle 2">
            <a:extLst>
              <a:ext uri="{FF2B5EF4-FFF2-40B4-BE49-F238E27FC236}">
                <a16:creationId xmlns:a16="http://schemas.microsoft.com/office/drawing/2014/main" id="{5689B875-1B6E-4F73-9DB9-7EC66BCF4889}"/>
              </a:ext>
            </a:extLst>
          </p:cNvPr>
          <p:cNvSpPr>
            <a:spLocks noGrp="1"/>
          </p:cNvSpPr>
          <p:nvPr>
            <p:ph type="subTitle" idx="1"/>
          </p:nvPr>
        </p:nvSpPr>
        <p:spPr>
          <a:xfrm>
            <a:off x="4700014" y="5147094"/>
            <a:ext cx="6935910" cy="1208965"/>
          </a:xfrm>
        </p:spPr>
        <p:txBody>
          <a:bodyPr>
            <a:normAutofit/>
          </a:bodyPr>
          <a:lstStyle/>
          <a:p>
            <a:pPr algn="r">
              <a:spcAft>
                <a:spcPts val="0"/>
              </a:spcAft>
            </a:pPr>
            <a:r>
              <a:rPr lang="en-US" dirty="0">
                <a:solidFill>
                  <a:schemeClr val="bg2"/>
                </a:solidFill>
                <a:latin typeface="Avenir Next LT Pro Demi"/>
              </a:rPr>
              <a:t>Sophia </a:t>
            </a:r>
            <a:r>
              <a:rPr lang="en-US" dirty="0" err="1">
                <a:solidFill>
                  <a:schemeClr val="bg2"/>
                </a:solidFill>
                <a:latin typeface="Avenir Next LT Pro Demi"/>
              </a:rPr>
              <a:t>mCcully</a:t>
            </a:r>
            <a:r>
              <a:rPr lang="en-US" dirty="0">
                <a:solidFill>
                  <a:schemeClr val="bg2"/>
                </a:solidFill>
                <a:latin typeface="Avenir Next LT Pro Demi"/>
              </a:rPr>
              <a:t> and Jay Stone</a:t>
            </a:r>
          </a:p>
          <a:p>
            <a:pPr algn="r">
              <a:spcAft>
                <a:spcPts val="0"/>
              </a:spcAft>
            </a:pPr>
            <a:r>
              <a:rPr lang="en-US" dirty="0">
                <a:solidFill>
                  <a:schemeClr val="bg2"/>
                </a:solidFill>
                <a:latin typeface="Avenir Next LT Pro Demi"/>
              </a:rPr>
              <a:t>NCOB HORIZON SCANNING AND FORESIGHT team</a:t>
            </a:r>
            <a:endParaRPr lang="en-US" dirty="0">
              <a:solidFill>
                <a:schemeClr val="bg2"/>
              </a:solidFill>
            </a:endParaRPr>
          </a:p>
          <a:p>
            <a:pPr algn="r">
              <a:spcAft>
                <a:spcPts val="0"/>
              </a:spcAft>
            </a:pPr>
            <a:r>
              <a:rPr lang="en-US" dirty="0">
                <a:solidFill>
                  <a:schemeClr val="bg2"/>
                </a:solidFill>
                <a:latin typeface="Avenir Next LT Pro Demi" panose="020B0704020202020204" pitchFamily="34" charset="0"/>
              </a:rPr>
              <a:t>Federica Lucivero</a:t>
            </a:r>
            <a:br>
              <a:rPr lang="en-US" dirty="0">
                <a:solidFill>
                  <a:schemeClr val="bg2"/>
                </a:solidFill>
                <a:latin typeface="Avenir Next LT Pro Demi" panose="020B0704020202020204" pitchFamily="34" charset="0"/>
              </a:rPr>
            </a:br>
            <a:r>
              <a:rPr lang="en-US" dirty="0" err="1">
                <a:solidFill>
                  <a:schemeClr val="bg2"/>
                </a:solidFill>
                <a:latin typeface="Avenir Next LT Pro Demi" panose="020B0704020202020204" pitchFamily="34" charset="0"/>
              </a:rPr>
              <a:t>ethox</a:t>
            </a:r>
            <a:r>
              <a:rPr lang="en-US" dirty="0">
                <a:solidFill>
                  <a:schemeClr val="bg2"/>
                </a:solidFill>
                <a:latin typeface="Avenir Next LT Pro Demi" panose="020B0704020202020204" pitchFamily="34" charset="0"/>
              </a:rPr>
              <a:t> </a:t>
            </a:r>
            <a:r>
              <a:rPr lang="en-US" dirty="0" err="1">
                <a:solidFill>
                  <a:schemeClr val="bg2"/>
                </a:solidFill>
                <a:latin typeface="Avenir Next LT Pro Demi" panose="020B0704020202020204" pitchFamily="34" charset="0"/>
              </a:rPr>
              <a:t>centre</a:t>
            </a:r>
            <a:r>
              <a:rPr lang="en-US" dirty="0">
                <a:solidFill>
                  <a:schemeClr val="bg2"/>
                </a:solidFill>
                <a:latin typeface="Avenir Next LT Pro Demi" panose="020B0704020202020204" pitchFamily="34" charset="0"/>
              </a:rPr>
              <a:t>, oxford university</a:t>
            </a:r>
          </a:p>
          <a:p>
            <a:pPr algn="r">
              <a:spcAft>
                <a:spcPts val="0"/>
              </a:spcAft>
            </a:pPr>
            <a:endParaRPr lang="en-US" dirty="0">
              <a:solidFill>
                <a:schemeClr val="bg2"/>
              </a:solidFill>
              <a:latin typeface="Avenir Next LT Pro" panose="020B0504020202020204" pitchFamily="34" charset="0"/>
            </a:endParaRPr>
          </a:p>
        </p:txBody>
      </p:sp>
      <p:pic>
        <p:nvPicPr>
          <p:cNvPr id="6" name="Picture 5" descr="A black and grey sign with white text&#10;&#10;Description automatically generated">
            <a:extLst>
              <a:ext uri="{FF2B5EF4-FFF2-40B4-BE49-F238E27FC236}">
                <a16:creationId xmlns:a16="http://schemas.microsoft.com/office/drawing/2014/main" id="{14D1B4CD-26AF-27ED-1819-1374C806E30F}"/>
              </a:ext>
            </a:extLst>
          </p:cNvPr>
          <p:cNvPicPr>
            <a:picLocks noChangeAspect="1"/>
          </p:cNvPicPr>
          <p:nvPr/>
        </p:nvPicPr>
        <p:blipFill>
          <a:blip r:embed="rId3"/>
          <a:stretch>
            <a:fillRect/>
          </a:stretch>
        </p:blipFill>
        <p:spPr>
          <a:xfrm>
            <a:off x="446533" y="723899"/>
            <a:ext cx="1890061" cy="1550020"/>
          </a:xfrm>
          <a:prstGeom prst="rect">
            <a:avLst/>
          </a:prstGeom>
        </p:spPr>
      </p:pic>
      <p:sp>
        <p:nvSpPr>
          <p:cNvPr id="7" name="Rectangle 6">
            <a:extLst>
              <a:ext uri="{FF2B5EF4-FFF2-40B4-BE49-F238E27FC236}">
                <a16:creationId xmlns:a16="http://schemas.microsoft.com/office/drawing/2014/main" id="{81638D6B-1D67-322F-5116-6932A242ED01}"/>
              </a:ext>
            </a:extLst>
          </p:cNvPr>
          <p:cNvSpPr/>
          <p:nvPr/>
        </p:nvSpPr>
        <p:spPr>
          <a:xfrm>
            <a:off x="4246850" y="723899"/>
            <a:ext cx="7498615" cy="5666666"/>
          </a:xfrm>
          <a:prstGeom prst="rect">
            <a:avLst/>
          </a:prstGeom>
          <a:solidFill>
            <a:srgbClr val="B889F4"/>
          </a:solidFill>
          <a:ln>
            <a:solidFill>
              <a:srgbClr val="B889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Founders Grotesk Medium" panose="020B0503030202060203"/>
              <a:ea typeface="+mn-ea"/>
              <a:cs typeface="+mn-cs"/>
            </a:endParaRPr>
          </a:p>
        </p:txBody>
      </p:sp>
      <p:sp>
        <p:nvSpPr>
          <p:cNvPr id="8" name="Rectangle 7">
            <a:extLst>
              <a:ext uri="{FF2B5EF4-FFF2-40B4-BE49-F238E27FC236}">
                <a16:creationId xmlns:a16="http://schemas.microsoft.com/office/drawing/2014/main" id="{DB28E319-4A60-C54B-868C-DBFD57E0B750}"/>
              </a:ext>
            </a:extLst>
          </p:cNvPr>
          <p:cNvSpPr/>
          <p:nvPr/>
        </p:nvSpPr>
        <p:spPr>
          <a:xfrm>
            <a:off x="446533" y="446049"/>
            <a:ext cx="11298932" cy="157620"/>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9" name="TextBox 8">
            <a:extLst>
              <a:ext uri="{FF2B5EF4-FFF2-40B4-BE49-F238E27FC236}">
                <a16:creationId xmlns:a16="http://schemas.microsoft.com/office/drawing/2014/main" id="{837FABB3-B2E8-6236-3E1D-43E3E7965A0D}"/>
              </a:ext>
            </a:extLst>
          </p:cNvPr>
          <p:cNvSpPr txBox="1"/>
          <p:nvPr/>
        </p:nvSpPr>
        <p:spPr>
          <a:xfrm>
            <a:off x="4579241" y="1519567"/>
            <a:ext cx="6161430"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Founders Grotesk Medium" panose="020B0503030202060203"/>
                <a:ea typeface="+mn-ea"/>
                <a:cs typeface="+mn-cs"/>
              </a:rPr>
              <a:t>Exploring public views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Founders Grotesk Medium" panose="020B0503030202060203"/>
                <a:ea typeface="+mn-ea"/>
                <a:cs typeface="+mn-cs"/>
              </a:rPr>
              <a:t>on assisted dying in England</a:t>
            </a:r>
          </a:p>
        </p:txBody>
      </p:sp>
      <p:sp>
        <p:nvSpPr>
          <p:cNvPr id="11" name="TextBox 10">
            <a:extLst>
              <a:ext uri="{FF2B5EF4-FFF2-40B4-BE49-F238E27FC236}">
                <a16:creationId xmlns:a16="http://schemas.microsoft.com/office/drawing/2014/main" id="{A9155C93-4A47-C51F-B32C-DF78ACD823C4}"/>
              </a:ext>
            </a:extLst>
          </p:cNvPr>
          <p:cNvSpPr txBox="1"/>
          <p:nvPr/>
        </p:nvSpPr>
        <p:spPr>
          <a:xfrm>
            <a:off x="6152994" y="2469123"/>
            <a:ext cx="3348545" cy="1169551"/>
          </a:xfrm>
          <a:prstGeom prst="rect">
            <a:avLst/>
          </a:prstGeom>
          <a:noFill/>
        </p:spPr>
        <p:txBody>
          <a:bodyPr wrap="non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500" b="0" i="0" u="none" strike="noStrike" kern="1200" cap="none" spc="0" normalizeH="0" baseline="0" noProof="0" dirty="0">
              <a:ln>
                <a:noFill/>
              </a:ln>
              <a:solidFill>
                <a:prstClr val="black"/>
              </a:solidFill>
              <a:effectLst/>
              <a:uLnTx/>
              <a:uFillTx/>
              <a:latin typeface="Founders Grotesk Medium" panose="020B0503030202060203"/>
              <a:ea typeface="+mn-ea"/>
              <a:cs typeface="+mn-cs"/>
            </a:endParaRPr>
          </a:p>
          <a:p>
            <a:pPr algn="ctr" defTabSz="457200">
              <a:defRPr/>
            </a:pPr>
            <a:r>
              <a:rPr kumimoji="0" lang="en-GB" sz="3500" b="0" i="0" u="none" strike="noStrike" kern="1200" cap="none" spc="0" normalizeH="0" baseline="0" noProof="0">
                <a:ln>
                  <a:noFill/>
                </a:ln>
                <a:solidFill>
                  <a:prstClr val="black"/>
                </a:solidFill>
                <a:effectLst/>
                <a:uLnTx/>
                <a:uFillTx/>
                <a:latin typeface="Founders Grotesk Medium" panose="020B0503030202060203"/>
                <a:ea typeface="+mn-ea"/>
                <a:cs typeface="+mn-cs"/>
              </a:rPr>
              <a:t> </a:t>
            </a:r>
            <a:r>
              <a:rPr lang="en-GB" sz="3500">
                <a:solidFill>
                  <a:prstClr val="black"/>
                </a:solidFill>
                <a:latin typeface="Founders Grotesk Medium" panose="020B0503030202060203"/>
              </a:rPr>
              <a:t>31st</a:t>
            </a:r>
            <a:r>
              <a:rPr kumimoji="0" lang="en-GB" sz="3500" b="0" i="0" u="none" strike="noStrike" kern="1200" cap="none" spc="0" normalizeH="0" baseline="0" noProof="0">
                <a:ln>
                  <a:noFill/>
                </a:ln>
                <a:solidFill>
                  <a:prstClr val="black"/>
                </a:solidFill>
                <a:effectLst/>
                <a:uLnTx/>
                <a:uFillTx/>
                <a:latin typeface="Founders Grotesk Medium" panose="020B0503030202060203"/>
                <a:ea typeface="+mn-ea"/>
                <a:cs typeface="+mn-cs"/>
              </a:rPr>
              <a:t> </a:t>
            </a:r>
            <a:r>
              <a:rPr lang="en-GB" sz="3500">
                <a:solidFill>
                  <a:prstClr val="black"/>
                </a:solidFill>
                <a:latin typeface="Founders Grotesk Medium" panose="020B0503030202060203"/>
              </a:rPr>
              <a:t>March </a:t>
            </a:r>
            <a:r>
              <a:rPr kumimoji="0" lang="en-GB" sz="3500" b="0" i="0" u="none" strike="noStrike" kern="1200" cap="none" spc="0" normalizeH="0" baseline="0" noProof="0">
                <a:ln>
                  <a:noFill/>
                </a:ln>
                <a:solidFill>
                  <a:prstClr val="black"/>
                </a:solidFill>
                <a:effectLst/>
                <a:uLnTx/>
                <a:uFillTx/>
                <a:latin typeface="Founders Grotesk Medium" panose="020B0503030202060203"/>
                <a:ea typeface="+mn-ea"/>
                <a:cs typeface="+mn-cs"/>
              </a:rPr>
              <a:t>2025</a:t>
            </a:r>
            <a:endParaRPr lang="en-GB" sz="3500" b="0" i="0" u="none" strike="noStrike" kern="1200" cap="none" spc="0" normalizeH="0" baseline="0" noProof="0">
              <a:ln>
                <a:noFill/>
              </a:ln>
              <a:solidFill>
                <a:prstClr val="black"/>
              </a:solidFill>
              <a:effectLst/>
              <a:uLnTx/>
              <a:uFillTx/>
              <a:latin typeface="Founders Grotesk Medium" panose="020B0503030202060203"/>
            </a:endParaRPr>
          </a:p>
        </p:txBody>
      </p:sp>
      <p:sp>
        <p:nvSpPr>
          <p:cNvPr id="13" name="TextBox 12">
            <a:extLst>
              <a:ext uri="{FF2B5EF4-FFF2-40B4-BE49-F238E27FC236}">
                <a16:creationId xmlns:a16="http://schemas.microsoft.com/office/drawing/2014/main" id="{3981E301-2CDA-1C62-C484-6D4DA2A7DD6B}"/>
              </a:ext>
            </a:extLst>
          </p:cNvPr>
          <p:cNvSpPr txBox="1"/>
          <p:nvPr/>
        </p:nvSpPr>
        <p:spPr>
          <a:xfrm>
            <a:off x="4428323" y="4047735"/>
            <a:ext cx="6797877"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Founders Grotesk Medium" panose="020B0503030202060203"/>
                <a:ea typeface="+mn-ea"/>
                <a:cs typeface="+mn-cs"/>
              </a:rPr>
              <a:t>Prof Anne Kerr</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Founders Grotesk Medium" panose="020B0503030202060203"/>
              </a:rPr>
              <a:t>University of Glasgow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Founders Grotesk Medium" panose="020B0503030202060203"/>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Founders Grotesk Medium" panose="020B0503030202060203"/>
                <a:ea typeface="+mn-ea"/>
                <a:cs typeface="+mn-cs"/>
              </a:rPr>
              <a:t>Henrietta Hopkins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Founders Grotesk Medium" panose="020B0503030202060203"/>
              </a:rPr>
              <a:t>Hopkins Van Mil</a:t>
            </a:r>
            <a:endParaRPr kumimoji="0" lang="en-GB" sz="2400" b="0" i="0" u="none" strike="noStrike" kern="1200" cap="none" spc="0" normalizeH="0" baseline="0" noProof="0" dirty="0">
              <a:ln>
                <a:noFill/>
              </a:ln>
              <a:solidFill>
                <a:prstClr val="black"/>
              </a:solidFill>
              <a:effectLst/>
              <a:uLnTx/>
              <a:uFillTx/>
              <a:latin typeface="Founders Grotesk Medium" panose="020B0503030202060203"/>
              <a:ea typeface="+mn-ea"/>
              <a:cs typeface="+mn-cs"/>
            </a:endParaRPr>
          </a:p>
        </p:txBody>
      </p:sp>
    </p:spTree>
    <p:extLst>
      <p:ext uri="{BB962C8B-B14F-4D97-AF65-F5344CB8AC3E}">
        <p14:creationId xmlns:p14="http://schemas.microsoft.com/office/powerpoint/2010/main" val="3431789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D4C7E-23FF-206C-6174-3523368FE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605C6-7AED-6D43-02C4-20D15EEFAC6C}"/>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HOW WAS THE JURY FORMED?</a:t>
            </a:r>
            <a:endParaRPr lang="en-GB" sz="3400" dirty="0">
              <a:solidFill>
                <a:schemeClr val="tx1"/>
              </a:solidFill>
              <a:latin typeface="Avenir Next LT Pro Demi"/>
            </a:endParaRPr>
          </a:p>
        </p:txBody>
      </p:sp>
      <p:sp>
        <p:nvSpPr>
          <p:cNvPr id="3" name="Rectangle 2">
            <a:extLst>
              <a:ext uri="{FF2B5EF4-FFF2-40B4-BE49-F238E27FC236}">
                <a16:creationId xmlns:a16="http://schemas.microsoft.com/office/drawing/2014/main" id="{252F0E50-807E-903E-05DB-4DC0BA3F62CB}"/>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4B7DAF79-0973-1078-F166-67E720145D8A}"/>
              </a:ext>
            </a:extLst>
          </p:cNvPr>
          <p:cNvPicPr>
            <a:picLocks noChangeAspect="1"/>
          </p:cNvPicPr>
          <p:nvPr/>
        </p:nvPicPr>
        <p:blipFill>
          <a:blip r:embed="rId3"/>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42E31469-3327-263E-7559-8349EECC566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06C37062-0474-4294-965C-77A57FCA83E3}"/>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9" name="Picture 8">
            <a:extLst>
              <a:ext uri="{FF2B5EF4-FFF2-40B4-BE49-F238E27FC236}">
                <a16:creationId xmlns:a16="http://schemas.microsoft.com/office/drawing/2014/main" id="{B220782A-AA7D-4D8F-FDCF-3E0982685DA5}"/>
              </a:ext>
            </a:extLst>
          </p:cNvPr>
          <p:cNvPicPr>
            <a:picLocks noChangeAspect="1"/>
          </p:cNvPicPr>
          <p:nvPr/>
        </p:nvPicPr>
        <p:blipFill>
          <a:blip r:embed="rId4"/>
          <a:stretch>
            <a:fillRect/>
          </a:stretch>
        </p:blipFill>
        <p:spPr>
          <a:xfrm>
            <a:off x="918903" y="2056397"/>
            <a:ext cx="10049393" cy="4415030"/>
          </a:xfrm>
          <a:prstGeom prst="rect">
            <a:avLst/>
          </a:prstGeom>
        </p:spPr>
      </p:pic>
    </p:spTree>
    <p:extLst>
      <p:ext uri="{BB962C8B-B14F-4D97-AF65-F5344CB8AC3E}">
        <p14:creationId xmlns:p14="http://schemas.microsoft.com/office/powerpoint/2010/main" val="466629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09BB4-9E67-32BE-0745-3671A77FC5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ABAD70-0E47-C076-A6BA-43EB07D58005}"/>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Jury QUESTIONS</a:t>
            </a:r>
            <a:endParaRPr lang="en-GB" sz="3400" dirty="0">
              <a:solidFill>
                <a:schemeClr val="tx1"/>
              </a:solidFill>
              <a:latin typeface="Avenir Next LT Pro Demi"/>
            </a:endParaRPr>
          </a:p>
        </p:txBody>
      </p:sp>
      <p:sp>
        <p:nvSpPr>
          <p:cNvPr id="3" name="Rectangle 2">
            <a:extLst>
              <a:ext uri="{FF2B5EF4-FFF2-40B4-BE49-F238E27FC236}">
                <a16:creationId xmlns:a16="http://schemas.microsoft.com/office/drawing/2014/main" id="{0E9D145D-1802-8FD6-C0D5-FEFE1EFA5982}"/>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EDAB1876-0BD8-54C7-FD1A-49E78CF374C3}"/>
              </a:ext>
            </a:extLst>
          </p:cNvPr>
          <p:cNvPicPr>
            <a:picLocks noChangeAspect="1"/>
          </p:cNvPicPr>
          <p:nvPr/>
        </p:nvPicPr>
        <p:blipFill>
          <a:blip r:embed="rId3"/>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CEDB85A3-FC99-E1B2-EAE0-4F1D047AA48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65D9A586-C01C-568C-672D-EEEBFB9F1F38}"/>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8" name="Picture 7" descr="A white text with black text&#10;&#10;Description automatically generated">
            <a:extLst>
              <a:ext uri="{FF2B5EF4-FFF2-40B4-BE49-F238E27FC236}">
                <a16:creationId xmlns:a16="http://schemas.microsoft.com/office/drawing/2014/main" id="{5DD7FFB5-E09A-1206-1446-408AE14960F9}"/>
              </a:ext>
            </a:extLst>
          </p:cNvPr>
          <p:cNvPicPr>
            <a:picLocks noChangeAspect="1"/>
          </p:cNvPicPr>
          <p:nvPr/>
        </p:nvPicPr>
        <p:blipFill>
          <a:blip r:embed="rId4"/>
          <a:stretch>
            <a:fillRect/>
          </a:stretch>
        </p:blipFill>
        <p:spPr>
          <a:xfrm>
            <a:off x="3396364" y="2465360"/>
            <a:ext cx="8242854" cy="3276534"/>
          </a:xfrm>
          <a:prstGeom prst="rect">
            <a:avLst/>
          </a:prstGeom>
        </p:spPr>
      </p:pic>
      <p:sp>
        <p:nvSpPr>
          <p:cNvPr id="10" name="Arrow: Pentagon 9">
            <a:extLst>
              <a:ext uri="{FF2B5EF4-FFF2-40B4-BE49-F238E27FC236}">
                <a16:creationId xmlns:a16="http://schemas.microsoft.com/office/drawing/2014/main" id="{E5ADE890-0EBA-BABC-60D7-1FBE922D8DEC}"/>
              </a:ext>
            </a:extLst>
          </p:cNvPr>
          <p:cNvSpPr/>
          <p:nvPr/>
        </p:nvSpPr>
        <p:spPr>
          <a:xfrm>
            <a:off x="705182" y="2613278"/>
            <a:ext cx="2691181" cy="2819334"/>
          </a:xfrm>
          <a:prstGeom prst="homePlat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3A4BFB88-EF15-F83A-FBCA-C70DA0B667DE}"/>
              </a:ext>
            </a:extLst>
          </p:cNvPr>
          <p:cNvSpPr txBox="1">
            <a:spLocks/>
          </p:cNvSpPr>
          <p:nvPr/>
        </p:nvSpPr>
        <p:spPr>
          <a:xfrm>
            <a:off x="552783" y="2691020"/>
            <a:ext cx="2445911" cy="2634015"/>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t>What did we ask the Citizens’ Jury?</a:t>
            </a:r>
          </a:p>
        </p:txBody>
      </p:sp>
    </p:spTree>
    <p:extLst>
      <p:ext uri="{BB962C8B-B14F-4D97-AF65-F5344CB8AC3E}">
        <p14:creationId xmlns:p14="http://schemas.microsoft.com/office/powerpoint/2010/main" val="701969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39EF0-6346-8842-7A4D-8201D3872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95DD7-A9B5-3797-9F19-719DD93BCED3}"/>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What did the JURY MEMBERS DO?</a:t>
            </a:r>
            <a:endParaRPr lang="en-GB" sz="3400" dirty="0">
              <a:solidFill>
                <a:schemeClr val="tx1"/>
              </a:solidFill>
              <a:latin typeface="Avenir Next LT Pro Demi"/>
            </a:endParaRPr>
          </a:p>
        </p:txBody>
      </p:sp>
      <p:sp>
        <p:nvSpPr>
          <p:cNvPr id="3" name="Rectangle 2">
            <a:extLst>
              <a:ext uri="{FF2B5EF4-FFF2-40B4-BE49-F238E27FC236}">
                <a16:creationId xmlns:a16="http://schemas.microsoft.com/office/drawing/2014/main" id="{CD98D4DE-A770-6779-94DC-E8C79FE14612}"/>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CADCADB2-AF17-42BD-9370-93068C38DE19}"/>
              </a:ext>
            </a:extLst>
          </p:cNvPr>
          <p:cNvPicPr>
            <a:picLocks noChangeAspect="1"/>
          </p:cNvPicPr>
          <p:nvPr/>
        </p:nvPicPr>
        <p:blipFill>
          <a:blip r:embed="rId3"/>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7144B471-B307-D275-617B-C43357B495E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5FAA989E-26DE-DCBE-A793-6AE2B4B97C21}"/>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9" name="Picture 8">
            <a:extLst>
              <a:ext uri="{FF2B5EF4-FFF2-40B4-BE49-F238E27FC236}">
                <a16:creationId xmlns:a16="http://schemas.microsoft.com/office/drawing/2014/main" id="{58319B98-4D8C-6CD0-3655-1BE15CE21576}"/>
              </a:ext>
            </a:extLst>
          </p:cNvPr>
          <p:cNvPicPr>
            <a:picLocks noChangeAspect="1"/>
          </p:cNvPicPr>
          <p:nvPr/>
        </p:nvPicPr>
        <p:blipFill>
          <a:blip r:embed="rId4"/>
          <a:stretch>
            <a:fillRect/>
          </a:stretch>
        </p:blipFill>
        <p:spPr>
          <a:xfrm>
            <a:off x="1584433" y="2056397"/>
            <a:ext cx="9327934" cy="4590014"/>
          </a:xfrm>
          <a:prstGeom prst="rect">
            <a:avLst/>
          </a:prstGeom>
        </p:spPr>
      </p:pic>
    </p:spTree>
    <p:extLst>
      <p:ext uri="{BB962C8B-B14F-4D97-AF65-F5344CB8AC3E}">
        <p14:creationId xmlns:p14="http://schemas.microsoft.com/office/powerpoint/2010/main" val="1480549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2C16C-7830-8F62-EF45-3CC7F5EE8A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40599A-F69D-5DC8-20DD-57E759ECDC77}"/>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WHAT DO PEOPLE IN ENGLAND THINK ABOUT ASSISTED DYING?</a:t>
            </a:r>
            <a:endParaRPr lang="en-GB" sz="3400" dirty="0">
              <a:solidFill>
                <a:schemeClr val="tx1"/>
              </a:solidFill>
              <a:latin typeface="Avenir Next LT Pro Demi"/>
            </a:endParaRPr>
          </a:p>
        </p:txBody>
      </p:sp>
      <p:sp>
        <p:nvSpPr>
          <p:cNvPr id="8" name="TextBox 1">
            <a:extLst>
              <a:ext uri="{FF2B5EF4-FFF2-40B4-BE49-F238E27FC236}">
                <a16:creationId xmlns:a16="http://schemas.microsoft.com/office/drawing/2014/main" id="{2150535E-D284-A919-F607-5E98A33EC2DC}"/>
              </a:ext>
            </a:extLst>
          </p:cNvPr>
          <p:cNvSpPr txBox="1"/>
          <p:nvPr/>
        </p:nvSpPr>
        <p:spPr>
          <a:xfrm>
            <a:off x="6498543" y="3277565"/>
            <a:ext cx="5001400" cy="2169825"/>
          </a:xfrm>
          <a:prstGeom prst="rect">
            <a:avLst/>
          </a:prstGeom>
          <a:noFill/>
        </p:spPr>
        <p:txBody>
          <a:bodyPr wrap="square" lIns="91440" tIns="45720" rIns="91440" bIns="45720" anchor="t">
            <a:spAutoFit/>
          </a:bodyPr>
          <a:lstStyle>
            <a:defPPr>
              <a:defRPr lang="en-US"/>
            </a:defPPr>
            <a:lvl1pPr algn="ctr" defTabSz="457200">
              <a:defRPr sz="2600">
                <a:latin typeface="Avenir Next LT Pro" panose="020B05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1200"/>
              </a:spcAft>
              <a:buClr>
                <a:srgbClr val="00B0AC"/>
              </a:buClr>
              <a:buSzTx/>
              <a:buFontTx/>
              <a:buNone/>
              <a:tabLst/>
              <a:defRPr/>
            </a:pPr>
            <a:r>
              <a:rPr lang="en-GB" sz="2700" dirty="0">
                <a:solidFill>
                  <a:prstClr val="black"/>
                </a:solidFill>
                <a:latin typeface="Arial" panose="020B0604020202020204" pitchFamily="34" charset="0"/>
                <a:cs typeface="Arial" panose="020B0604020202020204" pitchFamily="34" charset="0"/>
              </a:rPr>
              <a:t>Both surveys </a:t>
            </a:r>
            <a:r>
              <a:rPr kumimoji="0" lang="en-GB" sz="2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 the Citizens’ Jury show the majority of </a:t>
            </a:r>
            <a:r>
              <a:rPr kumimoji="0" lang="en-GB" sz="27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people support the legalisation of assisted dying </a:t>
            </a:r>
            <a:r>
              <a:rPr kumimoji="0" lang="en-GB" sz="2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 England. </a:t>
            </a:r>
            <a:endParaRPr kumimoji="0" lang="en-GB" sz="27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4DBD580-D65B-BB67-2CAD-FF0FF982E7C5}"/>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0CCA1623-D760-A809-423A-C628775C3A06}"/>
              </a:ext>
            </a:extLst>
          </p:cNvPr>
          <p:cNvPicPr>
            <a:picLocks noChangeAspect="1"/>
          </p:cNvPicPr>
          <p:nvPr/>
        </p:nvPicPr>
        <p:blipFill>
          <a:blip r:embed="rId3"/>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FD9745F5-B7CE-D8A2-8E41-5221850EE94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10E88A1E-2E74-8D7D-BA3F-2CBE75070BDD}"/>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4098" name="Picture 2">
            <a:extLst>
              <a:ext uri="{FF2B5EF4-FFF2-40B4-BE49-F238E27FC236}">
                <a16:creationId xmlns:a16="http://schemas.microsoft.com/office/drawing/2014/main" id="{0741E125-A3D0-FB60-4509-C6A1AC7638B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6506"/>
                    </a14:imgEffect>
                    <a14:imgEffect>
                      <a14:saturation sat="220000"/>
                    </a14:imgEffect>
                  </a14:imgLayer>
                </a14:imgProps>
              </a:ext>
              <a:ext uri="{28A0092B-C50C-407E-A947-70E740481C1C}">
                <a14:useLocalDpi xmlns:a14="http://schemas.microsoft.com/office/drawing/2010/main" val="0"/>
              </a:ext>
            </a:extLst>
          </a:blip>
          <a:srcRect/>
          <a:stretch>
            <a:fillRect/>
          </a:stretch>
        </p:blipFill>
        <p:spPr bwMode="auto">
          <a:xfrm>
            <a:off x="692057" y="2744164"/>
            <a:ext cx="5493143" cy="311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755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011B0-F0B1-8BCE-AFB3-F71FC196AE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A08A42-183D-C0FF-5C23-465A5B847090}"/>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SUMMARY OF FINDINGS</a:t>
            </a:r>
            <a:endParaRPr lang="en-GB" sz="3400" dirty="0">
              <a:solidFill>
                <a:schemeClr val="tx1"/>
              </a:solidFill>
              <a:latin typeface="Avenir Next LT Pro Demi"/>
            </a:endParaRPr>
          </a:p>
        </p:txBody>
      </p:sp>
      <p:sp>
        <p:nvSpPr>
          <p:cNvPr id="3" name="Rectangle 2">
            <a:extLst>
              <a:ext uri="{FF2B5EF4-FFF2-40B4-BE49-F238E27FC236}">
                <a16:creationId xmlns:a16="http://schemas.microsoft.com/office/drawing/2014/main" id="{D7D52777-80CE-9AE3-EBE6-D664B8EEF06F}"/>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954F5160-0AFC-DDA0-107B-85679837128D}"/>
              </a:ext>
            </a:extLst>
          </p:cNvPr>
          <p:cNvPicPr>
            <a:picLocks noChangeAspect="1"/>
          </p:cNvPicPr>
          <p:nvPr/>
        </p:nvPicPr>
        <p:blipFill>
          <a:blip r:embed="rId3"/>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C69CFC22-0837-C9D8-D5E0-A4EE84A9815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817787F0-4E92-D4CC-6388-2E92FD61D7C2}"/>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7" name="Picture 6">
            <a:extLst>
              <a:ext uri="{FF2B5EF4-FFF2-40B4-BE49-F238E27FC236}">
                <a16:creationId xmlns:a16="http://schemas.microsoft.com/office/drawing/2014/main" id="{34C9E462-8205-A332-6EC1-87831AC66414}"/>
              </a:ext>
            </a:extLst>
          </p:cNvPr>
          <p:cNvPicPr>
            <a:picLocks noChangeAspect="1"/>
          </p:cNvPicPr>
          <p:nvPr/>
        </p:nvPicPr>
        <p:blipFill>
          <a:blip r:embed="rId4"/>
          <a:srcRect b="79175"/>
          <a:stretch/>
        </p:blipFill>
        <p:spPr>
          <a:xfrm>
            <a:off x="553882" y="2000983"/>
            <a:ext cx="8776490" cy="969029"/>
          </a:xfrm>
          <a:prstGeom prst="rect">
            <a:avLst/>
          </a:prstGeom>
        </p:spPr>
      </p:pic>
      <p:pic>
        <p:nvPicPr>
          <p:cNvPr id="8" name="Picture 7">
            <a:extLst>
              <a:ext uri="{FF2B5EF4-FFF2-40B4-BE49-F238E27FC236}">
                <a16:creationId xmlns:a16="http://schemas.microsoft.com/office/drawing/2014/main" id="{CDE452F8-2E99-3C7E-0056-53B0E8B71287}"/>
              </a:ext>
            </a:extLst>
          </p:cNvPr>
          <p:cNvPicPr>
            <a:picLocks noChangeAspect="1"/>
          </p:cNvPicPr>
          <p:nvPr/>
        </p:nvPicPr>
        <p:blipFill>
          <a:blip r:embed="rId4"/>
          <a:srcRect l="14687" t="26060" r="11462"/>
          <a:stretch/>
        </p:blipFill>
        <p:spPr>
          <a:xfrm>
            <a:off x="553882" y="3142195"/>
            <a:ext cx="6481483" cy="3440600"/>
          </a:xfrm>
          <a:prstGeom prst="rect">
            <a:avLst/>
          </a:prstGeom>
        </p:spPr>
      </p:pic>
      <p:sp>
        <p:nvSpPr>
          <p:cNvPr id="9" name="Flowchart: Connector 8">
            <a:extLst>
              <a:ext uri="{FF2B5EF4-FFF2-40B4-BE49-F238E27FC236}">
                <a16:creationId xmlns:a16="http://schemas.microsoft.com/office/drawing/2014/main" id="{DBA0EB6D-198A-167D-8F97-B1C3F03C1030}"/>
              </a:ext>
            </a:extLst>
          </p:cNvPr>
          <p:cNvSpPr/>
          <p:nvPr/>
        </p:nvSpPr>
        <p:spPr>
          <a:xfrm>
            <a:off x="7637929" y="3385016"/>
            <a:ext cx="1116106" cy="1119749"/>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69%</a:t>
            </a:r>
          </a:p>
        </p:txBody>
      </p:sp>
      <p:sp>
        <p:nvSpPr>
          <p:cNvPr id="10" name="Flowchart: Connector 9">
            <a:extLst>
              <a:ext uri="{FF2B5EF4-FFF2-40B4-BE49-F238E27FC236}">
                <a16:creationId xmlns:a16="http://schemas.microsoft.com/office/drawing/2014/main" id="{417F26D8-86C5-4C22-EDDF-0728BE83F9FF}"/>
              </a:ext>
            </a:extLst>
          </p:cNvPr>
          <p:cNvSpPr/>
          <p:nvPr/>
        </p:nvSpPr>
        <p:spPr>
          <a:xfrm>
            <a:off x="7637929" y="4919769"/>
            <a:ext cx="1116106" cy="1119749"/>
          </a:xfrm>
          <a:prstGeom prst="flowChart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70%</a:t>
            </a:r>
          </a:p>
        </p:txBody>
      </p:sp>
      <p:sp>
        <p:nvSpPr>
          <p:cNvPr id="11" name="TextBox 10">
            <a:extLst>
              <a:ext uri="{FF2B5EF4-FFF2-40B4-BE49-F238E27FC236}">
                <a16:creationId xmlns:a16="http://schemas.microsoft.com/office/drawing/2014/main" id="{F3F5933F-D4A7-5897-09F0-0C680F0EF0D2}"/>
              </a:ext>
            </a:extLst>
          </p:cNvPr>
          <p:cNvSpPr txBox="1"/>
          <p:nvPr/>
        </p:nvSpPr>
        <p:spPr>
          <a:xfrm>
            <a:off x="8862521" y="3703323"/>
            <a:ext cx="1076128" cy="400110"/>
          </a:xfrm>
          <a:prstGeom prst="rect">
            <a:avLst/>
          </a:prstGeom>
          <a:noFill/>
        </p:spPr>
        <p:txBody>
          <a:bodyPr wrap="none" rtlCol="0">
            <a:spAutoFit/>
          </a:bodyPr>
          <a:lstStyle/>
          <a:p>
            <a:r>
              <a:rPr lang="en-GB" sz="2000" dirty="0"/>
              <a:t>Survey 1</a:t>
            </a:r>
          </a:p>
        </p:txBody>
      </p:sp>
      <p:sp>
        <p:nvSpPr>
          <p:cNvPr id="12" name="TextBox 11">
            <a:extLst>
              <a:ext uri="{FF2B5EF4-FFF2-40B4-BE49-F238E27FC236}">
                <a16:creationId xmlns:a16="http://schemas.microsoft.com/office/drawing/2014/main" id="{9FCABE8A-627C-E5D9-7DCB-F1007BFB95DE}"/>
              </a:ext>
            </a:extLst>
          </p:cNvPr>
          <p:cNvSpPr txBox="1"/>
          <p:nvPr/>
        </p:nvSpPr>
        <p:spPr>
          <a:xfrm>
            <a:off x="8862521" y="5279588"/>
            <a:ext cx="1076128" cy="400110"/>
          </a:xfrm>
          <a:prstGeom prst="rect">
            <a:avLst/>
          </a:prstGeom>
          <a:noFill/>
        </p:spPr>
        <p:txBody>
          <a:bodyPr wrap="none" rtlCol="0">
            <a:spAutoFit/>
          </a:bodyPr>
          <a:lstStyle/>
          <a:p>
            <a:r>
              <a:rPr lang="en-GB" sz="2000" dirty="0"/>
              <a:t>Survey 2</a:t>
            </a:r>
          </a:p>
        </p:txBody>
      </p:sp>
    </p:spTree>
    <p:extLst>
      <p:ext uri="{BB962C8B-B14F-4D97-AF65-F5344CB8AC3E}">
        <p14:creationId xmlns:p14="http://schemas.microsoft.com/office/powerpoint/2010/main" val="1199309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2FFB8-841F-AF5A-57B4-E01AF82801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C11F13-1B30-2E22-6CDF-830708ACA298}"/>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SUMMARY OF FINDINGS</a:t>
            </a:r>
            <a:endParaRPr lang="en-GB" sz="3400" dirty="0">
              <a:solidFill>
                <a:schemeClr val="tx1"/>
              </a:solidFill>
              <a:latin typeface="Avenir Next LT Pro Demi"/>
            </a:endParaRPr>
          </a:p>
        </p:txBody>
      </p:sp>
      <p:sp>
        <p:nvSpPr>
          <p:cNvPr id="3" name="Rectangle 2">
            <a:extLst>
              <a:ext uri="{FF2B5EF4-FFF2-40B4-BE49-F238E27FC236}">
                <a16:creationId xmlns:a16="http://schemas.microsoft.com/office/drawing/2014/main" id="{4A743AD0-34F4-4576-1361-A198247CA486}"/>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D94566D9-1E35-EE8B-EDD2-3AE6A1C20090}"/>
              </a:ext>
            </a:extLst>
          </p:cNvPr>
          <p:cNvPicPr>
            <a:picLocks noChangeAspect="1"/>
          </p:cNvPicPr>
          <p:nvPr/>
        </p:nvPicPr>
        <p:blipFill>
          <a:blip r:embed="rId3"/>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9B5FD262-C7AC-4B41-7896-2EB170BF49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78D819D8-6DDA-E6F0-D2CC-A9C17FD9EF93}"/>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7" name="Picture 6">
            <a:extLst>
              <a:ext uri="{FF2B5EF4-FFF2-40B4-BE49-F238E27FC236}">
                <a16:creationId xmlns:a16="http://schemas.microsoft.com/office/drawing/2014/main" id="{DA841E3E-A237-825F-D363-8A1B51CB79AD}"/>
              </a:ext>
            </a:extLst>
          </p:cNvPr>
          <p:cNvPicPr>
            <a:picLocks noChangeAspect="1"/>
          </p:cNvPicPr>
          <p:nvPr/>
        </p:nvPicPr>
        <p:blipFill>
          <a:blip r:embed="rId4"/>
          <a:stretch>
            <a:fillRect/>
          </a:stretch>
        </p:blipFill>
        <p:spPr>
          <a:xfrm>
            <a:off x="488274" y="1818128"/>
            <a:ext cx="9714505" cy="4890751"/>
          </a:xfrm>
          <a:prstGeom prst="rect">
            <a:avLst/>
          </a:prstGeom>
        </p:spPr>
      </p:pic>
      <p:sp>
        <p:nvSpPr>
          <p:cNvPr id="9" name="Arrow: Left 8">
            <a:extLst>
              <a:ext uri="{FF2B5EF4-FFF2-40B4-BE49-F238E27FC236}">
                <a16:creationId xmlns:a16="http://schemas.microsoft.com/office/drawing/2014/main" id="{20110E04-F450-1897-3243-4AEC299173FF}"/>
              </a:ext>
            </a:extLst>
          </p:cNvPr>
          <p:cNvSpPr/>
          <p:nvPr/>
        </p:nvSpPr>
        <p:spPr>
          <a:xfrm>
            <a:off x="3942347" y="5718962"/>
            <a:ext cx="702645" cy="279133"/>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702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C1EE8-E48D-7973-B02C-5729444D0E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EC0EE8-7CD1-B79B-DA9F-C62198B22BA5}"/>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SUMMARY OF FINDINGS</a:t>
            </a:r>
            <a:endParaRPr lang="en-GB" sz="3400" dirty="0">
              <a:solidFill>
                <a:schemeClr val="tx1"/>
              </a:solidFill>
              <a:latin typeface="Avenir Next LT Pro Demi"/>
            </a:endParaRPr>
          </a:p>
        </p:txBody>
      </p:sp>
      <p:sp>
        <p:nvSpPr>
          <p:cNvPr id="3" name="Rectangle 2">
            <a:extLst>
              <a:ext uri="{FF2B5EF4-FFF2-40B4-BE49-F238E27FC236}">
                <a16:creationId xmlns:a16="http://schemas.microsoft.com/office/drawing/2014/main" id="{7F5DD58F-5385-55C3-1966-82C9DE6603FE}"/>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E94D3DC4-CFE6-4567-CF66-F19D44C55CA0}"/>
              </a:ext>
            </a:extLst>
          </p:cNvPr>
          <p:cNvPicPr>
            <a:picLocks noChangeAspect="1"/>
          </p:cNvPicPr>
          <p:nvPr/>
        </p:nvPicPr>
        <p:blipFill>
          <a:blip r:embed="rId3"/>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830052A0-F70C-0E06-23DE-642904B17BA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8" name="TextBox 7">
            <a:extLst>
              <a:ext uri="{FF2B5EF4-FFF2-40B4-BE49-F238E27FC236}">
                <a16:creationId xmlns:a16="http://schemas.microsoft.com/office/drawing/2014/main" id="{56332978-4DA9-7D50-D478-57CBEFA02963}"/>
              </a:ext>
            </a:extLst>
          </p:cNvPr>
          <p:cNvSpPr txBox="1"/>
          <p:nvPr/>
        </p:nvSpPr>
        <p:spPr>
          <a:xfrm>
            <a:off x="446532" y="2355582"/>
            <a:ext cx="11057116" cy="3847207"/>
          </a:xfrm>
          <a:prstGeom prst="rect">
            <a:avLst/>
          </a:prstGeom>
          <a:noFill/>
        </p:spPr>
        <p:txBody>
          <a:bodyPr wrap="square" rtlCol="0">
            <a:spAutoFit/>
          </a:bodyPr>
          <a:lstStyle/>
          <a:p>
            <a:r>
              <a:rPr lang="en-GB" sz="2400" dirty="0">
                <a:solidFill>
                  <a:srgbClr val="7030A0"/>
                </a:solidFill>
                <a:latin typeface="Arial" panose="020B0604020202020204" pitchFamily="34" charset="0"/>
                <a:cs typeface="Arial" panose="020B0604020202020204" pitchFamily="34" charset="0"/>
              </a:rPr>
              <a:t>In-principle reasons for a change in the law</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To stop pain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Having the option to end your own life</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The knowledge that you can die with dignity if the time comes</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r>
              <a:rPr lang="en-GB" sz="2400" dirty="0">
                <a:solidFill>
                  <a:srgbClr val="7030A0"/>
                </a:solidFill>
                <a:latin typeface="Arial" panose="020B0604020202020204" pitchFamily="34" charset="0"/>
                <a:cs typeface="Arial" panose="020B0604020202020204" pitchFamily="34" charset="0"/>
              </a:rPr>
              <a:t>In-principle reasons against a change in the law</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Concern that safeguards will not be strong enough to protect the vulnerable</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Coercion or being otherwise pressurised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Normalising assisted dying – devaluing life</a:t>
            </a:r>
          </a:p>
          <a:p>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9954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BDEFA-538E-1C69-46F9-25287A1D4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6C5D51-29C4-7434-795B-DC41B3C961A7}"/>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SUMMARY OF FINDINGS</a:t>
            </a:r>
            <a:endParaRPr lang="en-GB" sz="3400" dirty="0">
              <a:solidFill>
                <a:schemeClr val="tx1"/>
              </a:solidFill>
              <a:latin typeface="Avenir Next LT Pro Demi"/>
            </a:endParaRPr>
          </a:p>
        </p:txBody>
      </p:sp>
      <p:sp>
        <p:nvSpPr>
          <p:cNvPr id="3" name="Rectangle 2">
            <a:extLst>
              <a:ext uri="{FF2B5EF4-FFF2-40B4-BE49-F238E27FC236}">
                <a16:creationId xmlns:a16="http://schemas.microsoft.com/office/drawing/2014/main" id="{128E9FD5-CAEC-F8EC-596D-3910AEDE3762}"/>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54594304-FD50-23CE-A3C9-965273643282}"/>
              </a:ext>
            </a:extLst>
          </p:cNvPr>
          <p:cNvPicPr>
            <a:picLocks noChangeAspect="1"/>
          </p:cNvPicPr>
          <p:nvPr/>
        </p:nvPicPr>
        <p:blipFill>
          <a:blip r:embed="rId3"/>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238AA04C-34DF-BE30-1378-ECC0383EFC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3B1F2F10-AEF5-694F-1581-E05BAA0FF3EE}"/>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F3DC9C95-6371-0100-17FA-402BCB1F8F02}"/>
              </a:ext>
            </a:extLst>
          </p:cNvPr>
          <p:cNvSpPr txBox="1"/>
          <p:nvPr/>
        </p:nvSpPr>
        <p:spPr>
          <a:xfrm>
            <a:off x="686920" y="2290393"/>
            <a:ext cx="10513359" cy="4536819"/>
          </a:xfrm>
          <a:prstGeom prst="rect">
            <a:avLst/>
          </a:prstGeom>
          <a:noFill/>
        </p:spPr>
        <p:txBody>
          <a:bodyPr wrap="square" lIns="91440" tIns="45720" rIns="91440" bIns="45720" rtlCol="0" anchor="t">
            <a:spAutoFit/>
          </a:bodyPr>
          <a:lstStyle/>
          <a:p>
            <a:pPr>
              <a:lnSpc>
                <a:spcPct val="150000"/>
              </a:lnSpc>
              <a:buClr>
                <a:srgbClr val="F26928"/>
              </a:buClr>
              <a:buSzPct val="150000"/>
            </a:pPr>
            <a:r>
              <a:rPr lang="en-US" sz="2400" dirty="0">
                <a:solidFill>
                  <a:srgbClr val="7030A0"/>
                </a:solidFill>
                <a:latin typeface="Arial"/>
                <a:cs typeface="Arial"/>
              </a:rPr>
              <a:t>Safeguarding</a:t>
            </a:r>
          </a:p>
          <a:p>
            <a:pPr marL="342900" indent="-342900">
              <a:lnSpc>
                <a:spcPct val="150000"/>
              </a:lnSpc>
              <a:buClr>
                <a:srgbClr val="F26928"/>
              </a:buClr>
              <a:buSzPct val="150000"/>
              <a:buFont typeface="Arial" panose="020B0604020202020204" pitchFamily="34" charset="0"/>
              <a:buChar char="•"/>
            </a:pPr>
            <a:r>
              <a:rPr lang="en-US" sz="2400" dirty="0">
                <a:solidFill>
                  <a:srgbClr val="000000"/>
                </a:solidFill>
                <a:latin typeface="Arial" panose="020B0604020202020204" pitchFamily="34" charset="0"/>
                <a:ea typeface="Arial" panose="020B0604020202020204" pitchFamily="34" charset="0"/>
              </a:rPr>
              <a:t>Safeguarding of vulnerable people was prioritised by the Citizens’ Jury and people surveyed. </a:t>
            </a:r>
          </a:p>
          <a:p>
            <a:pPr>
              <a:lnSpc>
                <a:spcPct val="150000"/>
              </a:lnSpc>
              <a:buClr>
                <a:srgbClr val="F26928"/>
              </a:buClr>
              <a:buSzPct val="150000"/>
            </a:pPr>
            <a:endParaRPr lang="en-US" sz="2400" dirty="0">
              <a:solidFill>
                <a:srgbClr val="000000"/>
              </a:solidFill>
              <a:latin typeface="Arial" panose="020B0604020202020204" pitchFamily="34" charset="0"/>
              <a:ea typeface="Arial" panose="020B0604020202020204" pitchFamily="34" charset="0"/>
            </a:endParaRPr>
          </a:p>
          <a:p>
            <a:pPr>
              <a:lnSpc>
                <a:spcPct val="150000"/>
              </a:lnSpc>
              <a:buClr>
                <a:srgbClr val="F26928"/>
              </a:buClr>
              <a:buSzPct val="150000"/>
            </a:pPr>
            <a:r>
              <a:rPr lang="en-US" sz="2400" dirty="0">
                <a:solidFill>
                  <a:srgbClr val="7030A0"/>
                </a:solidFill>
                <a:latin typeface="Arial"/>
                <a:cs typeface="Arial"/>
              </a:rPr>
              <a:t>Medical professionals </a:t>
            </a:r>
          </a:p>
          <a:p>
            <a:pPr marL="342900" indent="-342900">
              <a:lnSpc>
                <a:spcPct val="150000"/>
              </a:lnSpc>
              <a:buClr>
                <a:srgbClr val="F26928"/>
              </a:buClr>
              <a:buSzPct val="150000"/>
              <a:buFont typeface="Arial" panose="020B0604020202020204" pitchFamily="34" charset="0"/>
              <a:buChar char="•"/>
            </a:pPr>
            <a:r>
              <a:rPr lang="en-US" sz="2400" dirty="0">
                <a:solidFill>
                  <a:prstClr val="black"/>
                </a:solidFill>
                <a:latin typeface="Arial"/>
                <a:cs typeface="Arial"/>
              </a:rPr>
              <a:t>The public is mindful of the impact an assisted dying service could have on medical professionals.</a:t>
            </a:r>
          </a:p>
          <a:p>
            <a:pPr marL="342900" indent="-342900">
              <a:lnSpc>
                <a:spcPct val="150000"/>
              </a:lnSpc>
              <a:buClr>
                <a:srgbClr val="F26928"/>
              </a:buClr>
              <a:buSzPct val="150000"/>
              <a:buFont typeface="Arial" panose="020B0604020202020204" pitchFamily="34" charset="0"/>
              <a:buChar char="•"/>
            </a:pPr>
            <a:endParaRPr lang="en-US" sz="2800" dirty="0">
              <a:solidFill>
                <a:prstClr val="black"/>
              </a:solidFill>
              <a:latin typeface="Arial"/>
              <a:cs typeface="Arial"/>
            </a:endParaRPr>
          </a:p>
        </p:txBody>
      </p:sp>
    </p:spTree>
    <p:extLst>
      <p:ext uri="{BB962C8B-B14F-4D97-AF65-F5344CB8AC3E}">
        <p14:creationId xmlns:p14="http://schemas.microsoft.com/office/powerpoint/2010/main" val="2570299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9621D3D-CFD0-8103-F2FB-A906743F7C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4EBEA-333B-8A0E-4450-ED633F56AA5F}"/>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SUMMARY OF FINDINGS</a:t>
            </a:r>
            <a:endParaRPr lang="en-GB" sz="3400" dirty="0">
              <a:solidFill>
                <a:schemeClr val="tx1"/>
              </a:solidFill>
              <a:latin typeface="Avenir Next LT Pro Demi"/>
            </a:endParaRPr>
          </a:p>
        </p:txBody>
      </p:sp>
      <p:sp>
        <p:nvSpPr>
          <p:cNvPr id="3" name="Rectangle 2">
            <a:extLst>
              <a:ext uri="{FF2B5EF4-FFF2-40B4-BE49-F238E27FC236}">
                <a16:creationId xmlns:a16="http://schemas.microsoft.com/office/drawing/2014/main" id="{08A43630-4776-2674-B47B-FF65BD96BC7E}"/>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F479B992-F0AB-E61F-654E-AD0A75934193}"/>
              </a:ext>
            </a:extLst>
          </p:cNvPr>
          <p:cNvPicPr>
            <a:picLocks noChangeAspect="1"/>
          </p:cNvPicPr>
          <p:nvPr/>
        </p:nvPicPr>
        <p:blipFill>
          <a:blip r:embed="rId3"/>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A28056EE-F491-3576-1D83-42C8B97E9CD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6BDA981A-6C80-835B-71AA-5B429E24934A}"/>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8" name="TextBox 7">
            <a:extLst>
              <a:ext uri="{FF2B5EF4-FFF2-40B4-BE49-F238E27FC236}">
                <a16:creationId xmlns:a16="http://schemas.microsoft.com/office/drawing/2014/main" id="{47581282-B737-D21D-3EAD-276134FE7EAE}"/>
              </a:ext>
            </a:extLst>
          </p:cNvPr>
          <p:cNvSpPr txBox="1"/>
          <p:nvPr/>
        </p:nvSpPr>
        <p:spPr>
          <a:xfrm>
            <a:off x="584292" y="2744164"/>
            <a:ext cx="3307224" cy="1938992"/>
          </a:xfrm>
          <a:prstGeom prst="rect">
            <a:avLst/>
          </a:prstGeom>
          <a:noFill/>
        </p:spPr>
        <p:txBody>
          <a:bodyPr wrap="square">
            <a:spAutoFit/>
          </a:bodyPr>
          <a:lstStyle/>
          <a:p>
            <a:pPr algn="l"/>
            <a:r>
              <a:rPr lang="en-US" sz="2400" i="0" u="none" strike="noStrike" baseline="0" dirty="0">
                <a:latin typeface="Arial-BoldMT"/>
              </a:rPr>
              <a:t>Opinions on assisted dying differ based on gender, age, religious views, ethnic identity, and health status</a:t>
            </a:r>
            <a:r>
              <a:rPr lang="en-US" sz="2400" dirty="0">
                <a:latin typeface="Arial-BoldMT"/>
              </a:rPr>
              <a:t>.</a:t>
            </a:r>
            <a:endParaRPr lang="en-US" sz="2400" dirty="0">
              <a:latin typeface="Arial" panose="020B0604020202020204" pitchFamily="34" charset="0"/>
              <a:ea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D91CCEE-CA34-D95B-D718-089906098937}"/>
              </a:ext>
            </a:extLst>
          </p:cNvPr>
          <p:cNvPicPr>
            <a:picLocks noChangeAspect="1"/>
          </p:cNvPicPr>
          <p:nvPr/>
        </p:nvPicPr>
        <p:blipFill>
          <a:blip r:embed="rId4"/>
          <a:stretch>
            <a:fillRect/>
          </a:stretch>
        </p:blipFill>
        <p:spPr>
          <a:xfrm>
            <a:off x="4784703" y="1846854"/>
            <a:ext cx="4722367" cy="4903997"/>
          </a:xfrm>
          <a:prstGeom prst="rect">
            <a:avLst/>
          </a:prstGeom>
        </p:spPr>
      </p:pic>
    </p:spTree>
    <p:extLst>
      <p:ext uri="{BB962C8B-B14F-4D97-AF65-F5344CB8AC3E}">
        <p14:creationId xmlns:p14="http://schemas.microsoft.com/office/powerpoint/2010/main" val="1815431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C6527-DFF6-B526-23D9-84E2936CCD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526ACF-74C3-9D01-4B25-3120E64FA412}"/>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Whether or not the law is changed…</a:t>
            </a:r>
            <a:endParaRPr lang="en-GB" sz="3400" dirty="0">
              <a:solidFill>
                <a:schemeClr val="tx1"/>
              </a:solidFill>
              <a:latin typeface="Avenir Next LT Pro Demi"/>
            </a:endParaRPr>
          </a:p>
        </p:txBody>
      </p:sp>
      <p:sp>
        <p:nvSpPr>
          <p:cNvPr id="3" name="Rectangle 2">
            <a:extLst>
              <a:ext uri="{FF2B5EF4-FFF2-40B4-BE49-F238E27FC236}">
                <a16:creationId xmlns:a16="http://schemas.microsoft.com/office/drawing/2014/main" id="{B972A2AA-FC43-AC51-1E1F-1CC7BB527D5B}"/>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BB142ACA-4A53-5701-29F5-BF269B6855E8}"/>
              </a:ext>
            </a:extLst>
          </p:cNvPr>
          <p:cNvPicPr>
            <a:picLocks noChangeAspect="1"/>
          </p:cNvPicPr>
          <p:nvPr/>
        </p:nvPicPr>
        <p:blipFill>
          <a:blip r:embed="rId3"/>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5D391600-DBC4-E49C-8E23-80B533F7879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7CC3B06C-3A26-0A8D-2234-1C4F890F9866}"/>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8" name="TextBox 7">
            <a:extLst>
              <a:ext uri="{FF2B5EF4-FFF2-40B4-BE49-F238E27FC236}">
                <a16:creationId xmlns:a16="http://schemas.microsoft.com/office/drawing/2014/main" id="{D21E936E-9B1E-1FE1-173C-8B9469B1BA1F}"/>
              </a:ext>
            </a:extLst>
          </p:cNvPr>
          <p:cNvSpPr txBox="1"/>
          <p:nvPr/>
        </p:nvSpPr>
        <p:spPr>
          <a:xfrm>
            <a:off x="344195" y="2088802"/>
            <a:ext cx="11503608" cy="4339650"/>
          </a:xfrm>
          <a:prstGeom prst="rect">
            <a:avLst/>
          </a:prstGeom>
          <a:noFill/>
        </p:spPr>
        <p:txBody>
          <a:bodyPr wrap="square">
            <a:spAutoFit/>
          </a:bodyPr>
          <a:lstStyle/>
          <a:p>
            <a:pPr>
              <a:lnSpc>
                <a:spcPct val="150000"/>
              </a:lnSpc>
              <a:buClr>
                <a:srgbClr val="F26928"/>
              </a:buClr>
              <a:buSzPct val="150000"/>
            </a:pPr>
            <a:r>
              <a:rPr lang="en-US" sz="2400" dirty="0">
                <a:solidFill>
                  <a:srgbClr val="7030A0"/>
                </a:solidFill>
                <a:latin typeface="Arial" panose="020B0604020202020204" pitchFamily="34" charset="0"/>
                <a:cs typeface="Arial" panose="020B0604020202020204" pitchFamily="34" charset="0"/>
              </a:rPr>
              <a:t>Accessing services abroad</a:t>
            </a:r>
          </a:p>
          <a:p>
            <a:pPr algn="l"/>
            <a:r>
              <a:rPr lang="en-US" sz="2400" dirty="0">
                <a:latin typeface="ArialMT"/>
              </a:rPr>
              <a:t>T</a:t>
            </a:r>
            <a:r>
              <a:rPr lang="en-US" sz="2400" b="0" i="0" u="none" strike="noStrike" baseline="0" dirty="0">
                <a:latin typeface="ArialMT"/>
              </a:rPr>
              <a:t>he act of helping someone to travel to a foreign clinic such as Dignitas should be decriminalised. </a:t>
            </a:r>
          </a:p>
          <a:p>
            <a:pPr algn="l"/>
            <a:endParaRPr lang="en-US" sz="2400" dirty="0">
              <a:solidFill>
                <a:srgbClr val="000000"/>
              </a:solidFill>
              <a:latin typeface="ArialMT"/>
              <a:ea typeface="Arial" panose="020B0604020202020204" pitchFamily="34" charset="0"/>
              <a:cs typeface="Arial" panose="020B0604020202020204" pitchFamily="34" charset="0"/>
            </a:endParaRPr>
          </a:p>
          <a:p>
            <a:pPr algn="l"/>
            <a:r>
              <a:rPr lang="en-US" sz="2400" dirty="0">
                <a:solidFill>
                  <a:srgbClr val="7030A0"/>
                </a:solidFill>
                <a:latin typeface="Arial" panose="020B0604020202020204" pitchFamily="34" charset="0"/>
                <a:ea typeface="Arial" panose="020B0604020202020204" pitchFamily="34" charset="0"/>
                <a:cs typeface="Arial" panose="020B0604020202020204" pitchFamily="34" charset="0"/>
              </a:rPr>
              <a:t>Palliative care</a:t>
            </a:r>
          </a:p>
          <a:p>
            <a:pPr algn="l"/>
            <a:r>
              <a:rPr lang="en-US" sz="2400" dirty="0">
                <a:solidFill>
                  <a:srgbClr val="000000"/>
                </a:solidFill>
                <a:latin typeface="Arial" panose="020B0604020202020204" pitchFamily="34" charset="0"/>
                <a:ea typeface="Arial" panose="020B0604020202020204" pitchFamily="34" charset="0"/>
                <a:cs typeface="Arial" panose="020B0604020202020204" pitchFamily="34" charset="0"/>
              </a:rPr>
              <a:t>The public are united in the calling for more funding, prioritisation and focus on providing high quality palliative care to everyone who needs it in society</a:t>
            </a:r>
          </a:p>
          <a:p>
            <a:pPr algn="l"/>
            <a:endParaRPr lang="en-US" sz="24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algn="l"/>
            <a:r>
              <a:rPr lang="en-US" sz="2400" dirty="0">
                <a:solidFill>
                  <a:srgbClr val="7030A0"/>
                </a:solidFill>
                <a:latin typeface="Arial" panose="020B0604020202020204" pitchFamily="34" charset="0"/>
                <a:ea typeface="Arial" panose="020B0604020202020204" pitchFamily="34" charset="0"/>
                <a:cs typeface="Arial" panose="020B0604020202020204" pitchFamily="34" charset="0"/>
              </a:rPr>
              <a:t>National conversation</a:t>
            </a:r>
          </a:p>
          <a:p>
            <a:pPr algn="l"/>
            <a:r>
              <a:rPr lang="en-US" sz="2400" dirty="0">
                <a:latin typeface="Arial" panose="020B0604020202020204" pitchFamily="34" charset="0"/>
                <a:ea typeface="Arial" panose="020B0604020202020204" pitchFamily="34" charset="0"/>
                <a:cs typeface="Arial" panose="020B0604020202020204" pitchFamily="34" charset="0"/>
              </a:rPr>
              <a:t>There is considerable appetite for increased open public discourse about death and dying, including assisted dying. </a:t>
            </a:r>
          </a:p>
        </p:txBody>
      </p:sp>
    </p:spTree>
    <p:extLst>
      <p:ext uri="{BB962C8B-B14F-4D97-AF65-F5344CB8AC3E}">
        <p14:creationId xmlns:p14="http://schemas.microsoft.com/office/powerpoint/2010/main" val="1979747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97536-31E1-39A3-2D8C-EF6763B9DB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988A2B-C24D-3F0E-2715-3DF881E1BC66}"/>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WHO WE ARE</a:t>
            </a:r>
            <a:endParaRPr lang="en-GB" sz="3400" dirty="0">
              <a:solidFill>
                <a:schemeClr val="tx1"/>
              </a:solidFill>
              <a:latin typeface="Avenir Next LT Pro Demi"/>
            </a:endParaRPr>
          </a:p>
        </p:txBody>
      </p:sp>
      <p:sp>
        <p:nvSpPr>
          <p:cNvPr id="8" name="TextBox 1">
            <a:extLst>
              <a:ext uri="{FF2B5EF4-FFF2-40B4-BE49-F238E27FC236}">
                <a16:creationId xmlns:a16="http://schemas.microsoft.com/office/drawing/2014/main" id="{B38C7CD0-EC6A-8E29-5C69-0462754AC3B8}"/>
              </a:ext>
            </a:extLst>
          </p:cNvPr>
          <p:cNvSpPr txBox="1"/>
          <p:nvPr/>
        </p:nvSpPr>
        <p:spPr>
          <a:xfrm>
            <a:off x="6398412" y="2440720"/>
            <a:ext cx="5205290" cy="2785378"/>
          </a:xfrm>
          <a:prstGeom prst="rect">
            <a:avLst/>
          </a:prstGeom>
          <a:noFill/>
        </p:spPr>
        <p:txBody>
          <a:bodyPr wrap="square" lIns="91440" tIns="45720" rIns="91440" bIns="45720" anchor="t">
            <a:spAutoFit/>
          </a:bodyPr>
          <a:lstStyle>
            <a:defPPr>
              <a:defRPr lang="en-US"/>
            </a:defPPr>
            <a:lvl1pPr algn="ctr" defTabSz="457200">
              <a:defRPr sz="2600">
                <a:latin typeface="Avenir Next LT Pro" panose="020B05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1200"/>
              </a:spcAft>
              <a:buClr>
                <a:srgbClr val="00B0AC"/>
              </a:buClr>
              <a:buSzTx/>
              <a:buFontTx/>
              <a:buNone/>
              <a:tabLst/>
              <a:defRPr/>
            </a:pPr>
            <a:r>
              <a:rPr kumimoji="0" lang="en-GB" sz="3500" b="0" i="0" u="none" strike="noStrike" kern="1200" cap="none" spc="0" normalizeH="0" baseline="0" noProof="0" dirty="0">
                <a:ln>
                  <a:noFill/>
                </a:ln>
                <a:solidFill>
                  <a:srgbClr val="000000"/>
                </a:solidFill>
                <a:effectLst/>
                <a:uLnTx/>
                <a:uFillTx/>
                <a:latin typeface="Founders Grotesk Medium" panose="020B0503030202060203"/>
                <a:ea typeface="+mn-ea"/>
                <a:cs typeface="+mn-cs"/>
              </a:rPr>
              <a:t>We work to place </a:t>
            </a:r>
            <a:r>
              <a:rPr kumimoji="0" lang="en-GB" sz="3500" b="1" i="0" u="none" strike="noStrike" kern="1200" cap="none" spc="0" normalizeH="0" baseline="0" noProof="0" dirty="0">
                <a:ln>
                  <a:noFill/>
                </a:ln>
                <a:solidFill>
                  <a:srgbClr val="000000"/>
                </a:solidFill>
                <a:effectLst/>
                <a:uLnTx/>
                <a:uFillTx/>
                <a:latin typeface="Founders Grotesk Medium" panose="020B0503030202060203"/>
                <a:ea typeface="+mn-ea"/>
                <a:cs typeface="+mn-cs"/>
              </a:rPr>
              <a:t>ethics </a:t>
            </a:r>
            <a:br>
              <a:rPr kumimoji="0" lang="en-GB" sz="3500" b="1" i="0" u="none" strike="noStrike" kern="1200" cap="none" spc="0" normalizeH="0" baseline="0" noProof="0" dirty="0">
                <a:ln>
                  <a:noFill/>
                </a:ln>
                <a:solidFill>
                  <a:srgbClr val="000000"/>
                </a:solidFill>
                <a:effectLst/>
                <a:uLnTx/>
                <a:uFillTx/>
                <a:latin typeface="Founders Grotesk Medium" panose="020B0503030202060203"/>
                <a:ea typeface="+mn-ea"/>
                <a:cs typeface="+mn-cs"/>
              </a:rPr>
            </a:br>
            <a:r>
              <a:rPr kumimoji="0" lang="en-GB" sz="3500" b="1" i="0" u="none" strike="noStrike" kern="1200" cap="none" spc="0" normalizeH="0" baseline="0" noProof="0" dirty="0">
                <a:ln>
                  <a:noFill/>
                </a:ln>
                <a:solidFill>
                  <a:srgbClr val="000000"/>
                </a:solidFill>
                <a:effectLst/>
                <a:uLnTx/>
                <a:uFillTx/>
                <a:latin typeface="Founders Grotesk Medium" panose="020B0503030202060203"/>
                <a:ea typeface="+mn-ea"/>
                <a:cs typeface="+mn-cs"/>
              </a:rPr>
              <a:t>at the centre of decisions </a:t>
            </a:r>
            <a:r>
              <a:rPr kumimoji="0" lang="en-GB" sz="3500" b="0" i="0" u="none" strike="noStrike" kern="1200" cap="none" spc="0" normalizeH="0" baseline="0" noProof="0" dirty="0">
                <a:ln>
                  <a:noFill/>
                </a:ln>
                <a:solidFill>
                  <a:srgbClr val="000000"/>
                </a:solidFill>
                <a:effectLst/>
                <a:uLnTx/>
                <a:uFillTx/>
                <a:latin typeface="Founders Grotesk Medium" panose="020B0503030202060203"/>
                <a:ea typeface="+mn-ea"/>
                <a:cs typeface="+mn-cs"/>
              </a:rPr>
              <a:t>about biomedicine </a:t>
            </a:r>
            <a:br>
              <a:rPr kumimoji="0" lang="en-GB" sz="3500" b="0" i="0" u="none" strike="noStrike" kern="1200" cap="none" spc="0" normalizeH="0" baseline="0" noProof="0" dirty="0">
                <a:ln>
                  <a:noFill/>
                </a:ln>
                <a:solidFill>
                  <a:srgbClr val="000000"/>
                </a:solidFill>
                <a:effectLst/>
                <a:uLnTx/>
                <a:uFillTx/>
                <a:latin typeface="Founders Grotesk Medium" panose="020B0503030202060203"/>
                <a:ea typeface="+mn-ea"/>
                <a:cs typeface="+mn-cs"/>
              </a:rPr>
            </a:br>
            <a:r>
              <a:rPr kumimoji="0" lang="en-GB" sz="3500" b="0" i="0" u="none" strike="noStrike" kern="1200" cap="none" spc="0" normalizeH="0" baseline="0" noProof="0" dirty="0">
                <a:ln>
                  <a:noFill/>
                </a:ln>
                <a:solidFill>
                  <a:srgbClr val="000000"/>
                </a:solidFill>
                <a:effectLst/>
                <a:uLnTx/>
                <a:uFillTx/>
                <a:latin typeface="Founders Grotesk Medium" panose="020B0503030202060203"/>
                <a:ea typeface="+mn-ea"/>
                <a:cs typeface="+mn-cs"/>
              </a:rPr>
              <a:t>and health, </a:t>
            </a:r>
            <a:r>
              <a:rPr kumimoji="0" lang="en-GB" sz="3500" b="1" i="0" u="none" strike="noStrike" kern="1200" cap="none" spc="0" normalizeH="0" baseline="0" noProof="0" dirty="0">
                <a:ln>
                  <a:noFill/>
                </a:ln>
                <a:solidFill>
                  <a:srgbClr val="000000"/>
                </a:solidFill>
                <a:effectLst/>
                <a:uLnTx/>
                <a:uFillTx/>
                <a:latin typeface="Founders Grotesk Medium" panose="020B0503030202060203"/>
                <a:ea typeface="+mn-ea"/>
                <a:cs typeface="+mn-cs"/>
              </a:rPr>
              <a:t>so that we </a:t>
            </a:r>
            <a:br>
              <a:rPr kumimoji="0" lang="en-GB" sz="3500" b="1" i="0" u="none" strike="noStrike" kern="1200" cap="none" spc="0" normalizeH="0" baseline="0" noProof="0" dirty="0">
                <a:ln>
                  <a:noFill/>
                </a:ln>
                <a:solidFill>
                  <a:srgbClr val="000000"/>
                </a:solidFill>
                <a:effectLst/>
                <a:uLnTx/>
                <a:uFillTx/>
                <a:latin typeface="Founders Grotesk Medium" panose="020B0503030202060203"/>
                <a:ea typeface="+mn-ea"/>
                <a:cs typeface="+mn-cs"/>
              </a:rPr>
            </a:br>
            <a:r>
              <a:rPr kumimoji="0" lang="en-GB" sz="3500" b="1" i="0" u="none" strike="noStrike" kern="1200" cap="none" spc="0" normalizeH="0" baseline="0" noProof="0" dirty="0">
                <a:ln>
                  <a:noFill/>
                </a:ln>
                <a:solidFill>
                  <a:srgbClr val="000000"/>
                </a:solidFill>
                <a:effectLst/>
                <a:uLnTx/>
                <a:uFillTx/>
                <a:latin typeface="Founders Grotesk Medium" panose="020B0503030202060203"/>
                <a:ea typeface="+mn-ea"/>
                <a:cs typeface="+mn-cs"/>
              </a:rPr>
              <a:t>all benefit.​</a:t>
            </a:r>
            <a:endParaRPr kumimoji="0" lang="en-GB" sz="3500" b="1" i="0" u="none" strike="noStrike" kern="1200" cap="none" spc="0" normalizeH="0" baseline="0" noProof="0" dirty="0">
              <a:ln>
                <a:noFill/>
              </a:ln>
              <a:solidFill>
                <a:prstClr val="black"/>
              </a:solidFill>
              <a:effectLst/>
              <a:uLnTx/>
              <a:uFillTx/>
              <a:latin typeface="Founders Grotesk Medium" panose="020B0503030202060203"/>
              <a:ea typeface="+mn-ea"/>
              <a:cs typeface="+mn-cs"/>
            </a:endParaRPr>
          </a:p>
        </p:txBody>
      </p:sp>
      <p:sp>
        <p:nvSpPr>
          <p:cNvPr id="3" name="Rectangle 2">
            <a:extLst>
              <a:ext uri="{FF2B5EF4-FFF2-40B4-BE49-F238E27FC236}">
                <a16:creationId xmlns:a16="http://schemas.microsoft.com/office/drawing/2014/main" id="{8426E2A2-3DB4-F0C1-0035-76D8F9EE6CD2}"/>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1026" name="Picture 2">
            <a:extLst>
              <a:ext uri="{FF2B5EF4-FFF2-40B4-BE49-F238E27FC236}">
                <a16:creationId xmlns:a16="http://schemas.microsoft.com/office/drawing/2014/main" id="{BEBB28A3-DECA-AE2A-1B7D-6B99816AE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298" y="2212935"/>
            <a:ext cx="5668291" cy="40317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and grey sign with white text&#10;&#10;Description automatically generated">
            <a:extLst>
              <a:ext uri="{FF2B5EF4-FFF2-40B4-BE49-F238E27FC236}">
                <a16:creationId xmlns:a16="http://schemas.microsoft.com/office/drawing/2014/main" id="{5C21B887-694C-6BFA-1D45-961675934A63}"/>
              </a:ext>
            </a:extLst>
          </p:cNvPr>
          <p:cNvPicPr>
            <a:picLocks noChangeAspect="1"/>
          </p:cNvPicPr>
          <p:nvPr/>
        </p:nvPicPr>
        <p:blipFill>
          <a:blip r:embed="rId4"/>
          <a:stretch>
            <a:fillRect/>
          </a:stretch>
        </p:blipFill>
        <p:spPr>
          <a:xfrm>
            <a:off x="10544441" y="840914"/>
            <a:ext cx="959207" cy="786636"/>
          </a:xfrm>
          <a:prstGeom prst="rect">
            <a:avLst/>
          </a:prstGeom>
        </p:spPr>
      </p:pic>
    </p:spTree>
    <p:extLst>
      <p:ext uri="{BB962C8B-B14F-4D97-AF65-F5344CB8AC3E}">
        <p14:creationId xmlns:p14="http://schemas.microsoft.com/office/powerpoint/2010/main" val="2549055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105DF-F8BB-F41B-98DB-C77D9CF183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493E26-AA7E-19C9-6F1E-6E97F4E739F9}"/>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PUBLICATIONS</a:t>
            </a:r>
            <a:endParaRPr lang="en-GB" sz="3400" dirty="0">
              <a:solidFill>
                <a:schemeClr val="tx1"/>
              </a:solidFill>
              <a:latin typeface="Avenir Next LT Pro Demi"/>
            </a:endParaRPr>
          </a:p>
        </p:txBody>
      </p:sp>
      <p:sp>
        <p:nvSpPr>
          <p:cNvPr id="3" name="Rectangle 2">
            <a:extLst>
              <a:ext uri="{FF2B5EF4-FFF2-40B4-BE49-F238E27FC236}">
                <a16:creationId xmlns:a16="http://schemas.microsoft.com/office/drawing/2014/main" id="{E2226008-14C2-29FA-7A35-F7887607CEB1}"/>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04F4938E-59AC-C4EF-8EA7-05891E8A124C}"/>
              </a:ext>
            </a:extLst>
          </p:cNvPr>
          <p:cNvPicPr>
            <a:picLocks noChangeAspect="1"/>
          </p:cNvPicPr>
          <p:nvPr/>
        </p:nvPicPr>
        <p:blipFill>
          <a:blip r:embed="rId3"/>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38C3230F-6F49-4178-33F9-8DD1B4A09D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BFF5F079-BD20-951F-CD8D-71608075E58F}"/>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8" name="Picture 7">
            <a:extLst>
              <a:ext uri="{FF2B5EF4-FFF2-40B4-BE49-F238E27FC236}">
                <a16:creationId xmlns:a16="http://schemas.microsoft.com/office/drawing/2014/main" id="{6202FF05-6AC4-1554-18BF-1717BBD24FDF}"/>
              </a:ext>
            </a:extLst>
          </p:cNvPr>
          <p:cNvPicPr>
            <a:picLocks noChangeAspect="1"/>
          </p:cNvPicPr>
          <p:nvPr/>
        </p:nvPicPr>
        <p:blipFill>
          <a:blip r:embed="rId4"/>
          <a:stretch>
            <a:fillRect/>
          </a:stretch>
        </p:blipFill>
        <p:spPr>
          <a:xfrm>
            <a:off x="530189" y="2053583"/>
            <a:ext cx="3259193" cy="4569955"/>
          </a:xfrm>
          <a:prstGeom prst="rect">
            <a:avLst/>
          </a:prstGeom>
        </p:spPr>
      </p:pic>
      <p:pic>
        <p:nvPicPr>
          <p:cNvPr id="10" name="Picture 9">
            <a:extLst>
              <a:ext uri="{FF2B5EF4-FFF2-40B4-BE49-F238E27FC236}">
                <a16:creationId xmlns:a16="http://schemas.microsoft.com/office/drawing/2014/main" id="{79B04B20-49B4-443A-5DE8-9D4100115C77}"/>
              </a:ext>
            </a:extLst>
          </p:cNvPr>
          <p:cNvPicPr>
            <a:picLocks noChangeAspect="1"/>
          </p:cNvPicPr>
          <p:nvPr/>
        </p:nvPicPr>
        <p:blipFill>
          <a:blip r:embed="rId5"/>
          <a:stretch>
            <a:fillRect/>
          </a:stretch>
        </p:blipFill>
        <p:spPr>
          <a:xfrm>
            <a:off x="4122507" y="2026192"/>
            <a:ext cx="3259194" cy="2168457"/>
          </a:xfrm>
          <a:prstGeom prst="rect">
            <a:avLst/>
          </a:prstGeom>
        </p:spPr>
      </p:pic>
      <p:pic>
        <p:nvPicPr>
          <p:cNvPr id="12" name="Picture 11">
            <a:extLst>
              <a:ext uri="{FF2B5EF4-FFF2-40B4-BE49-F238E27FC236}">
                <a16:creationId xmlns:a16="http://schemas.microsoft.com/office/drawing/2014/main" id="{F733B359-0AC4-D2A4-C807-C2935F9E474E}"/>
              </a:ext>
            </a:extLst>
          </p:cNvPr>
          <p:cNvPicPr>
            <a:picLocks noChangeAspect="1"/>
          </p:cNvPicPr>
          <p:nvPr/>
        </p:nvPicPr>
        <p:blipFill>
          <a:blip r:embed="rId6"/>
          <a:stretch>
            <a:fillRect/>
          </a:stretch>
        </p:blipFill>
        <p:spPr>
          <a:xfrm>
            <a:off x="4122507" y="4392042"/>
            <a:ext cx="3259193" cy="2231496"/>
          </a:xfrm>
          <a:prstGeom prst="rect">
            <a:avLst/>
          </a:prstGeom>
        </p:spPr>
      </p:pic>
      <p:pic>
        <p:nvPicPr>
          <p:cNvPr id="14" name="Picture 13">
            <a:extLst>
              <a:ext uri="{FF2B5EF4-FFF2-40B4-BE49-F238E27FC236}">
                <a16:creationId xmlns:a16="http://schemas.microsoft.com/office/drawing/2014/main" id="{78B73409-C771-E3B0-F389-52D5C58FAB07}"/>
              </a:ext>
            </a:extLst>
          </p:cNvPr>
          <p:cNvPicPr>
            <a:picLocks noChangeAspect="1"/>
          </p:cNvPicPr>
          <p:nvPr/>
        </p:nvPicPr>
        <p:blipFill>
          <a:blip r:embed="rId7"/>
          <a:stretch>
            <a:fillRect/>
          </a:stretch>
        </p:blipFill>
        <p:spPr>
          <a:xfrm>
            <a:off x="7840014" y="2026192"/>
            <a:ext cx="3259193" cy="4522646"/>
          </a:xfrm>
          <a:prstGeom prst="rect">
            <a:avLst/>
          </a:prstGeom>
        </p:spPr>
      </p:pic>
    </p:spTree>
    <p:extLst>
      <p:ext uri="{BB962C8B-B14F-4D97-AF65-F5344CB8AC3E}">
        <p14:creationId xmlns:p14="http://schemas.microsoft.com/office/powerpoint/2010/main" val="1430855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890B4-DCC3-D8F5-BB57-3E4AAB2661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8EFF87-2EB7-1F31-E5E7-E7FAE1AB0892}"/>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Citizens’ JURY FILM</a:t>
            </a:r>
            <a:endParaRPr lang="en-GB" sz="3400" dirty="0">
              <a:solidFill>
                <a:schemeClr val="tx1"/>
              </a:solidFill>
              <a:latin typeface="Avenir Next LT Pro Demi"/>
            </a:endParaRPr>
          </a:p>
        </p:txBody>
      </p:sp>
      <p:sp>
        <p:nvSpPr>
          <p:cNvPr id="3" name="Rectangle 2">
            <a:extLst>
              <a:ext uri="{FF2B5EF4-FFF2-40B4-BE49-F238E27FC236}">
                <a16:creationId xmlns:a16="http://schemas.microsoft.com/office/drawing/2014/main" id="{3A519BC6-9C6A-4320-C629-B917C97A4E1C}"/>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5A771E08-2A54-EA0B-F3E3-3994D371B534}"/>
              </a:ext>
            </a:extLst>
          </p:cNvPr>
          <p:cNvPicPr>
            <a:picLocks noChangeAspect="1"/>
          </p:cNvPicPr>
          <p:nvPr/>
        </p:nvPicPr>
        <p:blipFill>
          <a:blip r:embed="rId4"/>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C78F4503-0CDF-90AE-13EA-9BDEB570EB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7D041133-094B-5D10-1FAD-04C6A3A410C8}"/>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9" name="Online Media 8" descr="NCOB Citizens Jury on Assisted Dying 2024">
            <a:hlinkClick r:id="" action="ppaction://media"/>
            <a:extLst>
              <a:ext uri="{FF2B5EF4-FFF2-40B4-BE49-F238E27FC236}">
                <a16:creationId xmlns:a16="http://schemas.microsoft.com/office/drawing/2014/main" id="{C8BD06AE-7A51-FC72-9127-B054857393A4}"/>
              </a:ext>
            </a:extLst>
          </p:cNvPr>
          <p:cNvPicPr>
            <a:picLocks noRot="1" noChangeAspect="1"/>
          </p:cNvPicPr>
          <p:nvPr>
            <a:videoFile r:link="rId1"/>
          </p:nvPr>
        </p:nvPicPr>
        <p:blipFill>
          <a:blip r:embed="rId5"/>
          <a:stretch>
            <a:fillRect/>
          </a:stretch>
        </p:blipFill>
        <p:spPr>
          <a:xfrm>
            <a:off x="1821145" y="1893477"/>
            <a:ext cx="8549707" cy="4830585"/>
          </a:xfrm>
          <a:prstGeom prst="rect">
            <a:avLst/>
          </a:prstGeom>
        </p:spPr>
      </p:pic>
    </p:spTree>
    <p:extLst>
      <p:ext uri="{BB962C8B-B14F-4D97-AF65-F5344CB8AC3E}">
        <p14:creationId xmlns:p14="http://schemas.microsoft.com/office/powerpoint/2010/main" val="2376178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FB9AA-98E1-E7A0-24F9-C5011FCE9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B8F370-B940-531F-313C-98A4BF65F9DF}"/>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Thank you</a:t>
            </a:r>
            <a:endParaRPr lang="en-GB" sz="3400" dirty="0">
              <a:solidFill>
                <a:schemeClr val="tx1"/>
              </a:solidFill>
              <a:latin typeface="Avenir Next LT Pro Demi"/>
            </a:endParaRPr>
          </a:p>
        </p:txBody>
      </p:sp>
      <p:sp>
        <p:nvSpPr>
          <p:cNvPr id="3" name="Rectangle 2">
            <a:extLst>
              <a:ext uri="{FF2B5EF4-FFF2-40B4-BE49-F238E27FC236}">
                <a16:creationId xmlns:a16="http://schemas.microsoft.com/office/drawing/2014/main" id="{EF37F02E-B5B8-7FEA-D661-5281C73769D4}"/>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DAD69342-5205-4F4C-74E5-08D9E5293E6E}"/>
              </a:ext>
            </a:extLst>
          </p:cNvPr>
          <p:cNvPicPr>
            <a:picLocks noChangeAspect="1"/>
          </p:cNvPicPr>
          <p:nvPr/>
        </p:nvPicPr>
        <p:blipFill>
          <a:blip r:embed="rId3"/>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6862E5FD-F579-1D64-2B6D-A29801A564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EE618746-58B6-796B-9233-6938E5535CB3}"/>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10" name="TextBox 9">
            <a:extLst>
              <a:ext uri="{FF2B5EF4-FFF2-40B4-BE49-F238E27FC236}">
                <a16:creationId xmlns:a16="http://schemas.microsoft.com/office/drawing/2014/main" id="{3538ECC1-0655-C988-906E-FDDDCF77CADD}"/>
              </a:ext>
            </a:extLst>
          </p:cNvPr>
          <p:cNvSpPr txBox="1"/>
          <p:nvPr/>
        </p:nvSpPr>
        <p:spPr>
          <a:xfrm>
            <a:off x="584200" y="2385536"/>
            <a:ext cx="6096000" cy="2862322"/>
          </a:xfrm>
          <a:prstGeom prst="rect">
            <a:avLst/>
          </a:prstGeom>
          <a:noFill/>
        </p:spPr>
        <p:txBody>
          <a:bodyPr wrap="square">
            <a:spAutoFit/>
          </a:bodyPr>
          <a:lstStyle/>
          <a:p>
            <a:r>
              <a:rPr lang="en-US" sz="1800" b="1" dirty="0">
                <a:latin typeface="Arial"/>
                <a:cs typeface="Arial"/>
              </a:rPr>
              <a:t>Anne Kerr</a:t>
            </a:r>
          </a:p>
          <a:p>
            <a:r>
              <a:rPr lang="en-US" sz="1800" dirty="0">
                <a:latin typeface="Arial"/>
                <a:cs typeface="Arial"/>
              </a:rPr>
              <a:t>Professor of Science and Technology Studies, University of Glasgow; Chair of Independent Advisory Board on Assisted Dying and Council member, Nuffield Council on Bioethics</a:t>
            </a:r>
            <a:br>
              <a:rPr lang="en-US" sz="1800" dirty="0">
                <a:latin typeface="Arial"/>
                <a:cs typeface="Arial"/>
              </a:rPr>
            </a:br>
            <a:br>
              <a:rPr lang="en-US" sz="1800" dirty="0">
                <a:latin typeface="Arial"/>
                <a:cs typeface="Arial"/>
              </a:rPr>
            </a:br>
            <a:r>
              <a:rPr lang="en-US" sz="1800" b="1" dirty="0">
                <a:latin typeface="Arial"/>
                <a:cs typeface="Arial"/>
              </a:rPr>
              <a:t>Henrietta Hopkins</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Director, </a:t>
            </a:r>
            <a:r>
              <a:rPr lang="en-GB" dirty="0">
                <a:latin typeface="Arial"/>
                <a:cs typeface="Arial"/>
              </a:rPr>
              <a:t>Hopkins Van Mil</a:t>
            </a:r>
            <a:r>
              <a:rPr lang="en-GB" sz="1800" dirty="0">
                <a:effectLst/>
                <a:latin typeface="Arial"/>
                <a:ea typeface="Aptos" panose="020B0004020202020204" pitchFamily="34" charset="0"/>
                <a:cs typeface="Arial"/>
              </a:rPr>
              <a:t> </a:t>
            </a:r>
            <a:endParaRPr lang="en-GB" dirty="0">
              <a:latin typeface="Arial"/>
              <a:ea typeface="Aptos" panose="020B0004020202020204" pitchFamily="34" charset="0"/>
              <a:cs typeface="Arial"/>
            </a:endParaRPr>
          </a:p>
          <a:p>
            <a:r>
              <a:rPr lang="en-GB" sz="1800" dirty="0">
                <a:effectLst/>
                <a:latin typeface="Arial"/>
                <a:ea typeface="Aptos" panose="020B0004020202020204" pitchFamily="34" charset="0"/>
                <a:cs typeface="Arial"/>
                <a:hlinkClick r:id="rId4"/>
              </a:rPr>
              <a:t>www.hopkinsvanmil.co.uk/</a:t>
            </a:r>
            <a:endParaRPr lang="en-GB" sz="1800" dirty="0">
              <a:effectLst/>
              <a:latin typeface="Arial"/>
              <a:ea typeface="Aptos" panose="020B0004020202020204" pitchFamily="34" charset="0"/>
              <a:cs typeface="Arial"/>
            </a:endParaRPr>
          </a:p>
          <a:p>
            <a:endParaRPr lang="en-GB" dirty="0"/>
          </a:p>
        </p:txBody>
      </p:sp>
      <p:pic>
        <p:nvPicPr>
          <p:cNvPr id="1026" name="Picture 2">
            <a:extLst>
              <a:ext uri="{FF2B5EF4-FFF2-40B4-BE49-F238E27FC236}">
                <a16:creationId xmlns:a16="http://schemas.microsoft.com/office/drawing/2014/main" id="{1634699C-6831-AB8F-D78C-CCAA61FF3C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5551" y="2161693"/>
            <a:ext cx="3515207" cy="3515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89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93A2F-5E8A-1A6D-86C8-3279372AD5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DDDF91-B0D5-BF40-4DD0-72D834CD5753}"/>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WHY LOOK AT ASSISTED DYING?</a:t>
            </a:r>
            <a:endParaRPr lang="en-GB" sz="3400" dirty="0">
              <a:solidFill>
                <a:schemeClr val="tx1"/>
              </a:solidFill>
              <a:latin typeface="Avenir Next LT Pro Demi"/>
            </a:endParaRPr>
          </a:p>
        </p:txBody>
      </p:sp>
      <p:sp>
        <p:nvSpPr>
          <p:cNvPr id="3" name="Rectangle 2">
            <a:extLst>
              <a:ext uri="{FF2B5EF4-FFF2-40B4-BE49-F238E27FC236}">
                <a16:creationId xmlns:a16="http://schemas.microsoft.com/office/drawing/2014/main" id="{F7BFC1BB-BE04-FE6F-17F9-B7AFBA9842AC}"/>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1626A711-4957-FCB0-B563-045E4C537A46}"/>
              </a:ext>
            </a:extLst>
          </p:cNvPr>
          <p:cNvPicPr>
            <a:picLocks noChangeAspect="1"/>
          </p:cNvPicPr>
          <p:nvPr/>
        </p:nvPicPr>
        <p:blipFill>
          <a:blip r:embed="rId3"/>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800A013E-4BDC-6679-7FAE-3BAE3F4AB4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C6587B92-D2BE-86D5-04CC-B1BA8157ACB1}"/>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9" name="Picture 8" descr="A group of people walking on the street&#10;&#10;Description automatically generated">
            <a:extLst>
              <a:ext uri="{FF2B5EF4-FFF2-40B4-BE49-F238E27FC236}">
                <a16:creationId xmlns:a16="http://schemas.microsoft.com/office/drawing/2014/main" id="{F320A038-207C-D090-1EA6-6A7F17F9FBE5}"/>
              </a:ext>
            </a:extLst>
          </p:cNvPr>
          <p:cNvPicPr>
            <a:picLocks noChangeAspect="1"/>
          </p:cNvPicPr>
          <p:nvPr/>
        </p:nvPicPr>
        <p:blipFill>
          <a:blip r:embed="rId4"/>
          <a:stretch>
            <a:fillRect/>
          </a:stretch>
        </p:blipFill>
        <p:spPr>
          <a:xfrm>
            <a:off x="981919" y="2693607"/>
            <a:ext cx="6251976" cy="3125988"/>
          </a:xfrm>
          <a:prstGeom prst="rect">
            <a:avLst/>
          </a:prstGeom>
        </p:spPr>
      </p:pic>
      <p:sp>
        <p:nvSpPr>
          <p:cNvPr id="10" name="TextBox 1">
            <a:extLst>
              <a:ext uri="{FF2B5EF4-FFF2-40B4-BE49-F238E27FC236}">
                <a16:creationId xmlns:a16="http://schemas.microsoft.com/office/drawing/2014/main" id="{1E1A4BC0-B3F5-194E-E109-3E224DC95890}"/>
              </a:ext>
            </a:extLst>
          </p:cNvPr>
          <p:cNvSpPr txBox="1"/>
          <p:nvPr/>
        </p:nvSpPr>
        <p:spPr>
          <a:xfrm>
            <a:off x="7694388" y="2825440"/>
            <a:ext cx="4270497" cy="2862322"/>
          </a:xfrm>
          <a:prstGeom prst="rect">
            <a:avLst/>
          </a:prstGeom>
          <a:noFill/>
        </p:spPr>
        <p:txBody>
          <a:bodyPr wrap="square" lIns="91440" tIns="45720" rIns="91440" bIns="45720" anchor="t">
            <a:spAutoFit/>
          </a:bodyPr>
          <a:lstStyle>
            <a:defPPr>
              <a:defRPr lang="en-US"/>
            </a:defPPr>
            <a:lvl1pPr algn="ctr" defTabSz="457200">
              <a:defRPr sz="2600">
                <a:latin typeface="Avenir Next LT Pro" panose="020B05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l" defTabSz="457200" rtl="0" eaLnBrk="1" fontAlgn="auto" latinLnBrk="0" hangingPunct="1">
              <a:lnSpc>
                <a:spcPct val="100000"/>
              </a:lnSpc>
              <a:spcBef>
                <a:spcPts val="0"/>
              </a:spcBef>
              <a:spcAft>
                <a:spcPts val="1200"/>
              </a:spcAft>
              <a:buClr>
                <a:srgbClr val="00B0AC"/>
              </a:buClr>
              <a:buSzTx/>
              <a:buFontTx/>
              <a:buNone/>
              <a:tabLst/>
              <a:defRPr/>
            </a:pPr>
            <a:r>
              <a:rPr kumimoji="0" lang="en-GB" sz="3600" b="0" i="0" u="none" strike="noStrike" kern="1200" cap="none" spc="0" normalizeH="0" baseline="0" noProof="0" dirty="0">
                <a:ln>
                  <a:noFill/>
                </a:ln>
                <a:solidFill>
                  <a:srgbClr val="000000"/>
                </a:solidFill>
                <a:effectLst/>
                <a:uLnTx/>
                <a:uFillTx/>
                <a:latin typeface="Founders Grotesk Medium" panose="020B0503030202060203"/>
                <a:ea typeface="+mn-ea"/>
                <a:cs typeface="+mn-cs"/>
              </a:rPr>
              <a:t>Assisted dying is </a:t>
            </a:r>
            <a:r>
              <a:rPr kumimoji="0" lang="en-GB" sz="3600" b="1" i="0" u="none" strike="noStrike" kern="1200" cap="none" spc="0" normalizeH="0" baseline="0" noProof="0" dirty="0">
                <a:ln>
                  <a:noFill/>
                </a:ln>
                <a:solidFill>
                  <a:srgbClr val="000000"/>
                </a:solidFill>
                <a:effectLst/>
                <a:uLnTx/>
                <a:uFillTx/>
                <a:latin typeface="Founders Grotesk Medium" panose="020B0503030202060203"/>
                <a:ea typeface="+mn-ea"/>
                <a:cs typeface="+mn-cs"/>
              </a:rPr>
              <a:t>highly complex</a:t>
            </a:r>
            <a:r>
              <a:rPr kumimoji="0" lang="en-GB" sz="3600" b="0" i="0" u="none" strike="noStrike" kern="1200" cap="none" spc="0" normalizeH="0" baseline="0" noProof="0" dirty="0">
                <a:ln>
                  <a:noFill/>
                </a:ln>
                <a:solidFill>
                  <a:srgbClr val="000000"/>
                </a:solidFill>
                <a:effectLst/>
                <a:uLnTx/>
                <a:uFillTx/>
                <a:latin typeface="Founders Grotesk Medium" panose="020B0503030202060203"/>
                <a:ea typeface="+mn-ea"/>
                <a:cs typeface="+mn-cs"/>
              </a:rPr>
              <a:t>, sensitive, and </a:t>
            </a:r>
            <a:r>
              <a:rPr kumimoji="0" lang="en-GB" sz="3600" b="1" i="0" u="none" strike="noStrike" kern="1200" cap="none" spc="0" normalizeH="0" baseline="0" noProof="0" dirty="0">
                <a:ln>
                  <a:noFill/>
                </a:ln>
                <a:solidFill>
                  <a:srgbClr val="000000"/>
                </a:solidFill>
                <a:effectLst/>
                <a:uLnTx/>
                <a:uFillTx/>
                <a:latin typeface="Founders Grotesk Medium" panose="020B0503030202060203"/>
                <a:ea typeface="+mn-ea"/>
                <a:cs typeface="+mn-cs"/>
              </a:rPr>
              <a:t>ethically-charged</a:t>
            </a:r>
            <a:r>
              <a:rPr kumimoji="0" lang="en-GB" sz="3600" b="0" i="0" u="none" strike="noStrike" kern="1200" cap="none" spc="0" normalizeH="0" baseline="0" noProof="0" dirty="0">
                <a:ln>
                  <a:noFill/>
                </a:ln>
                <a:solidFill>
                  <a:srgbClr val="000000"/>
                </a:solidFill>
                <a:effectLst/>
                <a:uLnTx/>
                <a:uFillTx/>
                <a:latin typeface="Founders Grotesk Medium" panose="020B0503030202060203"/>
                <a:ea typeface="+mn-ea"/>
                <a:cs typeface="+mn-cs"/>
              </a:rPr>
              <a:t> topic. ​</a:t>
            </a:r>
          </a:p>
        </p:txBody>
      </p:sp>
    </p:spTree>
    <p:extLst>
      <p:ext uri="{BB962C8B-B14F-4D97-AF65-F5344CB8AC3E}">
        <p14:creationId xmlns:p14="http://schemas.microsoft.com/office/powerpoint/2010/main" val="1040793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27724-AB7A-7D18-3569-EDA6FF757518}"/>
            </a:ext>
          </a:extLst>
        </p:cNvPr>
        <p:cNvGrpSpPr/>
        <p:nvPr/>
      </p:nvGrpSpPr>
      <p:grpSpPr>
        <a:xfrm>
          <a:off x="0" y="0"/>
          <a:ext cx="0" cy="0"/>
          <a:chOff x="0" y="0"/>
          <a:chExt cx="0" cy="0"/>
        </a:xfrm>
      </p:grpSpPr>
      <p:pic>
        <p:nvPicPr>
          <p:cNvPr id="4" name="Picture 3" descr="A black and grey sign with white text&#10;&#10;Description automatically generated">
            <a:extLst>
              <a:ext uri="{FF2B5EF4-FFF2-40B4-BE49-F238E27FC236}">
                <a16:creationId xmlns:a16="http://schemas.microsoft.com/office/drawing/2014/main" id="{E5DC4B3E-974F-C7D4-A071-CADBE6EF80A7}"/>
              </a:ext>
            </a:extLst>
          </p:cNvPr>
          <p:cNvPicPr>
            <a:picLocks noChangeAspect="1"/>
          </p:cNvPicPr>
          <p:nvPr/>
        </p:nvPicPr>
        <p:blipFill>
          <a:blip r:embed="rId3"/>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D3BDCA4E-6E00-DF5C-2F2F-81ABE67060F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5DBA9006-E863-D651-6CF6-B6D5E88506F2}"/>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13" name="TextBox 12">
            <a:extLst>
              <a:ext uri="{FF2B5EF4-FFF2-40B4-BE49-F238E27FC236}">
                <a16:creationId xmlns:a16="http://schemas.microsoft.com/office/drawing/2014/main" id="{5CCCA0AA-6418-D1EE-731A-3529EF50F7BD}"/>
              </a:ext>
            </a:extLst>
          </p:cNvPr>
          <p:cNvSpPr txBox="1"/>
          <p:nvPr/>
        </p:nvSpPr>
        <p:spPr>
          <a:xfrm>
            <a:off x="356461" y="402956"/>
            <a:ext cx="11670224" cy="1658319"/>
          </a:xfrm>
          <a:prstGeom prst="rect">
            <a:avLst/>
          </a:prstGeom>
          <a:solidFill>
            <a:schemeClr val="bg1"/>
          </a:solidFill>
        </p:spPr>
        <p:txBody>
          <a:bodyPr wrap="square" rtlCol="0">
            <a:spAutoFit/>
          </a:bodyPr>
          <a:lstStyle/>
          <a:p>
            <a:endParaRPr lang="en-GB" dirty="0"/>
          </a:p>
        </p:txBody>
      </p:sp>
      <p:pic>
        <p:nvPicPr>
          <p:cNvPr id="8" name="Picture 7">
            <a:extLst>
              <a:ext uri="{FF2B5EF4-FFF2-40B4-BE49-F238E27FC236}">
                <a16:creationId xmlns:a16="http://schemas.microsoft.com/office/drawing/2014/main" id="{AB2DBEC2-666D-84D9-9380-117C403DA51F}"/>
              </a:ext>
            </a:extLst>
          </p:cNvPr>
          <p:cNvPicPr>
            <a:picLocks noChangeAspect="1"/>
          </p:cNvPicPr>
          <p:nvPr/>
        </p:nvPicPr>
        <p:blipFill>
          <a:blip r:embed="rId4"/>
          <a:stretch>
            <a:fillRect/>
          </a:stretch>
        </p:blipFill>
        <p:spPr>
          <a:xfrm>
            <a:off x="1026009" y="183212"/>
            <a:ext cx="10139982" cy="6491576"/>
          </a:xfrm>
          <a:prstGeom prst="rect">
            <a:avLst/>
          </a:prstGeom>
        </p:spPr>
      </p:pic>
    </p:spTree>
    <p:extLst>
      <p:ext uri="{BB962C8B-B14F-4D97-AF65-F5344CB8AC3E}">
        <p14:creationId xmlns:p14="http://schemas.microsoft.com/office/powerpoint/2010/main" val="225805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E8F80-4DEF-E8E3-BC8D-7DDF4F643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A1DF28-F5C2-8139-90BE-CB5F4B9F6CAE}"/>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UK CONTEXT</a:t>
            </a:r>
            <a:endParaRPr lang="en-GB" sz="3400" dirty="0">
              <a:solidFill>
                <a:schemeClr val="tx1"/>
              </a:solidFill>
              <a:latin typeface="Avenir Next LT Pro Demi"/>
            </a:endParaRPr>
          </a:p>
        </p:txBody>
      </p:sp>
      <p:sp>
        <p:nvSpPr>
          <p:cNvPr id="3" name="Rectangle 2">
            <a:extLst>
              <a:ext uri="{FF2B5EF4-FFF2-40B4-BE49-F238E27FC236}">
                <a16:creationId xmlns:a16="http://schemas.microsoft.com/office/drawing/2014/main" id="{0C9971C4-4F72-451A-E2EC-C4DAD67164B8}"/>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7C020EB4-46EC-99B0-AB92-CB6B4E6D0BA2}"/>
              </a:ext>
            </a:extLst>
          </p:cNvPr>
          <p:cNvPicPr>
            <a:picLocks noChangeAspect="1"/>
          </p:cNvPicPr>
          <p:nvPr/>
        </p:nvPicPr>
        <p:blipFill>
          <a:blip r:embed="rId3"/>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C009E3AB-C9FE-AF9B-E6E4-B7FB344288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10" name="TextBox 1">
            <a:extLst>
              <a:ext uri="{FF2B5EF4-FFF2-40B4-BE49-F238E27FC236}">
                <a16:creationId xmlns:a16="http://schemas.microsoft.com/office/drawing/2014/main" id="{8728962D-CE2A-EB3B-6496-0B8054B8B0F9}"/>
              </a:ext>
            </a:extLst>
          </p:cNvPr>
          <p:cNvSpPr txBox="1"/>
          <p:nvPr/>
        </p:nvSpPr>
        <p:spPr>
          <a:xfrm>
            <a:off x="7233151" y="2441633"/>
            <a:ext cx="4270497" cy="3970318"/>
          </a:xfrm>
          <a:prstGeom prst="rect">
            <a:avLst/>
          </a:prstGeom>
          <a:noFill/>
        </p:spPr>
        <p:txBody>
          <a:bodyPr wrap="square" lIns="91440" tIns="45720" rIns="91440" bIns="45720" anchor="t">
            <a:spAutoFit/>
          </a:bodyPr>
          <a:lstStyle>
            <a:defPPr>
              <a:defRPr lang="en-US"/>
            </a:defPPr>
            <a:lvl1pPr algn="ctr" defTabSz="457200">
              <a:defRPr sz="2600">
                <a:latin typeface="Avenir Next LT Pro" panose="020B0504020202020204" pitchFamily="34" charset="0"/>
              </a:defRPr>
            </a:lvl1pPr>
            <a:lvl2pPr defTabSz="457200"/>
            <a:lvl3pPr defTabSz="457200"/>
            <a:lvl4pPr defTabSz="457200"/>
            <a:lvl5pPr defTabSz="457200"/>
            <a:lvl6pPr defTabSz="457200"/>
            <a:lvl7pPr defTabSz="457200"/>
            <a:lvl8pPr defTabSz="457200"/>
            <a:lvl9pPr defTabSz="457200"/>
          </a:lstStyle>
          <a:p>
            <a:pPr marL="571500" marR="0" lvl="0" indent="-571500" algn="l" defTabSz="457200" rtl="0" eaLnBrk="1" fontAlgn="auto" latinLnBrk="0" hangingPunct="1">
              <a:lnSpc>
                <a:spcPct val="100000"/>
              </a:lnSpc>
              <a:spcBef>
                <a:spcPts val="0"/>
              </a:spcBef>
              <a:spcAft>
                <a:spcPts val="1200"/>
              </a:spcAft>
              <a:buClr>
                <a:srgbClr val="00B0AC"/>
              </a:buClr>
              <a:buSzTx/>
              <a:buFont typeface="Arial" panose="020B0604020202020204" pitchFamily="34" charset="0"/>
              <a:buChar char="•"/>
              <a:tabLst/>
              <a:defRPr/>
            </a:pPr>
            <a:r>
              <a:rPr kumimoji="0" lang="en-GB" sz="2800" b="0" i="0" u="none" strike="noStrike" kern="1200" cap="none" spc="0" normalizeH="0" baseline="0" noProof="0" dirty="0">
                <a:ln>
                  <a:noFill/>
                </a:ln>
                <a:solidFill>
                  <a:srgbClr val="000000"/>
                </a:solidFill>
                <a:effectLst/>
                <a:uLnTx/>
                <a:uFillTx/>
                <a:latin typeface="Founders Grotesk Medium" panose="020B0503030202060203"/>
                <a:ea typeface="+mn-ea"/>
                <a:cs typeface="+mn-cs"/>
              </a:rPr>
              <a:t>Euthanasia is illegal across the UK under the Homicide Act 1957</a:t>
            </a:r>
          </a:p>
          <a:p>
            <a:pPr marL="571500" marR="0" lvl="0" indent="-571500" algn="l" defTabSz="457200" rtl="0" eaLnBrk="1" fontAlgn="auto" latinLnBrk="0" hangingPunct="1">
              <a:lnSpc>
                <a:spcPct val="100000"/>
              </a:lnSpc>
              <a:spcBef>
                <a:spcPts val="0"/>
              </a:spcBef>
              <a:spcAft>
                <a:spcPts val="1200"/>
              </a:spcAft>
              <a:buClr>
                <a:srgbClr val="00B0AC"/>
              </a:buClr>
              <a:buSzTx/>
              <a:buFont typeface="Arial" panose="020B0604020202020204" pitchFamily="34" charset="0"/>
              <a:buChar char="•"/>
              <a:tabLst/>
              <a:defRPr/>
            </a:pPr>
            <a:r>
              <a:rPr lang="en-GB" sz="2800" dirty="0">
                <a:solidFill>
                  <a:srgbClr val="000000"/>
                </a:solidFill>
                <a:latin typeface="Founders Grotesk Medium" panose="020B0503030202060203"/>
              </a:rPr>
              <a:t>Assisted Suicide (and Suicide) are dealt with differently in parts of the UK</a:t>
            </a:r>
            <a:endParaRPr kumimoji="0" lang="en-GB" sz="2800" b="0" i="0" u="none" strike="noStrike" kern="1200" cap="none" spc="0" normalizeH="0" baseline="0" noProof="0" dirty="0">
              <a:ln>
                <a:noFill/>
              </a:ln>
              <a:solidFill>
                <a:srgbClr val="000000"/>
              </a:solidFill>
              <a:effectLst/>
              <a:uLnTx/>
              <a:uFillTx/>
              <a:latin typeface="Founders Grotesk Medium" panose="020B0503030202060203"/>
              <a:ea typeface="+mn-ea"/>
              <a:cs typeface="+mn-cs"/>
            </a:endParaRPr>
          </a:p>
          <a:p>
            <a:pPr marL="571500" marR="0" lvl="0" indent="-571500" algn="l" defTabSz="457200" rtl="0" eaLnBrk="1" fontAlgn="auto" latinLnBrk="0" hangingPunct="1">
              <a:lnSpc>
                <a:spcPct val="100000"/>
              </a:lnSpc>
              <a:spcBef>
                <a:spcPts val="0"/>
              </a:spcBef>
              <a:spcAft>
                <a:spcPts val="1200"/>
              </a:spcAft>
              <a:buClr>
                <a:srgbClr val="00B0AC"/>
              </a:buClr>
              <a:buSzTx/>
              <a:buFont typeface="Arial" panose="020B0604020202020204" pitchFamily="34" charset="0"/>
              <a:buChar char="•"/>
              <a:tabLst/>
              <a:defRPr/>
            </a:pPr>
            <a:endParaRPr kumimoji="0" lang="en-GB" sz="3600" b="0" i="0" u="none" strike="noStrike" kern="1200" cap="none" spc="0" normalizeH="0" baseline="0" noProof="0" dirty="0">
              <a:ln>
                <a:noFill/>
              </a:ln>
              <a:solidFill>
                <a:srgbClr val="000000"/>
              </a:solidFill>
              <a:effectLst/>
              <a:uLnTx/>
              <a:uFillTx/>
              <a:latin typeface="Founders Grotesk Medium" panose="020B0503030202060203"/>
              <a:ea typeface="+mn-ea"/>
              <a:cs typeface="+mn-cs"/>
            </a:endParaRPr>
          </a:p>
        </p:txBody>
      </p:sp>
      <p:pic>
        <p:nvPicPr>
          <p:cNvPr id="1026" name="Picture 2" descr="Large UK Map Playground Marking | School Markings">
            <a:extLst>
              <a:ext uri="{FF2B5EF4-FFF2-40B4-BE49-F238E27FC236}">
                <a16:creationId xmlns:a16="http://schemas.microsoft.com/office/drawing/2014/main" id="{79E9C2B6-7A79-0CCA-3631-B55ABBD32A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9621" y="1893477"/>
            <a:ext cx="4563979" cy="4563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343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F5AAD-D18D-7A42-C956-E2ECAAC3B3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375576-BF4A-346E-E71A-48EBCF1F53AC}"/>
              </a:ext>
            </a:extLst>
          </p:cNvPr>
          <p:cNvSpPr>
            <a:spLocks noGrp="1"/>
          </p:cNvSpPr>
          <p:nvPr>
            <p:ph type="title"/>
          </p:nvPr>
        </p:nvSpPr>
        <p:spPr>
          <a:solidFill>
            <a:srgbClr val="B889F4"/>
          </a:solidFill>
        </p:spPr>
        <p:txBody>
          <a:bodyPr>
            <a:normAutofit/>
          </a:bodyPr>
          <a:lstStyle/>
          <a:p>
            <a:r>
              <a:rPr lang="en-GB" sz="3400" dirty="0">
                <a:solidFill>
                  <a:schemeClr val="tx1"/>
                </a:solidFill>
                <a:latin typeface="Avenir Next LT Pro Demi"/>
                <a:cs typeface="Arial"/>
              </a:rPr>
              <a:t>Our Contribution</a:t>
            </a:r>
            <a:endParaRPr lang="en-GB" sz="3400" dirty="0">
              <a:solidFill>
                <a:schemeClr val="tx1"/>
              </a:solidFill>
              <a:latin typeface="Avenir Next LT Pro Demi"/>
            </a:endParaRPr>
          </a:p>
        </p:txBody>
      </p:sp>
      <p:graphicFrame>
        <p:nvGraphicFramePr>
          <p:cNvPr id="9" name="Content Placeholder 6">
            <a:extLst>
              <a:ext uri="{FF2B5EF4-FFF2-40B4-BE49-F238E27FC236}">
                <a16:creationId xmlns:a16="http://schemas.microsoft.com/office/drawing/2014/main" id="{D1B48ABA-C608-70DF-C2DA-02D29962E115}"/>
              </a:ext>
            </a:extLst>
          </p:cNvPr>
          <p:cNvGraphicFramePr>
            <a:graphicFrameLocks noGrp="1"/>
          </p:cNvGraphicFramePr>
          <p:nvPr>
            <p:ph idx="1"/>
            <p:extLst>
              <p:ext uri="{D42A27DB-BD31-4B8C-83A1-F6EECF244321}">
                <p14:modId xmlns:p14="http://schemas.microsoft.com/office/powerpoint/2010/main" val="3750654161"/>
              </p:ext>
            </p:extLst>
          </p:nvPr>
        </p:nvGraphicFramePr>
        <p:xfrm>
          <a:off x="581192" y="2180496"/>
          <a:ext cx="11029615" cy="3678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CBF0C340-070D-D3A8-D02B-04A9666237D1}"/>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B868A575-5C39-4D82-F5B1-8B4A8E2603CE}"/>
              </a:ext>
            </a:extLst>
          </p:cNvPr>
          <p:cNvPicPr>
            <a:picLocks noChangeAspect="1"/>
          </p:cNvPicPr>
          <p:nvPr/>
        </p:nvPicPr>
        <p:blipFill>
          <a:blip r:embed="rId8"/>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08A2C594-58D8-2071-2A32-4F6BD4A4124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4CE62B82-82C0-A0E5-B37F-F66E42076211}"/>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115134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F080E-8A88-CAE8-49BE-5AEAB3DA42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E3B5BE-6594-6912-08A3-3F03D1286CC6}"/>
              </a:ext>
            </a:extLst>
          </p:cNvPr>
          <p:cNvSpPr>
            <a:spLocks noGrp="1"/>
          </p:cNvSpPr>
          <p:nvPr>
            <p:ph type="title"/>
          </p:nvPr>
        </p:nvSpPr>
        <p:spPr>
          <a:solidFill>
            <a:srgbClr val="B889F4"/>
          </a:solidFill>
        </p:spPr>
        <p:txBody>
          <a:bodyPr>
            <a:normAutofit/>
          </a:bodyPr>
          <a:lstStyle/>
          <a:p>
            <a:r>
              <a:rPr lang="en-GB" sz="3400" dirty="0">
                <a:solidFill>
                  <a:schemeClr val="tx1"/>
                </a:solidFill>
                <a:latin typeface="Avenir Next LT Pro Demi"/>
                <a:cs typeface="Arial"/>
              </a:rPr>
              <a:t>Our Contribution</a:t>
            </a:r>
            <a:endParaRPr lang="en-GB" sz="3400" dirty="0">
              <a:solidFill>
                <a:schemeClr val="tx1"/>
              </a:solidFill>
              <a:latin typeface="Avenir Next LT Pro Demi"/>
            </a:endParaRPr>
          </a:p>
        </p:txBody>
      </p:sp>
      <p:graphicFrame>
        <p:nvGraphicFramePr>
          <p:cNvPr id="9" name="Content Placeholder 6">
            <a:extLst>
              <a:ext uri="{FF2B5EF4-FFF2-40B4-BE49-F238E27FC236}">
                <a16:creationId xmlns:a16="http://schemas.microsoft.com/office/drawing/2014/main" id="{65BF8AEB-5266-9035-38A0-20C462096B47}"/>
              </a:ext>
            </a:extLst>
          </p:cNvPr>
          <p:cNvGraphicFramePr>
            <a:graphicFrameLocks noGrp="1"/>
          </p:cNvGraphicFramePr>
          <p:nvPr>
            <p:ph idx="1"/>
            <p:extLst>
              <p:ext uri="{D42A27DB-BD31-4B8C-83A1-F6EECF244321}">
                <p14:modId xmlns:p14="http://schemas.microsoft.com/office/powerpoint/2010/main" val="3027752322"/>
              </p:ext>
            </p:extLst>
          </p:nvPr>
        </p:nvGraphicFramePr>
        <p:xfrm>
          <a:off x="581192" y="2180496"/>
          <a:ext cx="11029615" cy="3678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AF680DB9-66EE-5896-346E-6F4E07E06E7E}"/>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2BE0EBA8-64EB-B640-D81A-133E03199651}"/>
              </a:ext>
            </a:extLst>
          </p:cNvPr>
          <p:cNvPicPr>
            <a:picLocks noChangeAspect="1"/>
          </p:cNvPicPr>
          <p:nvPr/>
        </p:nvPicPr>
        <p:blipFill>
          <a:blip r:embed="rId8"/>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3FD89B9D-9044-503D-9A33-2BF8070F77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EF0F232D-933B-293A-742F-9C066D4F5C97}"/>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193651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1549F-77FA-1B33-3AEC-D68286F793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7AC877-936E-5D63-FA44-572BBF066A6A}"/>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Our role</a:t>
            </a:r>
            <a:endParaRPr lang="en-GB" sz="3400" dirty="0">
              <a:solidFill>
                <a:schemeClr val="tx1"/>
              </a:solidFill>
              <a:latin typeface="Avenir Next LT Pro Demi"/>
            </a:endParaRPr>
          </a:p>
        </p:txBody>
      </p:sp>
      <p:sp>
        <p:nvSpPr>
          <p:cNvPr id="3" name="Rectangle 2">
            <a:extLst>
              <a:ext uri="{FF2B5EF4-FFF2-40B4-BE49-F238E27FC236}">
                <a16:creationId xmlns:a16="http://schemas.microsoft.com/office/drawing/2014/main" id="{25D0001F-A2BA-8BE5-80B7-35939C51141C}"/>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DD92AA0C-2360-B2FE-73D3-B2960D9A47F6}"/>
              </a:ext>
            </a:extLst>
          </p:cNvPr>
          <p:cNvPicPr>
            <a:picLocks noChangeAspect="1"/>
          </p:cNvPicPr>
          <p:nvPr/>
        </p:nvPicPr>
        <p:blipFill>
          <a:blip r:embed="rId3"/>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9E071608-7E0F-603D-08A0-EC9DFF34D6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13EF4D9A-3542-3873-5153-5E3FED9CD527}"/>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9" name="Picture 8" descr="A group of people sitting at a table&#10;&#10;Description automatically generated">
            <a:extLst>
              <a:ext uri="{FF2B5EF4-FFF2-40B4-BE49-F238E27FC236}">
                <a16:creationId xmlns:a16="http://schemas.microsoft.com/office/drawing/2014/main" id="{8B5B5E70-4FDF-038C-A0BF-B3252FB6579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458"/>
                    </a14:imgEffect>
                    <a14:imgEffect>
                      <a14:saturation sat="150000"/>
                    </a14:imgEffect>
                  </a14:imgLayer>
                </a14:imgProps>
              </a:ext>
            </a:extLst>
          </a:blip>
          <a:stretch>
            <a:fillRect/>
          </a:stretch>
        </p:blipFill>
        <p:spPr>
          <a:xfrm>
            <a:off x="446533" y="2744164"/>
            <a:ext cx="4259385" cy="2416895"/>
          </a:xfrm>
          <a:prstGeom prst="rect">
            <a:avLst/>
          </a:prstGeom>
        </p:spPr>
      </p:pic>
      <p:sp>
        <p:nvSpPr>
          <p:cNvPr id="10" name="TextBox 9">
            <a:extLst>
              <a:ext uri="{FF2B5EF4-FFF2-40B4-BE49-F238E27FC236}">
                <a16:creationId xmlns:a16="http://schemas.microsoft.com/office/drawing/2014/main" id="{476E7A53-A207-6918-EECA-DB02CC37AB19}"/>
              </a:ext>
            </a:extLst>
          </p:cNvPr>
          <p:cNvSpPr txBox="1"/>
          <p:nvPr/>
        </p:nvSpPr>
        <p:spPr>
          <a:xfrm>
            <a:off x="5204012" y="2274365"/>
            <a:ext cx="6541453"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Founders Grotesk Medium" panose="020B0503030202060203"/>
                <a:cs typeface="Helvetica" panose="020B0604020202020204" pitchFamily="34" charset="0"/>
              </a:rPr>
              <a:t>Hopkins</a:t>
            </a:r>
            <a:r>
              <a:rPr kumimoji="0" lang="en-GB" sz="2800" b="0" i="0" u="none" strike="noStrike" kern="1200" cap="none" spc="0" normalizeH="0" noProof="0" dirty="0">
                <a:ln>
                  <a:noFill/>
                </a:ln>
                <a:solidFill>
                  <a:prstClr val="black"/>
                </a:solidFill>
                <a:effectLst/>
                <a:uLnTx/>
                <a:uFillTx/>
                <a:latin typeface="Founders Grotesk Medium" panose="020B0503030202060203"/>
                <a:cs typeface="Helvetica" panose="020B0604020202020204" pitchFamily="34" charset="0"/>
              </a:rPr>
              <a:t> Van Mil (</a:t>
            </a:r>
            <a:r>
              <a:rPr lang="en-GB" sz="2800" dirty="0">
                <a:solidFill>
                  <a:prstClr val="black"/>
                </a:solidFill>
                <a:latin typeface="Founders Grotesk Medium" panose="020B0503030202060203"/>
                <a:cs typeface="Helvetica" panose="020B0604020202020204" pitchFamily="34" charset="0"/>
              </a:rPr>
              <a:t>HVM) designs, facilitates and reports on participatory, engagement and research programmes. We specialise in deliberative techniques to bring people together to inform the future</a:t>
            </a:r>
            <a:r>
              <a:rPr kumimoji="0" lang="en-GB" sz="2800" b="0" i="0" u="none" strike="noStrike" kern="1200" cap="none" spc="0" normalizeH="0" baseline="0" noProof="0" dirty="0">
                <a:ln>
                  <a:noFill/>
                </a:ln>
                <a:solidFill>
                  <a:prstClr val="black"/>
                </a:solidFill>
                <a:effectLst/>
                <a:uLnTx/>
                <a:uFillTx/>
                <a:latin typeface="Founders Grotesk Medium" panose="020B0503030202060203"/>
                <a:cs typeface="Helvetica" panose="020B0604020202020204" pitchFamily="34" charset="0"/>
              </a:rPr>
              <a:t>. We create safe and trusted spaces for productive and engaging discussions on the important issues of our day.  </a:t>
            </a:r>
          </a:p>
        </p:txBody>
      </p:sp>
    </p:spTree>
    <p:extLst>
      <p:ext uri="{BB962C8B-B14F-4D97-AF65-F5344CB8AC3E}">
        <p14:creationId xmlns:p14="http://schemas.microsoft.com/office/powerpoint/2010/main" val="404713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71E7C-CFCC-708A-19E3-F39CA6B4C8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878775-7C6C-538C-236A-7DA7DA9934F2}"/>
              </a:ext>
            </a:extLst>
          </p:cNvPr>
          <p:cNvSpPr>
            <a:spLocks noGrp="1"/>
          </p:cNvSpPr>
          <p:nvPr>
            <p:ph type="title"/>
          </p:nvPr>
        </p:nvSpPr>
        <p:spPr>
          <a:xfrm>
            <a:off x="434898" y="613317"/>
            <a:ext cx="11323393" cy="1215483"/>
          </a:xfrm>
          <a:solidFill>
            <a:srgbClr val="B889F4"/>
          </a:solidFill>
        </p:spPr>
        <p:txBody>
          <a:bodyPr>
            <a:normAutofit/>
          </a:bodyPr>
          <a:lstStyle/>
          <a:p>
            <a:r>
              <a:rPr lang="en-GB" sz="3400" dirty="0">
                <a:solidFill>
                  <a:schemeClr val="tx1"/>
                </a:solidFill>
                <a:latin typeface="Avenir Next LT Pro Demi"/>
                <a:cs typeface="Arial"/>
              </a:rPr>
              <a:t>PROJECT OVERVIEW</a:t>
            </a:r>
            <a:endParaRPr lang="en-GB" sz="3400" dirty="0">
              <a:solidFill>
                <a:schemeClr val="tx1"/>
              </a:solidFill>
              <a:latin typeface="Avenir Next LT Pro Demi"/>
            </a:endParaRPr>
          </a:p>
        </p:txBody>
      </p:sp>
      <p:sp>
        <p:nvSpPr>
          <p:cNvPr id="3" name="Rectangle 2">
            <a:extLst>
              <a:ext uri="{FF2B5EF4-FFF2-40B4-BE49-F238E27FC236}">
                <a16:creationId xmlns:a16="http://schemas.microsoft.com/office/drawing/2014/main" id="{B79F40E0-83C2-B371-57A8-E6FC494476BA}"/>
              </a:ext>
            </a:extLst>
          </p:cNvPr>
          <p:cNvSpPr/>
          <p:nvPr/>
        </p:nvSpPr>
        <p:spPr>
          <a:xfrm>
            <a:off x="446533" y="446049"/>
            <a:ext cx="11298932" cy="102591"/>
          </a:xfrm>
          <a:prstGeom prst="rect">
            <a:avLst/>
          </a:prstGeom>
          <a:solidFill>
            <a:srgbClr val="E2C7FF"/>
          </a:solidFill>
          <a:ln>
            <a:solidFill>
              <a:srgbClr val="E2C7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black and grey sign with white text&#10;&#10;Description automatically generated">
            <a:extLst>
              <a:ext uri="{FF2B5EF4-FFF2-40B4-BE49-F238E27FC236}">
                <a16:creationId xmlns:a16="http://schemas.microsoft.com/office/drawing/2014/main" id="{5281E202-856A-59C8-06B1-C0572C570CC1}"/>
              </a:ext>
            </a:extLst>
          </p:cNvPr>
          <p:cNvPicPr>
            <a:picLocks noChangeAspect="1"/>
          </p:cNvPicPr>
          <p:nvPr/>
        </p:nvPicPr>
        <p:blipFill>
          <a:blip r:embed="rId3"/>
          <a:stretch>
            <a:fillRect/>
          </a:stretch>
        </p:blipFill>
        <p:spPr>
          <a:xfrm>
            <a:off x="10544441" y="840914"/>
            <a:ext cx="959207" cy="786636"/>
          </a:xfrm>
          <a:prstGeom prst="rect">
            <a:avLst/>
          </a:prstGeom>
        </p:spPr>
      </p:pic>
      <p:sp>
        <p:nvSpPr>
          <p:cNvPr id="5" name="AutoShape 2">
            <a:extLst>
              <a:ext uri="{FF2B5EF4-FFF2-40B4-BE49-F238E27FC236}">
                <a16:creationId xmlns:a16="http://schemas.microsoft.com/office/drawing/2014/main" id="{C6706F5B-A6FE-BB5A-4CAA-D3706F8F5F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6" name="AutoShape 4">
            <a:extLst>
              <a:ext uri="{FF2B5EF4-FFF2-40B4-BE49-F238E27FC236}">
                <a16:creationId xmlns:a16="http://schemas.microsoft.com/office/drawing/2014/main" id="{FEF5F269-6268-27F9-9CE4-364C86B95E7C}"/>
              </a:ext>
            </a:extLst>
          </p:cNvPr>
          <p:cNvSpPr>
            <a:spLocks noChangeAspect="1" noChangeArrowheads="1"/>
          </p:cNvSpPr>
          <p:nvPr/>
        </p:nvSpPr>
        <p:spPr bwMode="auto">
          <a:xfrm>
            <a:off x="4421529" y="1754529"/>
            <a:ext cx="1979271" cy="19792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grpSp>
        <p:nvGrpSpPr>
          <p:cNvPr id="7" name="Group 6">
            <a:extLst>
              <a:ext uri="{FF2B5EF4-FFF2-40B4-BE49-F238E27FC236}">
                <a16:creationId xmlns:a16="http://schemas.microsoft.com/office/drawing/2014/main" id="{71F2FD96-17CC-FCDE-30A5-2C2699CC45AF}"/>
              </a:ext>
            </a:extLst>
          </p:cNvPr>
          <p:cNvGrpSpPr/>
          <p:nvPr/>
        </p:nvGrpSpPr>
        <p:grpSpPr>
          <a:xfrm>
            <a:off x="1041680" y="2615832"/>
            <a:ext cx="10108637" cy="3067877"/>
            <a:chOff x="1150778" y="2226366"/>
            <a:chExt cx="10108637" cy="3067877"/>
          </a:xfrm>
        </p:grpSpPr>
        <p:sp>
          <p:nvSpPr>
            <p:cNvPr id="8" name="Oval 7">
              <a:extLst>
                <a:ext uri="{FF2B5EF4-FFF2-40B4-BE49-F238E27FC236}">
                  <a16:creationId xmlns:a16="http://schemas.microsoft.com/office/drawing/2014/main" id="{58E9B213-D9E3-F353-0CCF-33F9E85F003D}"/>
                </a:ext>
              </a:extLst>
            </p:cNvPr>
            <p:cNvSpPr/>
            <p:nvPr/>
          </p:nvSpPr>
          <p:spPr>
            <a:xfrm>
              <a:off x="8507896" y="2438401"/>
              <a:ext cx="2751519" cy="2643808"/>
            </a:xfrm>
            <a:prstGeom prst="ellipse">
              <a:avLst/>
            </a:prstGeom>
            <a:solidFill>
              <a:srgbClr val="9DC9E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2800" b="1">
                  <a:solidFill>
                    <a:schemeClr val="tx1"/>
                  </a:solidFill>
                  <a:latin typeface="Calibri" panose="020F0502020204030204"/>
                </a:rPr>
                <a:t>Survey 2  September 2024</a:t>
              </a:r>
              <a:endParaRPr lang="en-US" sz="2800" b="1">
                <a:solidFill>
                  <a:schemeClr val="tx1"/>
                </a:solidFill>
                <a:latin typeface="Calibri" panose="020F0502020204030204"/>
                <a:ea typeface="Calibri"/>
                <a:cs typeface="Calibri"/>
              </a:endParaRPr>
            </a:p>
          </p:txBody>
        </p:sp>
        <p:sp>
          <p:nvSpPr>
            <p:cNvPr id="11" name="Oval 10">
              <a:extLst>
                <a:ext uri="{FF2B5EF4-FFF2-40B4-BE49-F238E27FC236}">
                  <a16:creationId xmlns:a16="http://schemas.microsoft.com/office/drawing/2014/main" id="{B4A94AA0-EA5C-91B9-5F4F-F0116D340C29}"/>
                </a:ext>
              </a:extLst>
            </p:cNvPr>
            <p:cNvSpPr/>
            <p:nvPr/>
          </p:nvSpPr>
          <p:spPr>
            <a:xfrm>
              <a:off x="1150778" y="2438401"/>
              <a:ext cx="2533326" cy="2643808"/>
            </a:xfrm>
            <a:prstGeom prst="ellipse">
              <a:avLst/>
            </a:prstGeom>
            <a:solidFill>
              <a:srgbClr val="9DC9E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2800" b="1">
                  <a:solidFill>
                    <a:schemeClr val="tx1"/>
                  </a:solidFill>
                  <a:latin typeface="Calibri" panose="020F0502020204030204"/>
                </a:rPr>
                <a:t>Survey 1  February 2024</a:t>
              </a:r>
              <a:endParaRPr lang="en-US" sz="2800" b="1">
                <a:solidFill>
                  <a:schemeClr val="tx1"/>
                </a:solidFill>
                <a:latin typeface="Calibri" panose="020F0502020204030204"/>
                <a:ea typeface="Calibri"/>
                <a:cs typeface="Calibri"/>
              </a:endParaRPr>
            </a:p>
          </p:txBody>
        </p:sp>
        <p:sp>
          <p:nvSpPr>
            <p:cNvPr id="12" name="Oval 11">
              <a:extLst>
                <a:ext uri="{FF2B5EF4-FFF2-40B4-BE49-F238E27FC236}">
                  <a16:creationId xmlns:a16="http://schemas.microsoft.com/office/drawing/2014/main" id="{C3B07F25-B6AD-EFF3-919B-F390459CE612}"/>
                </a:ext>
              </a:extLst>
            </p:cNvPr>
            <p:cNvSpPr/>
            <p:nvPr/>
          </p:nvSpPr>
          <p:spPr>
            <a:xfrm>
              <a:off x="4536556" y="2226366"/>
              <a:ext cx="3118888" cy="3067877"/>
            </a:xfrm>
            <a:prstGeom prst="ellipse">
              <a:avLst/>
            </a:prstGeom>
            <a:solidFill>
              <a:srgbClr val="9DC9E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2800" b="1">
                  <a:solidFill>
                    <a:schemeClr val="tx1"/>
                  </a:solidFill>
                  <a:latin typeface="Calibri" panose="020F0502020204030204"/>
                </a:rPr>
                <a:t>Citizens’ Jury April – June  2024</a:t>
              </a:r>
              <a:endParaRPr lang="en-US" sz="2800" b="1">
                <a:solidFill>
                  <a:schemeClr val="tx1"/>
                </a:solidFill>
                <a:latin typeface="Calibri" panose="020F0502020204030204"/>
                <a:ea typeface="Calibri"/>
                <a:cs typeface="Calibri"/>
              </a:endParaRPr>
            </a:p>
          </p:txBody>
        </p:sp>
        <p:cxnSp>
          <p:nvCxnSpPr>
            <p:cNvPr id="13" name="Straight Arrow Connector 12">
              <a:extLst>
                <a:ext uri="{FF2B5EF4-FFF2-40B4-BE49-F238E27FC236}">
                  <a16:creationId xmlns:a16="http://schemas.microsoft.com/office/drawing/2014/main" id="{94333FD7-9693-B1F9-3057-85820D4BD3A8}"/>
                </a:ext>
              </a:extLst>
            </p:cNvPr>
            <p:cNvCxnSpPr>
              <a:cxnSpLocks/>
            </p:cNvCxnSpPr>
            <p:nvPr/>
          </p:nvCxnSpPr>
          <p:spPr>
            <a:xfrm flipV="1">
              <a:off x="3745340" y="3760303"/>
              <a:ext cx="686728" cy="1"/>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2A25A121-5B6C-EB51-BE36-8DB1C849B319}"/>
                </a:ext>
              </a:extLst>
            </p:cNvPr>
            <p:cNvCxnSpPr>
              <a:cxnSpLocks/>
            </p:cNvCxnSpPr>
            <p:nvPr/>
          </p:nvCxnSpPr>
          <p:spPr>
            <a:xfrm flipV="1">
              <a:off x="7759932" y="3760303"/>
              <a:ext cx="686728" cy="1"/>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4051718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Dividend">
  <a:themeElements>
    <a:clrScheme name="EPVoAD">
      <a:dk1>
        <a:sysClr val="windowText" lastClr="000000"/>
      </a:dk1>
      <a:lt1>
        <a:sysClr val="window" lastClr="FFFFFF"/>
      </a:lt1>
      <a:dk2>
        <a:srgbClr val="44546A"/>
      </a:dk2>
      <a:lt2>
        <a:srgbClr val="E7E6E6"/>
      </a:lt2>
      <a:accent1>
        <a:srgbClr val="9BC8F2"/>
      </a:accent1>
      <a:accent2>
        <a:srgbClr val="6FB488"/>
      </a:accent2>
      <a:accent3>
        <a:srgbClr val="A2D729"/>
      </a:accent3>
      <a:accent4>
        <a:srgbClr val="F96824"/>
      </a:accent4>
      <a:accent5>
        <a:srgbClr val="035D67"/>
      </a:accent5>
      <a:accent6>
        <a:srgbClr val="7B98AC"/>
      </a:accent6>
      <a:hlink>
        <a:srgbClr val="003595"/>
      </a:hlink>
      <a:folHlink>
        <a:srgbClr val="035D67"/>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9f3a9b5-e467-4926-82e9-7a78f613ddb7">
      <Terms xmlns="http://schemas.microsoft.com/office/infopath/2007/PartnerControls"/>
    </lcf76f155ced4ddcb4097134ff3c332f>
    <TaxCatchAll xmlns="e43e3363-458e-46d7-b56d-0bb42e40002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D24186E85EF7F47A3C2370A5880772E" ma:contentTypeVersion="17" ma:contentTypeDescription="Create a new document." ma:contentTypeScope="" ma:versionID="e75c32a2e0b4f725bdc8f269109dacd4">
  <xsd:schema xmlns:xsd="http://www.w3.org/2001/XMLSchema" xmlns:xs="http://www.w3.org/2001/XMLSchema" xmlns:p="http://schemas.microsoft.com/office/2006/metadata/properties" xmlns:ns2="f9f3a9b5-e467-4926-82e9-7a78f613ddb7" xmlns:ns3="e43e3363-458e-46d7-b56d-0bb42e400029" targetNamespace="http://schemas.microsoft.com/office/2006/metadata/properties" ma:root="true" ma:fieldsID="59f50927abe2ae30ffbc6620a4c57f73" ns2:_="" ns3:_="">
    <xsd:import namespace="f9f3a9b5-e467-4926-82e9-7a78f613ddb7"/>
    <xsd:import namespace="e43e3363-458e-46d7-b56d-0bb42e4000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f3a9b5-e467-4926-82e9-7a78f613dd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2685ab4-baa2-4c4f-bb7f-5702bb19f6c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3e3363-458e-46d7-b56d-0bb42e40002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f20d3b4-d0bf-4e6c-950a-e8da43b77a39}" ma:internalName="TaxCatchAll" ma:showField="CatchAllData" ma:web="e43e3363-458e-46d7-b56d-0bb42e4000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9A76D3-D47A-4FB1-B35D-0FA617953176}">
  <ds:schemaRefs>
    <ds:schemaRef ds:uri="http://schemas.microsoft.com/sharepoint/v3/contenttype/forms"/>
  </ds:schemaRefs>
</ds:datastoreItem>
</file>

<file path=customXml/itemProps2.xml><?xml version="1.0" encoding="utf-8"?>
<ds:datastoreItem xmlns:ds="http://schemas.openxmlformats.org/officeDocument/2006/customXml" ds:itemID="{17D211B1-E574-4B09-B8D6-CF3A6162574B}">
  <ds:schemaRefs>
    <ds:schemaRef ds:uri="http://schemas.microsoft.com/office/2006/metadata/properties"/>
    <ds:schemaRef ds:uri="cb662b51-a46a-4d3f-9b29-c06bf23b2830"/>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63f49f9-b351-4c85-b3e5-fc0c5d995be8"/>
    <ds:schemaRef ds:uri="http://purl.org/dc/dcmitype/"/>
    <ds:schemaRef ds:uri="http://purl.org/dc/elements/1.1/"/>
  </ds:schemaRefs>
</ds:datastoreItem>
</file>

<file path=customXml/itemProps3.xml><?xml version="1.0" encoding="utf-8"?>
<ds:datastoreItem xmlns:ds="http://schemas.openxmlformats.org/officeDocument/2006/customXml" ds:itemID="{9AC68552-1E38-4AF1-8E46-3BB5C5786590}"/>
</file>

<file path=docMetadata/LabelInfo.xml><?xml version="1.0" encoding="utf-8"?>
<clbl:labelList xmlns:clbl="http://schemas.microsoft.com/office/2020/mipLabelMetadata">
  <clbl:label id="{7ed8c6ea-af01-4761-b84b-f30ff823d501}" enabled="0" method="" siteId="{7ed8c6ea-af01-4761-b84b-f30ff823d501}" removed="1"/>
</clbl:labelList>
</file>

<file path=docProps/app.xml><?xml version="1.0" encoding="utf-8"?>
<Properties xmlns="http://schemas.openxmlformats.org/officeDocument/2006/extended-properties" xmlns:vt="http://schemas.openxmlformats.org/officeDocument/2006/docPropsVTypes">
  <Template/>
  <TotalTime>0</TotalTime>
  <Words>3038</Words>
  <Application>Microsoft Office PowerPoint</Application>
  <PresentationFormat>Widescreen</PresentationFormat>
  <Paragraphs>206</Paragraphs>
  <Slides>22</Slides>
  <Notes>22</Notes>
  <HiddenSlides>1</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Arial-BoldMT</vt:lpstr>
      <vt:lpstr>ArialMT</vt:lpstr>
      <vt:lpstr>Avenir Next LT Pro</vt:lpstr>
      <vt:lpstr>Avenir Next LT Pro Demi</vt:lpstr>
      <vt:lpstr>Calibri</vt:lpstr>
      <vt:lpstr>Founders Grotesk Medium</vt:lpstr>
      <vt:lpstr>Gill Sans MT</vt:lpstr>
      <vt:lpstr>Symbol</vt:lpstr>
      <vt:lpstr>Wingdings 2</vt:lpstr>
      <vt:lpstr>Dividend</vt:lpstr>
      <vt:lpstr>Making Ethics MatteR DEVELOPING AN ETHICAL LENS FOR HORIZON SCANNING AND FORESIGHT </vt:lpstr>
      <vt:lpstr>WHO WE ARE</vt:lpstr>
      <vt:lpstr>WHY LOOK AT ASSISTED DYING?</vt:lpstr>
      <vt:lpstr>PowerPoint Presentation</vt:lpstr>
      <vt:lpstr>UK CONTEXT</vt:lpstr>
      <vt:lpstr>Our Contribution</vt:lpstr>
      <vt:lpstr>Our Contribution</vt:lpstr>
      <vt:lpstr>Our role</vt:lpstr>
      <vt:lpstr>PROJECT OVERVIEW</vt:lpstr>
      <vt:lpstr>HOW WAS THE JURY FORMED?</vt:lpstr>
      <vt:lpstr>Jury QUESTIONS</vt:lpstr>
      <vt:lpstr>What did the JURY MEMBERS DO?</vt:lpstr>
      <vt:lpstr>WHAT DO PEOPLE IN ENGLAND THINK ABOUT ASSISTED DYING?</vt:lpstr>
      <vt:lpstr>SUMMARY OF FINDINGS</vt:lpstr>
      <vt:lpstr>SUMMARY OF FINDINGS</vt:lpstr>
      <vt:lpstr>SUMMARY OF FINDINGS</vt:lpstr>
      <vt:lpstr>SUMMARY OF FINDINGS</vt:lpstr>
      <vt:lpstr>SUMMARY OF FINDINGS</vt:lpstr>
      <vt:lpstr>Whether or not the law is changed…</vt:lpstr>
      <vt:lpstr>PUBLICATIONS</vt:lpstr>
      <vt:lpstr>Citizens’ JURY FILM</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Lydia Hopkins</dc:creator>
  <cp:lastModifiedBy>Cris Cloyd</cp:lastModifiedBy>
  <cp:revision>15</cp:revision>
  <dcterms:created xsi:type="dcterms:W3CDTF">2024-02-06T15:16:25Z</dcterms:created>
  <dcterms:modified xsi:type="dcterms:W3CDTF">2025-03-18T13:43:40Z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0x0101003D24186E85EF7F47A3C2370A5880772E</vt:lpwstr>
  </property>
</Properties>
</file>