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4"/>
  </p:notesMasterIdLst>
  <p:sldIdLst>
    <p:sldId id="473" r:id="rId2"/>
    <p:sldId id="474" r:id="rId3"/>
    <p:sldId id="475" r:id="rId4"/>
    <p:sldId id="477" r:id="rId5"/>
    <p:sldId id="478" r:id="rId6"/>
    <p:sldId id="469" r:id="rId7"/>
    <p:sldId id="414" r:id="rId8"/>
    <p:sldId id="479" r:id="rId9"/>
    <p:sldId id="482" r:id="rId10"/>
    <p:sldId id="423" r:id="rId11"/>
    <p:sldId id="483" r:id="rId12"/>
    <p:sldId id="4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79"/>
    <p:restoredTop sz="94714"/>
  </p:normalViewPr>
  <p:slideViewPr>
    <p:cSldViewPr snapToGrid="0">
      <p:cViewPr varScale="1">
        <p:scale>
          <a:sx n="88" d="100"/>
          <a:sy n="88" d="100"/>
        </p:scale>
        <p:origin x="208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B4377-A7F4-0648-8735-B31A1758C92D}" type="datetimeFigureOut">
              <a:rPr lang="en-US" smtClean="0"/>
              <a:t>4/24/25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57D8F-9645-A140-9072-5969EBC5F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41F38-2F7E-3944-CA4B-EDCD81BB4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FDEB09-C8FB-E090-2942-BB04D6549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3C48F-B008-2DB5-7266-02269226A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12365-04DC-658D-C299-D1C046779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3F3FD-75A2-8646-AB6E-98DA709328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87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57D8F-9645-A140-9072-5969EBC5F0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4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35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41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95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2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29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7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6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7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8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7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4/24/25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8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4/24/25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380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erson touching a screen with a digital screen&#10;&#10;AI-generated content may be incorrect.">
            <a:extLst>
              <a:ext uri="{FF2B5EF4-FFF2-40B4-BE49-F238E27FC236}">
                <a16:creationId xmlns:a16="http://schemas.microsoft.com/office/drawing/2014/main" id="{702C4076-BD31-84AB-68F4-962390F5C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11" r="19718"/>
          <a:stretch/>
        </p:blipFill>
        <p:spPr>
          <a:xfrm>
            <a:off x="0" y="0"/>
            <a:ext cx="8113487" cy="6858000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0F92CC2-9E01-EBB1-66F1-CEEC915E2629}"/>
              </a:ext>
            </a:extLst>
          </p:cNvPr>
          <p:cNvSpPr txBox="1">
            <a:spLocks/>
          </p:cNvSpPr>
          <p:nvPr/>
        </p:nvSpPr>
        <p:spPr>
          <a:xfrm>
            <a:off x="8418286" y="1117144"/>
            <a:ext cx="3551379" cy="26207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 cap="all" spc="4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and future impact of </a:t>
            </a:r>
            <a:br>
              <a:rPr lang="en-US" sz="36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for law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BAE15B9-6993-054A-7769-D2670C6DAD5F}"/>
              </a:ext>
            </a:extLst>
          </p:cNvPr>
          <p:cNvSpPr txBox="1">
            <a:spLocks/>
          </p:cNvSpPr>
          <p:nvPr/>
        </p:nvSpPr>
        <p:spPr>
          <a:xfrm>
            <a:off x="8244114" y="3844702"/>
            <a:ext cx="3725551" cy="16557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Professor Katie Atkinson</a:t>
            </a:r>
          </a:p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University of Liverpool </a:t>
            </a:r>
          </a:p>
        </p:txBody>
      </p:sp>
      <p:pic>
        <p:nvPicPr>
          <p:cNvPr id="9" name="Picture 12" descr="http://www.liv.ac.uk/files/css/images/homepage/h1-2012-logo.png">
            <a:extLst>
              <a:ext uri="{FF2B5EF4-FFF2-40B4-BE49-F238E27FC236}">
                <a16:creationId xmlns:a16="http://schemas.microsoft.com/office/drawing/2014/main" id="{EA2EED17-9266-5750-3760-E261A4838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4632" y="6066521"/>
            <a:ext cx="2762276" cy="634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2433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5CE20-AEA6-90BF-0025-93420B7D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E8C1-AC6F-854A-8932-2BBFB5E297D2}" type="slidenum">
              <a:rPr lang="en-US" smtClean="0"/>
              <a:t>10</a:t>
            </a:fld>
            <a:endParaRPr lang="en-US"/>
          </a:p>
        </p:txBody>
      </p:sp>
      <p:pic>
        <p:nvPicPr>
          <p:cNvPr id="10" name="Content Placeholder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EDFAD77-25BB-EF7B-9F07-BD8DE89511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37399"/>
          <a:stretch/>
        </p:blipFill>
        <p:spPr>
          <a:xfrm>
            <a:off x="401324" y="1592184"/>
            <a:ext cx="4968962" cy="452596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9703FF-EDD6-885D-F31E-600CBB36D325}"/>
              </a:ext>
            </a:extLst>
          </p:cNvPr>
          <p:cNvSpPr txBox="1"/>
          <p:nvPr/>
        </p:nvSpPr>
        <p:spPr>
          <a:xfrm>
            <a:off x="515896" y="1592184"/>
            <a:ext cx="24251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theguardian.com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23 March 2023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8DA9AE-6143-63A9-B656-3018D6889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75" y="308610"/>
            <a:ext cx="10026650" cy="10788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Knowledge transfer into a Real World Application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B400F7-FF66-09DD-C3CF-934FFA8AFBA8}"/>
              </a:ext>
            </a:extLst>
          </p:cNvPr>
          <p:cNvSpPr txBox="1"/>
          <p:nvPr/>
        </p:nvSpPr>
        <p:spPr>
          <a:xfrm>
            <a:off x="5979886" y="1592184"/>
            <a:ext cx="58057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“The digital assistant is used every day in business, freeing up lawyers to spend more time with more clients. Lawyers interviewing clients can now cross-reference their data against thousands of similar cases and tell them whether they have a decent case and their chances of success within minutes.”</a:t>
            </a:r>
          </a:p>
          <a:p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Dan Taylor, Director of Integration</a:t>
            </a:r>
            <a:endParaRPr 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0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E802A-1A86-C27D-CECF-B0EEB4F10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BEF95-CA59-8E57-0DCE-D84492A6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E8C1-AC6F-854A-8932-2BBFB5E297D2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F2DB23-8021-0B61-F6B6-D8A895F8EADF}"/>
              </a:ext>
            </a:extLst>
          </p:cNvPr>
          <p:cNvSpPr txBox="1"/>
          <p:nvPr/>
        </p:nvSpPr>
        <p:spPr>
          <a:xfrm>
            <a:off x="526649" y="1953124"/>
            <a:ext cx="55693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Hybrid AI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’ systems: combining multiple AI techniques into powerful models – symbolic models, machine learning, generative AI.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545842E-871C-ECD7-1FBF-F12BE94E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90362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and future research on AI and law</a:t>
            </a:r>
          </a:p>
        </p:txBody>
      </p:sp>
      <p:pic>
        <p:nvPicPr>
          <p:cNvPr id="2" name="Content Placeholder 5" descr="A close up of a document&#10;&#10;Description automatically generated">
            <a:extLst>
              <a:ext uri="{FF2B5EF4-FFF2-40B4-BE49-F238E27FC236}">
                <a16:creationId xmlns:a16="http://schemas.microsoft.com/office/drawing/2014/main" id="{66395F78-3F83-374B-ACE9-0044EB630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74425"/>
          <a:stretch/>
        </p:blipFill>
        <p:spPr>
          <a:xfrm>
            <a:off x="526648" y="4749800"/>
            <a:ext cx="5409695" cy="1157514"/>
          </a:xfrm>
          <a:solidFill>
            <a:schemeClr val="bg1"/>
          </a:solidFill>
          <a:ln w="31750">
            <a:solidFill>
              <a:schemeClr val="accent1"/>
            </a:solidFill>
          </a:ln>
        </p:spPr>
      </p:pic>
      <p:pic>
        <p:nvPicPr>
          <p:cNvPr id="3" name="Picture 2" descr="A close up of a computer&#10;&#10;Description automatically generated">
            <a:extLst>
              <a:ext uri="{FF2B5EF4-FFF2-40B4-BE49-F238E27FC236}">
                <a16:creationId xmlns:a16="http://schemas.microsoft.com/office/drawing/2014/main" id="{89F7DD3A-0925-0659-8CCC-A890991C8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066" y="1953124"/>
            <a:ext cx="4646671" cy="3078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16F1C2-A639-415F-FF8F-82B650EEE148}"/>
              </a:ext>
            </a:extLst>
          </p:cNvPr>
          <p:cNvSpPr txBox="1"/>
          <p:nvPr/>
        </p:nvSpPr>
        <p:spPr>
          <a:xfrm>
            <a:off x="6985664" y="5042891"/>
            <a:ext cx="4444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Significant opportunities for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Lawtech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3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47E04-8AA3-7ACD-21F3-83CFDA410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502176"/>
            <a:ext cx="11360800" cy="206982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994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BE5F8-968E-D4D7-F035-5EE8CC8CD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75" y="515902"/>
            <a:ext cx="10026650" cy="912132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</a:t>
            </a:r>
            <a: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now relevant for </a:t>
            </a:r>
            <a:b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wide range of disciplines</a:t>
            </a:r>
            <a:endParaRPr lang="en-US" dirty="0"/>
          </a:p>
        </p:txBody>
      </p:sp>
      <p:pic>
        <p:nvPicPr>
          <p:cNvPr id="5" name="Content Placeholder 4" descr="A screenshot of a phone&#10;&#10;AI-generated content may be incorrect.">
            <a:extLst>
              <a:ext uri="{FF2B5EF4-FFF2-40B4-BE49-F238E27FC236}">
                <a16:creationId xmlns:a16="http://schemas.microsoft.com/office/drawing/2014/main" id="{7E1767C5-CF20-8580-AA01-B952160D7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035" y="1700040"/>
            <a:ext cx="2196508" cy="2728651"/>
          </a:xfrm>
        </p:spPr>
      </p:pic>
      <p:pic>
        <p:nvPicPr>
          <p:cNvPr id="9" name="Picture 8" descr="A person in a suit&#10;&#10;AI-generated content may be incorrect.">
            <a:extLst>
              <a:ext uri="{FF2B5EF4-FFF2-40B4-BE49-F238E27FC236}">
                <a16:creationId xmlns:a16="http://schemas.microsoft.com/office/drawing/2014/main" id="{B548924A-E9D7-41A1-AACC-682AB27AE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238" y="1736398"/>
            <a:ext cx="6344609" cy="2284059"/>
          </a:xfrm>
          <a:prstGeom prst="rect">
            <a:avLst/>
          </a:prstGeom>
        </p:spPr>
      </p:pic>
      <p:pic>
        <p:nvPicPr>
          <p:cNvPr id="11" name="Picture 10" descr="A screenshot of a web page&#10;&#10;AI-generated content may be incorrect.">
            <a:extLst>
              <a:ext uri="{FF2B5EF4-FFF2-40B4-BE49-F238E27FC236}">
                <a16:creationId xmlns:a16="http://schemas.microsoft.com/office/drawing/2014/main" id="{4B9D2DF7-3F2E-6570-0CA7-B2D225E24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1835" y="4476388"/>
            <a:ext cx="2596124" cy="1882812"/>
          </a:xfrm>
          <a:prstGeom prst="rect">
            <a:avLst/>
          </a:prstGeom>
        </p:spPr>
      </p:pic>
      <p:pic>
        <p:nvPicPr>
          <p:cNvPr id="13" name="Picture 12" descr="A close up of a logo&#10;&#10;AI-generated content may be incorrect.">
            <a:extLst>
              <a:ext uri="{FF2B5EF4-FFF2-40B4-BE49-F238E27FC236}">
                <a16:creationId xmlns:a16="http://schemas.microsoft.com/office/drawing/2014/main" id="{1D58790C-B475-6A03-806A-D2E642D68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035" y="4737055"/>
            <a:ext cx="7141970" cy="1605043"/>
          </a:xfrm>
          <a:prstGeom prst="rect">
            <a:avLst/>
          </a:prstGeom>
        </p:spPr>
      </p:pic>
      <p:pic>
        <p:nvPicPr>
          <p:cNvPr id="15" name="Picture 14" descr="A clock tower with a statue on top of it&#10;&#10;AI-generated content may be incorrect.">
            <a:extLst>
              <a:ext uri="{FF2B5EF4-FFF2-40B4-BE49-F238E27FC236}">
                <a16:creationId xmlns:a16="http://schemas.microsoft.com/office/drawing/2014/main" id="{03D40D4F-5B18-3886-62CD-077B34654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8350" y="1700040"/>
            <a:ext cx="2093096" cy="272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7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28D3568-29E4-8446-EF87-7B7F77705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998014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5449DF-89BB-FF28-D1F2-08D3C84451C1}"/>
              </a:ext>
            </a:extLst>
          </p:cNvPr>
          <p:cNvSpPr txBox="1"/>
          <p:nvPr/>
        </p:nvSpPr>
        <p:spPr>
          <a:xfrm>
            <a:off x="9216572" y="920621"/>
            <a:ext cx="28302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AI for law is NOT a new research topic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but deployable applications have only become viable in recent years</a:t>
            </a:r>
          </a:p>
        </p:txBody>
      </p:sp>
    </p:spTree>
    <p:extLst>
      <p:ext uri="{BB962C8B-B14F-4D97-AF65-F5344CB8AC3E}">
        <p14:creationId xmlns:p14="http://schemas.microsoft.com/office/powerpoint/2010/main" val="12757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BB7512-E7EA-26E7-5CE2-E649E5DAE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69F5FE0-EBCF-4A14-AF3D-1ADCD644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FC963-C636-31B0-AA79-966D4004A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11236"/>
            <a:ext cx="4426782" cy="129266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Data-Driven Predictive Systems for Legal Applications</a:t>
            </a:r>
          </a:p>
        </p:txBody>
      </p:sp>
      <p:pic>
        <p:nvPicPr>
          <p:cNvPr id="7" name="Picture 6" descr="A black cube with a white background&#10;&#10;AI-generated content may be incorrect.">
            <a:extLst>
              <a:ext uri="{FF2B5EF4-FFF2-40B4-BE49-F238E27FC236}">
                <a16:creationId xmlns:a16="http://schemas.microsoft.com/office/drawing/2014/main" id="{C358334D-143D-080D-2CB8-AA7F6DB81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99" y="2843213"/>
            <a:ext cx="2925762" cy="292576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4B98E-E407-DEA2-6ED8-38E314CC3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87423"/>
            <a:ext cx="5555012" cy="4781552"/>
          </a:xfrm>
        </p:spPr>
        <p:txBody>
          <a:bodyPr>
            <a:normAutofit/>
          </a:bodyPr>
          <a:lstStyle/>
          <a:p>
            <a:pPr>
              <a:buClr>
                <a:srgbClr val="FF93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Machine learning approaches for legal case prediction have become more popular recent times</a:t>
            </a:r>
          </a:p>
          <a:p>
            <a:pPr>
              <a:buClr>
                <a:srgbClr val="FF9300"/>
              </a:buClr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3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Success rates in correctly classifying cases vary, from 70% upwards</a:t>
            </a:r>
          </a:p>
          <a:p>
            <a:pPr lvl="1">
              <a:buClr>
                <a:srgbClr val="FF9300"/>
              </a:buClr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300"/>
              </a:buClr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Explanation</a:t>
            </a:r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lacking</a:t>
            </a:r>
            <a:endParaRPr lang="en-US" sz="280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7E6C2-CD20-8033-2D04-779C97D28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3C3E8C1-AC6F-854A-8932-2BBFB5E297D2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8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53B329D-8EE3-6A5E-4CA4-5370C775E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1" y="604140"/>
            <a:ext cx="7772400" cy="5649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EEF94B-03DC-4DF8-742C-C9986A87B79E}"/>
              </a:ext>
            </a:extLst>
          </p:cNvPr>
          <p:cNvSpPr txBox="1"/>
          <p:nvPr/>
        </p:nvSpPr>
        <p:spPr>
          <a:xfrm>
            <a:off x="8805092" y="1709291"/>
            <a:ext cx="28302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‘Explainable AI’ is a current focus topic of research</a:t>
            </a:r>
          </a:p>
        </p:txBody>
      </p:sp>
    </p:spTree>
    <p:extLst>
      <p:ext uri="{BB962C8B-B14F-4D97-AF65-F5344CB8AC3E}">
        <p14:creationId xmlns:p14="http://schemas.microsoft.com/office/powerpoint/2010/main" val="517618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E30D5-3A42-3D73-AEDE-FECAD3188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87C5-95E8-300E-65EE-F036AA7B8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Modelling legal reasoning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81908-00C0-DE85-067E-95A7B63F7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63245"/>
            <a:ext cx="6864876" cy="4555200"/>
          </a:xfrm>
        </p:spPr>
        <p:txBody>
          <a:bodyPr>
            <a:normAutofit/>
          </a:bodyPr>
          <a:lstStyle/>
          <a:p>
            <a:pPr>
              <a:buClr>
                <a:srgbClr val="FF9300"/>
              </a:buClr>
            </a:pPr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Can we automate the reasoning that is undertaken in legal cases, using AI techniques?</a:t>
            </a:r>
          </a:p>
          <a:p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300"/>
              </a:buClr>
            </a:pPr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How to do this in an ethical,  trustworthy manner? </a:t>
            </a: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0CAF27-C835-550C-6645-E3552AB2F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80" y="1927273"/>
            <a:ext cx="3950508" cy="26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4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C6ED9-3F62-0ED6-1894-9E197D7D1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E8C1-AC6F-854A-8932-2BBFB5E297D2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1B4CD-6BF5-C136-573A-4EEEC20920D5}"/>
              </a:ext>
            </a:extLst>
          </p:cNvPr>
          <p:cNvSpPr txBox="1"/>
          <p:nvPr/>
        </p:nvSpPr>
        <p:spPr>
          <a:xfrm>
            <a:off x="526648" y="1807981"/>
            <a:ext cx="47900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i="1" dirty="0">
                <a:latin typeface="Calibri" panose="020F0502020204030204" pitchFamily="34" charset="0"/>
                <a:cs typeface="Calibri" panose="020F0502020204030204" pitchFamily="34" charset="0"/>
              </a:rPr>
              <a:t>Argumentation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: the exchange of arguments concerning matters of belief or matters of action</a:t>
            </a:r>
          </a:p>
          <a:p>
            <a:pPr>
              <a:defRPr/>
            </a:pP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Computational models of argument are used to model debates involving competing arguments to enable the debates to be executed in a computer program</a:t>
            </a:r>
          </a:p>
        </p:txBody>
      </p:sp>
      <p:pic>
        <p:nvPicPr>
          <p:cNvPr id="9" name="Picture 1" descr="Screen Shot 2016-09-22 at 23.30.55.png">
            <a:extLst>
              <a:ext uri="{FF2B5EF4-FFF2-40B4-BE49-F238E27FC236}">
                <a16:creationId xmlns:a16="http://schemas.microsoft.com/office/drawing/2014/main" id="{F680B928-C243-2957-8CC5-97ECF4B42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321" y="1930718"/>
            <a:ext cx="3562833" cy="403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E52E1F6-3A8C-DE75-9FFF-3FA956194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Computational Models of argument</a:t>
            </a:r>
          </a:p>
        </p:txBody>
      </p:sp>
    </p:spTree>
    <p:extLst>
      <p:ext uri="{BB962C8B-B14F-4D97-AF65-F5344CB8AC3E}">
        <p14:creationId xmlns:p14="http://schemas.microsoft.com/office/powerpoint/2010/main" val="386165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E6385-ED42-CAEC-EBB9-28479BC0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5DC45-3DD0-4BB3-790F-BBBCC244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75" y="308610"/>
            <a:ext cx="10026650" cy="10788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 World legal Application using argumentation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2DECF-44AF-C8D8-17D3-1CCB24C1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E8C1-AC6F-854A-8932-2BBFB5E297D2}" type="slidenum">
              <a:rPr lang="en-US" smtClean="0"/>
              <a:t>8</a:t>
            </a:fld>
            <a:endParaRPr lang="en-US"/>
          </a:p>
        </p:txBody>
      </p:sp>
      <p:pic>
        <p:nvPicPr>
          <p:cNvPr id="10" name="Content Placeholder 9" descr="A picture containing text, screenshot, font, document&#10;&#10;Description automatically generated">
            <a:extLst>
              <a:ext uri="{FF2B5EF4-FFF2-40B4-BE49-F238E27FC236}">
                <a16:creationId xmlns:a16="http://schemas.microsoft.com/office/drawing/2014/main" id="{5773A741-CDE3-1F8C-B795-716D67A9A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541" y="2059136"/>
            <a:ext cx="5201346" cy="3602082"/>
          </a:xfrm>
          <a:ln w="31750">
            <a:solidFill>
              <a:schemeClr val="tx2"/>
            </a:solidFill>
          </a:ln>
        </p:spPr>
      </p:pic>
      <p:pic>
        <p:nvPicPr>
          <p:cNvPr id="5" name="Picture 4" descr="A person with headphones&#10;&#10;AI-generated content may be incorrect.">
            <a:extLst>
              <a:ext uri="{FF2B5EF4-FFF2-40B4-BE49-F238E27FC236}">
                <a16:creationId xmlns:a16="http://schemas.microsoft.com/office/drawing/2014/main" id="{DEAE8460-386E-D568-EFE1-B6FC59B99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69" y="2012191"/>
            <a:ext cx="4963888" cy="3695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408A79-F79B-B891-03B7-E1A077A4B7FA}"/>
              </a:ext>
            </a:extLst>
          </p:cNvPr>
          <p:cNvSpPr txBox="1"/>
          <p:nvPr/>
        </p:nvSpPr>
        <p:spPr>
          <a:xfrm>
            <a:off x="8403069" y="5491162"/>
            <a:ext cx="3430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www.weightmans.com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4064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11D51AD-3627-96A4-1C18-0330171DB10A}"/>
              </a:ext>
            </a:extLst>
          </p:cNvPr>
          <p:cNvSpPr txBox="1">
            <a:spLocks/>
          </p:cNvSpPr>
          <p:nvPr/>
        </p:nvSpPr>
        <p:spPr>
          <a:xfrm>
            <a:off x="1770743" y="308610"/>
            <a:ext cx="9011860" cy="10788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 cap="all" spc="4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Knowledge transfer into a                  Real World Application</a:t>
            </a:r>
          </a:p>
        </p:txBody>
      </p:sp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26C9BA6D-33FC-C05B-6246-F1AF0208B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72" y="1523999"/>
            <a:ext cx="4868327" cy="48840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21402-01D3-326E-AD68-2C805DC81AC0}"/>
              </a:ext>
            </a:extLst>
          </p:cNvPr>
          <p:cNvSpPr txBox="1"/>
          <p:nvPr/>
        </p:nvSpPr>
        <p:spPr>
          <a:xfrm>
            <a:off x="409463" y="6421471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www.legalfutures.co.uk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/latest-news/injury-firm-teams-university-bid-develop-ai-decision-support</a:t>
            </a:r>
          </a:p>
        </p:txBody>
      </p:sp>
      <p:pic>
        <p:nvPicPr>
          <p:cNvPr id="10" name="Picture 9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ADCE404-F2A6-FFB5-7F4F-EABD49D29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978" y="3840925"/>
            <a:ext cx="5302250" cy="1689283"/>
          </a:xfrm>
          <a:prstGeom prst="rect">
            <a:avLst/>
          </a:prstGeom>
        </p:spPr>
      </p:pic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975D428F-CD90-B8FF-0E2D-AE741E08E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603" y="2875725"/>
            <a:ext cx="3937000" cy="965200"/>
          </a:xfrm>
          <a:prstGeom prst="rect">
            <a:avLst/>
          </a:prstGeom>
        </p:spPr>
      </p:pic>
      <p:pic>
        <p:nvPicPr>
          <p:cNvPr id="14" name="Picture 13" descr="A logo for a company&#10;&#10;AI-generated content may be incorrect.">
            <a:extLst>
              <a:ext uri="{FF2B5EF4-FFF2-40B4-BE49-F238E27FC236}">
                <a16:creationId xmlns:a16="http://schemas.microsoft.com/office/drawing/2014/main" id="{0548BF3E-F80F-752B-2460-AF144AA08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8114" y="0"/>
            <a:ext cx="2423886" cy="90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0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LeafVTI">
  <a:themeElements>
    <a:clrScheme name="AnalogousFromRegularSeedLeftStep">
      <a:dk1>
        <a:srgbClr val="000000"/>
      </a:dk1>
      <a:lt1>
        <a:srgbClr val="FFFFFF"/>
      </a:lt1>
      <a:dk2>
        <a:srgbClr val="1B2830"/>
      </a:dk2>
      <a:lt2>
        <a:srgbClr val="F0F3F1"/>
      </a:lt2>
      <a:accent1>
        <a:srgbClr val="E32D9B"/>
      </a:accent1>
      <a:accent2>
        <a:srgbClr val="CD1BD1"/>
      </a:accent2>
      <a:accent3>
        <a:srgbClr val="932DE3"/>
      </a:accent3>
      <a:accent4>
        <a:srgbClr val="4E36D6"/>
      </a:accent4>
      <a:accent5>
        <a:srgbClr val="2D5EE3"/>
      </a:accent5>
      <a:accent6>
        <a:srgbClr val="1B98D1"/>
      </a:accent6>
      <a:hlink>
        <a:srgbClr val="349C5D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3255131-b129-4010-86e1-474bfd7e8076}" enabled="0" method="" siteId="{53255131-b129-4010-86e1-474bfd7e807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9112</TotalTime>
  <Words>314</Words>
  <Application>Microsoft Macintosh PowerPoint</Application>
  <PresentationFormat>Widescreen</PresentationFormat>
  <Paragraphs>42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Avenir Next LT Pro Light</vt:lpstr>
      <vt:lpstr>Calibri</vt:lpstr>
      <vt:lpstr>Rockwell Nova Light</vt:lpstr>
      <vt:lpstr>Wingdings</vt:lpstr>
      <vt:lpstr>LeafVTI</vt:lpstr>
      <vt:lpstr>PowerPoint Presentation</vt:lpstr>
      <vt:lpstr>AI is now relevant for  a wide range of disciplines</vt:lpstr>
      <vt:lpstr>PowerPoint Presentation</vt:lpstr>
      <vt:lpstr>Data-Driven Predictive Systems for Legal Applications</vt:lpstr>
      <vt:lpstr>PowerPoint Presentation</vt:lpstr>
      <vt:lpstr>Modelling legal reasoning</vt:lpstr>
      <vt:lpstr>Computational Models of argument</vt:lpstr>
      <vt:lpstr>Real World legal Application using argumentation </vt:lpstr>
      <vt:lpstr>PowerPoint Presentation</vt:lpstr>
      <vt:lpstr>Knowledge transfer into a Real World Application</vt:lpstr>
      <vt:lpstr>Current and future research on AI and law</vt:lpstr>
      <vt:lpstr>Thank you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 Katie Atkinson</dc:title>
  <dc:creator>Atkinson, Katie</dc:creator>
  <cp:lastModifiedBy>Atkinson, Katie</cp:lastModifiedBy>
  <cp:revision>34</cp:revision>
  <dcterms:created xsi:type="dcterms:W3CDTF">2024-05-12T20:13:02Z</dcterms:created>
  <dcterms:modified xsi:type="dcterms:W3CDTF">2025-04-28T21:03:00Z</dcterms:modified>
</cp:coreProperties>
</file>