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72" r:id="rId2"/>
  </p:sldMasterIdLst>
  <p:notesMasterIdLst>
    <p:notesMasterId r:id="rId18"/>
  </p:notesMasterIdLst>
  <p:sldIdLst>
    <p:sldId id="256" r:id="rId3"/>
    <p:sldId id="257" r:id="rId4"/>
    <p:sldId id="258" r:id="rId5"/>
    <p:sldId id="264" r:id="rId6"/>
    <p:sldId id="268" r:id="rId7"/>
    <p:sldId id="260" r:id="rId8"/>
    <p:sldId id="270" r:id="rId9"/>
    <p:sldId id="271" r:id="rId10"/>
    <p:sldId id="265" r:id="rId11"/>
    <p:sldId id="272" r:id="rId12"/>
    <p:sldId id="259" r:id="rId13"/>
    <p:sldId id="261" r:id="rId14"/>
    <p:sldId id="262" r:id="rId15"/>
    <p:sldId id="266" r:id="rId16"/>
    <p:sldId id="263" r:id="rId17"/>
  </p:sldIdLst>
  <p:sldSz cx="18288000" cy="10287000"/>
  <p:notesSz cx="6858000" cy="9144000"/>
  <p:embeddedFontLst>
    <p:embeddedFont>
      <p:font typeface="Figtree" charset="0"/>
      <p:regular r:id="rId19"/>
      <p:bold r:id="rId20"/>
      <p:italic r:id="rId21"/>
      <p:boldItalic r:id="rId22"/>
    </p:embeddedFont>
    <p:embeddedFont>
      <p:font typeface="Figtree Bold" charset="0"/>
      <p:regular r:id="rId23"/>
      <p:bold r:id="rId24"/>
    </p:embeddedFont>
    <p:embeddedFont>
      <p:font typeface="Figtree Medium" charset="0"/>
      <p:regular r:id="rId25"/>
      <p:italic r:id="rId26"/>
    </p:embeddedFont>
    <p:embeddedFont>
      <p:font typeface="Figtree SemiBold" charset="0"/>
      <p:regular r:id="rId27"/>
      <p:bold r:id="rId28"/>
      <p:italic r:id="rId29"/>
      <p:boldItalic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2F2"/>
    <a:srgbClr val="F89969"/>
    <a:srgbClr val="0423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9246" autoAdjust="0"/>
    <p:restoredTop sz="94578" autoAdjust="0"/>
  </p:normalViewPr>
  <p:slideViewPr>
    <p:cSldViewPr>
      <p:cViewPr varScale="1">
        <p:scale>
          <a:sx n="58" d="100"/>
          <a:sy n="58" d="100"/>
        </p:scale>
        <p:origin x="138" y="9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font" Target="fonts/font3.fntdata"/><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font" Target="fonts/font1.fntdata"/><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25.04.2025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a:extLst>
            <a:ext uri="{FF2B5EF4-FFF2-40B4-BE49-F238E27FC236}">
              <a16:creationId xmlns:a16="http://schemas.microsoft.com/office/drawing/2014/main" id="{CBD968F3-4DF0-A26D-38D2-40918498CAB7}"/>
            </a:ext>
          </a:extLst>
        </p:cNvPr>
        <p:cNvGrpSpPr/>
        <p:nvPr/>
      </p:nvGrpSpPr>
      <p:grpSpPr>
        <a:xfrm>
          <a:off x="0" y="0"/>
          <a:ext cx="0" cy="0"/>
          <a:chOff x="0" y="0"/>
          <a:chExt cx="0" cy="0"/>
        </a:xfrm>
      </p:grpSpPr>
      <p:sp>
        <p:nvSpPr>
          <p:cNvPr id="188" name="Google Shape;188;g2cc5187cded_0_308:notes">
            <a:extLst>
              <a:ext uri="{FF2B5EF4-FFF2-40B4-BE49-F238E27FC236}">
                <a16:creationId xmlns:a16="http://schemas.microsoft.com/office/drawing/2014/main" id="{CB46FEE6-338D-69D0-BCC7-495668D9FFF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2cc5187cded_0_308:notes">
            <a:extLst>
              <a:ext uri="{FF2B5EF4-FFF2-40B4-BE49-F238E27FC236}">
                <a16:creationId xmlns:a16="http://schemas.microsoft.com/office/drawing/2014/main" id="{63BFCC11-B2DD-2ECB-FE69-7C7BEEE3F10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dk1"/>
                </a:solidFill>
              </a:rPr>
              <a:t>356 businesses mapped on our Lawtech Ecosystem Tracker</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This is the first comprehensive piece of research tracking every legaltech provider active in the UK</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It's a free online tool and report</a:t>
            </a:r>
            <a:endParaRPr/>
          </a:p>
        </p:txBody>
      </p:sp>
    </p:spTree>
    <p:extLst>
      <p:ext uri="{BB962C8B-B14F-4D97-AF65-F5344CB8AC3E}">
        <p14:creationId xmlns:p14="http://schemas.microsoft.com/office/powerpoint/2010/main" val="29781283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lvl="0" indent="0" algn="l" rtl="0">
              <a:spcBef>
                <a:spcPts val="0"/>
              </a:spcBef>
              <a:spcAft>
                <a:spcPts val="0"/>
              </a:spcAft>
              <a:buNone/>
            </a:pPr>
            <a:endParaRPr lang="en-GB"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270 UK-founded </a:t>
            </a:r>
            <a:r>
              <a:rPr lang="en-US" dirty="0" err="1"/>
              <a:t>lawtechs</a:t>
            </a:r>
            <a:r>
              <a:rPr lang="en-US" dirty="0"/>
              <a:t> tracked in the Ecosystem Tracker, 58 of which have engaged with LTUK.</a:t>
            </a:r>
          </a:p>
          <a:p>
            <a:pPr marL="171450" indent="-171450">
              <a:buFont typeface="Arial" panose="020B0604020202020204" pitchFamily="34" charset="0"/>
              <a:buChar char="•"/>
            </a:pPr>
            <a:r>
              <a:rPr lang="en-GB" dirty="0"/>
              <a:t>Strong long-term growth in </a:t>
            </a:r>
            <a:r>
              <a:rPr lang="en-GB" dirty="0" err="1"/>
              <a:t>lawtech</a:t>
            </a:r>
            <a:r>
              <a:rPr lang="en-GB" dirty="0"/>
              <a:t> investment – the Ecosystem Tracker (which tracks </a:t>
            </a:r>
            <a:r>
              <a:rPr lang="en-GB" dirty="0" err="1"/>
              <a:t>lawtechs</a:t>
            </a:r>
            <a:r>
              <a:rPr lang="en-GB" dirty="0"/>
              <a:t> founded since 1990) has established that to date, UK-founded </a:t>
            </a:r>
            <a:r>
              <a:rPr lang="en-GB" dirty="0" err="1"/>
              <a:t>lawtech</a:t>
            </a:r>
            <a:r>
              <a:rPr lang="en-GB" dirty="0"/>
              <a:t> companies have collectively raised £1.7 billion in total investment</a:t>
            </a:r>
          </a:p>
          <a:p>
            <a:pPr marL="171450" indent="-171450">
              <a:buFont typeface="Arial" panose="020B0604020202020204" pitchFamily="34" charset="0"/>
              <a:buChar char="•"/>
            </a:pPr>
            <a:r>
              <a:rPr lang="en-GB" dirty="0"/>
              <a:t>Recent surge in investment activity – In 2024, the UK </a:t>
            </a:r>
            <a:r>
              <a:rPr lang="en-GB" dirty="0" err="1"/>
              <a:t>lawtech</a:t>
            </a:r>
            <a:r>
              <a:rPr lang="en-GB" dirty="0"/>
              <a:t> sector experienced a significant rise in investment activity, contributing £139.6 million. Nearly a third of these ventures participated in </a:t>
            </a:r>
            <a:r>
              <a:rPr lang="en-GB" dirty="0" err="1"/>
              <a:t>LawtechUK</a:t>
            </a:r>
            <a:r>
              <a:rPr lang="en-GB" dirty="0"/>
              <a:t> programmes, collectively raising £41.66 million.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2024 saw a record number of UK lawtech acquisitions, with 40% of all UK lawtech acquisitions in the past five years taking place in the last year alone.</a:t>
            </a:r>
          </a:p>
          <a:p>
            <a:r>
              <a:rPr lang="en-US" dirty="0"/>
              <a:t>US investment in UK lawtech is growing, with US-based VC firms increasingly </a:t>
            </a:r>
            <a:r>
              <a:rPr lang="en-US" dirty="0" err="1"/>
              <a:t>recognising</a:t>
            </a:r>
            <a:r>
              <a:rPr lang="en-US" dirty="0"/>
              <a:t> UK startups (good case study = </a:t>
            </a:r>
            <a:r>
              <a:rPr lang="en-US" dirty="0" err="1"/>
              <a:t>Litera</a:t>
            </a:r>
            <a:r>
              <a:rPr lang="en-US" dirty="0"/>
              <a:t> acquiring Office &amp; Dragons)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8502B-A32E-5B1D-22A6-CFA39A0C11D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A781F9B-5BB9-8264-B451-C37FA86BA518}"/>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973BA7F-B9C2-6069-4E4F-4D4B8798601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CDA368C-0B1D-A99A-BAF5-9AA4397B467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C3419A2-A5FD-451D-A53D-4D6A3B378DC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171450" indent="-171450" algn="l">
              <a:spcAft>
                <a:spcPts val="1500"/>
              </a:spcAft>
              <a:buFont typeface="Arial" panose="020B0604020202020204" pitchFamily="34" charset="0"/>
              <a:buChar char="•"/>
            </a:pPr>
            <a:endParaRPr lang="en-US" dirty="0"/>
          </a:p>
        </p:txBody>
      </p:sp>
      <p:sp>
        <p:nvSpPr>
          <p:cNvPr id="6" name="Footer Placeholder 5">
            <a:extLst>
              <a:ext uri="{FF2B5EF4-FFF2-40B4-BE49-F238E27FC236}">
                <a16:creationId xmlns:a16="http://schemas.microsoft.com/office/drawing/2014/main" id="{1EA7998E-6E52-F154-9C09-AB53D4CD770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521D71C-141A-AB32-DE01-CEE6FCD792A7}"/>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113618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b1dedd704d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b1dedd704d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a:solidFill>
                  <a:schemeClr val="dk1"/>
                </a:solidFill>
              </a:rPr>
              <a:t>18 startups supported on an educational programme</a:t>
            </a:r>
            <a:endParaRPr>
              <a:solidFill>
                <a:schemeClr val="dk1"/>
              </a:solidFill>
            </a:endParaRPr>
          </a:p>
          <a:p>
            <a:pPr marL="457200" lvl="0" indent="-298450" algn="l" rtl="0">
              <a:spcBef>
                <a:spcPts val="0"/>
              </a:spcBef>
              <a:spcAft>
                <a:spcPts val="0"/>
              </a:spcAft>
              <a:buClr>
                <a:schemeClr val="dk1"/>
              </a:buClr>
              <a:buSzPts val="1100"/>
              <a:buChar char="●"/>
            </a:pPr>
            <a:r>
              <a:rPr lang="en-GB">
                <a:solidFill>
                  <a:schemeClr val="dk1"/>
                </a:solidFill>
              </a:rPr>
              <a:t>We have helped a large proportion of the sector </a:t>
            </a:r>
            <a:endParaRPr>
              <a:solidFill>
                <a:schemeClr val="dk1"/>
              </a:solidFill>
            </a:endParaRPr>
          </a:p>
          <a:p>
            <a:pPr marL="457200" lvl="0" indent="-298450" algn="l" rtl="0">
              <a:spcBef>
                <a:spcPts val="0"/>
              </a:spcBef>
              <a:spcAft>
                <a:spcPts val="0"/>
              </a:spcAft>
              <a:buClr>
                <a:schemeClr val="dk1"/>
              </a:buClr>
              <a:buSzPts val="1100"/>
              <a:buChar char="●"/>
            </a:pPr>
            <a:r>
              <a:rPr lang="en-GB">
                <a:solidFill>
                  <a:schemeClr val="dk1"/>
                </a:solidFill>
              </a:rPr>
              <a:t>These educational programmes for everyone, from early-stage businesses to scale-ups</a:t>
            </a:r>
            <a:endParaRPr>
              <a:solidFill>
                <a:schemeClr val="dk1"/>
              </a:solidFill>
            </a:endParaRPr>
          </a:p>
          <a:p>
            <a:pPr marL="457200" lvl="0" indent="-298450" algn="l" rtl="0">
              <a:spcBef>
                <a:spcPts val="0"/>
              </a:spcBef>
              <a:spcAft>
                <a:spcPts val="0"/>
              </a:spcAft>
              <a:buClr>
                <a:schemeClr val="dk1"/>
              </a:buClr>
              <a:buSzPts val="1100"/>
              <a:buChar char="●"/>
            </a:pPr>
            <a:r>
              <a:rPr lang="en-GB">
                <a:solidFill>
                  <a:schemeClr val="dk1"/>
                </a:solidFill>
              </a:rPr>
              <a:t>They are all free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cc5187cded_0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cc5187cded_0_2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dirty="0">
                <a:solidFill>
                  <a:schemeClr val="dk1"/>
                </a:solidFill>
              </a:rPr>
              <a:t>979 attendees over nine UK-wide </a:t>
            </a:r>
            <a:r>
              <a:rPr lang="en-GB" dirty="0" err="1">
                <a:solidFill>
                  <a:schemeClr val="dk1"/>
                </a:solidFill>
              </a:rPr>
              <a:t>LawtechUK</a:t>
            </a:r>
            <a:r>
              <a:rPr lang="en-GB" dirty="0">
                <a:solidFill>
                  <a:schemeClr val="dk1"/>
                </a:solidFill>
              </a:rPr>
              <a:t> events</a:t>
            </a:r>
            <a:endParaRPr dirty="0">
              <a:solidFill>
                <a:schemeClr val="dk1"/>
              </a:solidFill>
            </a:endParaRPr>
          </a:p>
          <a:p>
            <a:pPr marL="457200" lvl="0" indent="-298450" algn="l" rtl="0">
              <a:spcBef>
                <a:spcPts val="0"/>
              </a:spcBef>
              <a:spcAft>
                <a:spcPts val="0"/>
              </a:spcAft>
              <a:buClr>
                <a:schemeClr val="dk1"/>
              </a:buClr>
              <a:buSzPts val="1100"/>
              <a:buChar char="●"/>
            </a:pPr>
            <a:r>
              <a:rPr lang="en-GB" dirty="0">
                <a:solidFill>
                  <a:schemeClr val="dk1"/>
                </a:solidFill>
              </a:rPr>
              <a:t>We've hosted free events in every nation in the UK</a:t>
            </a:r>
            <a:endParaRPr dirty="0">
              <a:solidFill>
                <a:schemeClr val="dk1"/>
              </a:solidFill>
            </a:endParaRPr>
          </a:p>
          <a:p>
            <a:pPr marL="457200" lvl="0" indent="-298450" algn="l" rtl="0">
              <a:spcBef>
                <a:spcPts val="0"/>
              </a:spcBef>
              <a:spcAft>
                <a:spcPts val="0"/>
              </a:spcAft>
              <a:buClr>
                <a:schemeClr val="dk1"/>
              </a:buClr>
              <a:buSzPts val="1100"/>
              <a:buChar char="●"/>
            </a:pPr>
            <a:r>
              <a:rPr lang="en-GB" dirty="0">
                <a:solidFill>
                  <a:schemeClr val="dk1"/>
                </a:solidFill>
              </a:rPr>
              <a:t>We're continuing this, with our next event in Liverpool (where you are speaking!)</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2cc5187cded_0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2cc5187cded_0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dk1"/>
                </a:solidFill>
              </a:rPr>
              <a:t>356 businesses mapped on our Lawtech Ecosystem Tracker</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This is the first comprehensive piece of research tracking every legaltech provider active in the UK</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It's a free online tool and report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a:extLst>
            <a:ext uri="{FF2B5EF4-FFF2-40B4-BE49-F238E27FC236}">
              <a16:creationId xmlns:a16="http://schemas.microsoft.com/office/drawing/2014/main" id="{3E0A19D2-B7A3-07E0-D8E0-589F0833DC86}"/>
            </a:ext>
          </a:extLst>
        </p:cNvPr>
        <p:cNvGrpSpPr/>
        <p:nvPr/>
      </p:nvGrpSpPr>
      <p:grpSpPr>
        <a:xfrm>
          <a:off x="0" y="0"/>
          <a:ext cx="0" cy="0"/>
          <a:chOff x="0" y="0"/>
          <a:chExt cx="0" cy="0"/>
        </a:xfrm>
      </p:grpSpPr>
      <p:sp>
        <p:nvSpPr>
          <p:cNvPr id="188" name="Google Shape;188;g2cc5187cded_0_308:notes">
            <a:extLst>
              <a:ext uri="{FF2B5EF4-FFF2-40B4-BE49-F238E27FC236}">
                <a16:creationId xmlns:a16="http://schemas.microsoft.com/office/drawing/2014/main" id="{5E677E1B-EF0E-671C-E4BB-7A95DD184ED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2cc5187cded_0_308:notes">
            <a:extLst>
              <a:ext uri="{FF2B5EF4-FFF2-40B4-BE49-F238E27FC236}">
                <a16:creationId xmlns:a16="http://schemas.microsoft.com/office/drawing/2014/main" id="{557AFD8D-4DBA-9DAF-F792-56539B25C0E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dk1"/>
                </a:solidFill>
              </a:rPr>
              <a:t>356 businesses mapped on our Lawtech Ecosystem Tracker</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This is the first comprehensive piece of research tracking every legaltech provider active in the UK</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It's a free online tool and report</a:t>
            </a:r>
            <a:endParaRPr/>
          </a:p>
        </p:txBody>
      </p:sp>
    </p:spTree>
    <p:extLst>
      <p:ext uri="{BB962C8B-B14F-4D97-AF65-F5344CB8AC3E}">
        <p14:creationId xmlns:p14="http://schemas.microsoft.com/office/powerpoint/2010/main" val="3460967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2cfb1b4480_0_19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g32cfb1b4480_0_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5"/>
        <p:cNvGrpSpPr/>
        <p:nvPr/>
      </p:nvGrpSpPr>
      <p:grpSpPr>
        <a:xfrm>
          <a:off x="0" y="0"/>
          <a:ext cx="0" cy="0"/>
          <a:chOff x="0" y="0"/>
          <a:chExt cx="0" cy="0"/>
        </a:xfrm>
      </p:grpSpPr>
      <p:pic>
        <p:nvPicPr>
          <p:cNvPr id="56" name="Google Shape;56;p14"/>
          <p:cNvPicPr preferRelativeResize="0"/>
          <p:nvPr/>
        </p:nvPicPr>
        <p:blipFill>
          <a:blip r:embed="rId2">
            <a:alphaModFix/>
          </a:blip>
          <a:stretch>
            <a:fillRect/>
          </a:stretch>
        </p:blipFill>
        <p:spPr>
          <a:xfrm>
            <a:off x="0" y="0"/>
            <a:ext cx="18288000" cy="10287000"/>
          </a:xfrm>
          <a:prstGeom prst="rect">
            <a:avLst/>
          </a:prstGeom>
          <a:noFill/>
          <a:ln>
            <a:noFill/>
          </a:ln>
        </p:spPr>
      </p:pic>
      <p:sp>
        <p:nvSpPr>
          <p:cNvPr id="57" name="Google Shape;57;p14"/>
          <p:cNvSpPr txBox="1">
            <a:spLocks noGrp="1"/>
          </p:cNvSpPr>
          <p:nvPr>
            <p:ph type="ctrTitle"/>
          </p:nvPr>
        </p:nvSpPr>
        <p:spPr>
          <a:xfrm>
            <a:off x="623416" y="1489150"/>
            <a:ext cx="17041200" cy="4105200"/>
          </a:xfrm>
          <a:prstGeom prst="rect">
            <a:avLst/>
          </a:prstGeom>
        </p:spPr>
        <p:txBody>
          <a:bodyPr spcFirstLastPara="1" wrap="square" lIns="91425" tIns="91425" rIns="91425" bIns="91425" anchor="b" anchorCtr="0">
            <a:normAutofit/>
          </a:bodyPr>
          <a:lstStyle>
            <a:lvl1pPr lvl="0" algn="ctr" rtl="0">
              <a:spcBef>
                <a:spcPts val="0"/>
              </a:spcBef>
              <a:spcAft>
                <a:spcPts val="0"/>
              </a:spcAft>
              <a:buClr>
                <a:srgbClr val="FFFFFF"/>
              </a:buClr>
              <a:buSzPts val="4000"/>
              <a:buFont typeface="Figtree SemiBold"/>
              <a:buNone/>
              <a:defRPr sz="8000">
                <a:solidFill>
                  <a:srgbClr val="FFFFFF"/>
                </a:solidFill>
                <a:latin typeface="Figtree SemiBold"/>
                <a:ea typeface="Figtree SemiBold"/>
                <a:cs typeface="Figtree SemiBold"/>
                <a:sym typeface="Figtree SemiBold"/>
              </a:defRPr>
            </a:lvl1pPr>
            <a:lvl2pPr lvl="1" algn="ctr" rtl="0">
              <a:spcBef>
                <a:spcPts val="0"/>
              </a:spcBef>
              <a:spcAft>
                <a:spcPts val="0"/>
              </a:spcAft>
              <a:buSzPts val="4000"/>
              <a:buNone/>
              <a:defRPr sz="8000"/>
            </a:lvl2pPr>
            <a:lvl3pPr lvl="2" algn="ctr" rtl="0">
              <a:spcBef>
                <a:spcPts val="0"/>
              </a:spcBef>
              <a:spcAft>
                <a:spcPts val="0"/>
              </a:spcAft>
              <a:buSzPts val="4000"/>
              <a:buNone/>
              <a:defRPr sz="8000"/>
            </a:lvl3pPr>
            <a:lvl4pPr lvl="3" algn="ctr" rtl="0">
              <a:spcBef>
                <a:spcPts val="0"/>
              </a:spcBef>
              <a:spcAft>
                <a:spcPts val="0"/>
              </a:spcAft>
              <a:buSzPts val="4000"/>
              <a:buNone/>
              <a:defRPr sz="8000"/>
            </a:lvl4pPr>
            <a:lvl5pPr lvl="4" algn="ctr" rtl="0">
              <a:spcBef>
                <a:spcPts val="0"/>
              </a:spcBef>
              <a:spcAft>
                <a:spcPts val="0"/>
              </a:spcAft>
              <a:buSzPts val="4000"/>
              <a:buNone/>
              <a:defRPr sz="8000"/>
            </a:lvl5pPr>
            <a:lvl6pPr lvl="5" algn="ctr" rtl="0">
              <a:spcBef>
                <a:spcPts val="0"/>
              </a:spcBef>
              <a:spcAft>
                <a:spcPts val="0"/>
              </a:spcAft>
              <a:buSzPts val="4000"/>
              <a:buNone/>
              <a:defRPr sz="8000"/>
            </a:lvl6pPr>
            <a:lvl7pPr lvl="6" algn="ctr" rtl="0">
              <a:spcBef>
                <a:spcPts val="0"/>
              </a:spcBef>
              <a:spcAft>
                <a:spcPts val="0"/>
              </a:spcAft>
              <a:buSzPts val="4000"/>
              <a:buNone/>
              <a:defRPr sz="8000"/>
            </a:lvl7pPr>
            <a:lvl8pPr lvl="7" algn="ctr" rtl="0">
              <a:spcBef>
                <a:spcPts val="0"/>
              </a:spcBef>
              <a:spcAft>
                <a:spcPts val="0"/>
              </a:spcAft>
              <a:buSzPts val="4000"/>
              <a:buNone/>
              <a:defRPr sz="8000"/>
            </a:lvl8pPr>
            <a:lvl9pPr lvl="8" algn="ctr" rtl="0">
              <a:spcBef>
                <a:spcPts val="0"/>
              </a:spcBef>
              <a:spcAft>
                <a:spcPts val="0"/>
              </a:spcAft>
              <a:buSzPts val="4000"/>
              <a:buNone/>
              <a:defRPr sz="8000"/>
            </a:lvl9pPr>
          </a:lstStyle>
          <a:p>
            <a:endParaRPr/>
          </a:p>
        </p:txBody>
      </p:sp>
      <p:sp>
        <p:nvSpPr>
          <p:cNvPr id="58" name="Google Shape;58;p14"/>
          <p:cNvSpPr txBox="1">
            <a:spLocks noGrp="1"/>
          </p:cNvSpPr>
          <p:nvPr>
            <p:ph type="subTitle" idx="1"/>
          </p:nvPr>
        </p:nvSpPr>
        <p:spPr>
          <a:xfrm>
            <a:off x="623400" y="5668250"/>
            <a:ext cx="17041200" cy="15852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Clr>
                <a:srgbClr val="FFFFFF"/>
              </a:buClr>
              <a:buSzPts val="2500"/>
              <a:buFont typeface="Figtree"/>
              <a:buNone/>
              <a:defRPr sz="5000">
                <a:solidFill>
                  <a:srgbClr val="FFFFFF"/>
                </a:solidFill>
                <a:latin typeface="Figtree"/>
                <a:ea typeface="Figtree"/>
                <a:cs typeface="Figtree"/>
                <a:sym typeface="Figtree"/>
              </a:defRPr>
            </a:lvl1pPr>
            <a:lvl2pPr lvl="1" algn="ctr" rtl="0">
              <a:lnSpc>
                <a:spcPct val="100000"/>
              </a:lnSpc>
              <a:spcBef>
                <a:spcPts val="0"/>
              </a:spcBef>
              <a:spcAft>
                <a:spcPts val="0"/>
              </a:spcAft>
              <a:buClr>
                <a:srgbClr val="FFFFFF"/>
              </a:buClr>
              <a:buSzPts val="2800"/>
              <a:buFont typeface="Figtree"/>
              <a:buNone/>
              <a:defRPr sz="5600">
                <a:solidFill>
                  <a:srgbClr val="FFFFFF"/>
                </a:solidFill>
                <a:latin typeface="Figtree"/>
                <a:ea typeface="Figtree"/>
                <a:cs typeface="Figtree"/>
                <a:sym typeface="Figtree"/>
              </a:defRPr>
            </a:lvl2pPr>
            <a:lvl3pPr lvl="2" algn="ctr" rtl="0">
              <a:lnSpc>
                <a:spcPct val="100000"/>
              </a:lnSpc>
              <a:spcBef>
                <a:spcPts val="0"/>
              </a:spcBef>
              <a:spcAft>
                <a:spcPts val="0"/>
              </a:spcAft>
              <a:buClr>
                <a:srgbClr val="FFFFFF"/>
              </a:buClr>
              <a:buSzPts val="2800"/>
              <a:buFont typeface="Figtree"/>
              <a:buNone/>
              <a:defRPr sz="5600">
                <a:solidFill>
                  <a:srgbClr val="FFFFFF"/>
                </a:solidFill>
                <a:latin typeface="Figtree"/>
                <a:ea typeface="Figtree"/>
                <a:cs typeface="Figtree"/>
                <a:sym typeface="Figtree"/>
              </a:defRPr>
            </a:lvl3pPr>
            <a:lvl4pPr lvl="3" algn="ctr" rtl="0">
              <a:lnSpc>
                <a:spcPct val="100000"/>
              </a:lnSpc>
              <a:spcBef>
                <a:spcPts val="0"/>
              </a:spcBef>
              <a:spcAft>
                <a:spcPts val="0"/>
              </a:spcAft>
              <a:buClr>
                <a:srgbClr val="FFFFFF"/>
              </a:buClr>
              <a:buSzPts val="2800"/>
              <a:buFont typeface="Figtree"/>
              <a:buNone/>
              <a:defRPr sz="5600">
                <a:solidFill>
                  <a:srgbClr val="FFFFFF"/>
                </a:solidFill>
                <a:latin typeface="Figtree"/>
                <a:ea typeface="Figtree"/>
                <a:cs typeface="Figtree"/>
                <a:sym typeface="Figtree"/>
              </a:defRPr>
            </a:lvl4pPr>
            <a:lvl5pPr lvl="4" algn="ctr" rtl="0">
              <a:lnSpc>
                <a:spcPct val="100000"/>
              </a:lnSpc>
              <a:spcBef>
                <a:spcPts val="0"/>
              </a:spcBef>
              <a:spcAft>
                <a:spcPts val="0"/>
              </a:spcAft>
              <a:buClr>
                <a:srgbClr val="FFFFFF"/>
              </a:buClr>
              <a:buSzPts val="2800"/>
              <a:buFont typeface="Figtree"/>
              <a:buNone/>
              <a:defRPr sz="5600">
                <a:solidFill>
                  <a:srgbClr val="FFFFFF"/>
                </a:solidFill>
                <a:latin typeface="Figtree"/>
                <a:ea typeface="Figtree"/>
                <a:cs typeface="Figtree"/>
                <a:sym typeface="Figtree"/>
              </a:defRPr>
            </a:lvl5pPr>
            <a:lvl6pPr lvl="5" algn="ctr" rtl="0">
              <a:lnSpc>
                <a:spcPct val="100000"/>
              </a:lnSpc>
              <a:spcBef>
                <a:spcPts val="0"/>
              </a:spcBef>
              <a:spcAft>
                <a:spcPts val="0"/>
              </a:spcAft>
              <a:buClr>
                <a:srgbClr val="FFFFFF"/>
              </a:buClr>
              <a:buSzPts val="2800"/>
              <a:buFont typeface="Figtree"/>
              <a:buNone/>
              <a:defRPr sz="5600">
                <a:solidFill>
                  <a:srgbClr val="FFFFFF"/>
                </a:solidFill>
                <a:latin typeface="Figtree"/>
                <a:ea typeface="Figtree"/>
                <a:cs typeface="Figtree"/>
                <a:sym typeface="Figtree"/>
              </a:defRPr>
            </a:lvl6pPr>
            <a:lvl7pPr lvl="6" algn="ctr" rtl="0">
              <a:lnSpc>
                <a:spcPct val="100000"/>
              </a:lnSpc>
              <a:spcBef>
                <a:spcPts val="0"/>
              </a:spcBef>
              <a:spcAft>
                <a:spcPts val="0"/>
              </a:spcAft>
              <a:buClr>
                <a:srgbClr val="FFFFFF"/>
              </a:buClr>
              <a:buSzPts val="2800"/>
              <a:buFont typeface="Figtree"/>
              <a:buNone/>
              <a:defRPr sz="5600">
                <a:solidFill>
                  <a:srgbClr val="FFFFFF"/>
                </a:solidFill>
                <a:latin typeface="Figtree"/>
                <a:ea typeface="Figtree"/>
                <a:cs typeface="Figtree"/>
                <a:sym typeface="Figtree"/>
              </a:defRPr>
            </a:lvl7pPr>
            <a:lvl8pPr lvl="7" algn="ctr" rtl="0">
              <a:lnSpc>
                <a:spcPct val="100000"/>
              </a:lnSpc>
              <a:spcBef>
                <a:spcPts val="0"/>
              </a:spcBef>
              <a:spcAft>
                <a:spcPts val="0"/>
              </a:spcAft>
              <a:buClr>
                <a:srgbClr val="FFFFFF"/>
              </a:buClr>
              <a:buSzPts val="2800"/>
              <a:buFont typeface="Figtree"/>
              <a:buNone/>
              <a:defRPr sz="5600">
                <a:solidFill>
                  <a:srgbClr val="FFFFFF"/>
                </a:solidFill>
                <a:latin typeface="Figtree"/>
                <a:ea typeface="Figtree"/>
                <a:cs typeface="Figtree"/>
                <a:sym typeface="Figtree"/>
              </a:defRPr>
            </a:lvl8pPr>
            <a:lvl9pPr lvl="8" algn="ctr" rtl="0">
              <a:lnSpc>
                <a:spcPct val="100000"/>
              </a:lnSpc>
              <a:spcBef>
                <a:spcPts val="0"/>
              </a:spcBef>
              <a:spcAft>
                <a:spcPts val="0"/>
              </a:spcAft>
              <a:buClr>
                <a:srgbClr val="FFFFFF"/>
              </a:buClr>
              <a:buSzPts val="2800"/>
              <a:buFont typeface="Figtree"/>
              <a:buNone/>
              <a:defRPr sz="5600">
                <a:solidFill>
                  <a:srgbClr val="FFFFFF"/>
                </a:solidFill>
                <a:latin typeface="Figtree"/>
                <a:ea typeface="Figtree"/>
                <a:cs typeface="Figtree"/>
                <a:sym typeface="Figtree"/>
              </a:defRPr>
            </a:lvl9pPr>
          </a:lstStyle>
          <a:p>
            <a:endParaRPr/>
          </a:p>
        </p:txBody>
      </p:sp>
      <p:sp>
        <p:nvSpPr>
          <p:cNvPr id="59" name="Google Shape;59;p14"/>
          <p:cNvSpPr txBox="1">
            <a:spLocks noGrp="1"/>
          </p:cNvSpPr>
          <p:nvPr>
            <p:ph type="sldNum" idx="12"/>
          </p:nvPr>
        </p:nvSpPr>
        <p:spPr>
          <a:xfrm>
            <a:off x="16944916" y="9326434"/>
            <a:ext cx="1097400" cy="7872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39100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0"/>
        <p:cNvGrpSpPr/>
        <p:nvPr/>
      </p:nvGrpSpPr>
      <p:grpSpPr>
        <a:xfrm>
          <a:off x="0" y="0"/>
          <a:ext cx="0" cy="0"/>
          <a:chOff x="0" y="0"/>
          <a:chExt cx="0" cy="0"/>
        </a:xfrm>
      </p:grpSpPr>
      <p:sp>
        <p:nvSpPr>
          <p:cNvPr id="61" name="Google Shape;61;p15"/>
          <p:cNvSpPr txBox="1">
            <a:spLocks noGrp="1"/>
          </p:cNvSpPr>
          <p:nvPr>
            <p:ph type="title"/>
          </p:nvPr>
        </p:nvSpPr>
        <p:spPr>
          <a:xfrm>
            <a:off x="623400" y="4301700"/>
            <a:ext cx="17041200" cy="16836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7200"/>
            </a:lvl1pPr>
            <a:lvl2pPr lvl="1" algn="ctr" rtl="0">
              <a:spcBef>
                <a:spcPts val="0"/>
              </a:spcBef>
              <a:spcAft>
                <a:spcPts val="0"/>
              </a:spcAft>
              <a:buSzPts val="3600"/>
              <a:buNone/>
              <a:defRPr sz="7200"/>
            </a:lvl2pPr>
            <a:lvl3pPr lvl="2" algn="ctr" rtl="0">
              <a:spcBef>
                <a:spcPts val="0"/>
              </a:spcBef>
              <a:spcAft>
                <a:spcPts val="0"/>
              </a:spcAft>
              <a:buSzPts val="3600"/>
              <a:buNone/>
              <a:defRPr sz="7200"/>
            </a:lvl3pPr>
            <a:lvl4pPr lvl="3" algn="ctr" rtl="0">
              <a:spcBef>
                <a:spcPts val="0"/>
              </a:spcBef>
              <a:spcAft>
                <a:spcPts val="0"/>
              </a:spcAft>
              <a:buSzPts val="3600"/>
              <a:buNone/>
              <a:defRPr sz="7200"/>
            </a:lvl4pPr>
            <a:lvl5pPr lvl="4" algn="ctr" rtl="0">
              <a:spcBef>
                <a:spcPts val="0"/>
              </a:spcBef>
              <a:spcAft>
                <a:spcPts val="0"/>
              </a:spcAft>
              <a:buSzPts val="3600"/>
              <a:buNone/>
              <a:defRPr sz="7200"/>
            </a:lvl5pPr>
            <a:lvl6pPr lvl="5" algn="ctr" rtl="0">
              <a:spcBef>
                <a:spcPts val="0"/>
              </a:spcBef>
              <a:spcAft>
                <a:spcPts val="0"/>
              </a:spcAft>
              <a:buSzPts val="3600"/>
              <a:buNone/>
              <a:defRPr sz="7200"/>
            </a:lvl6pPr>
            <a:lvl7pPr lvl="6" algn="ctr" rtl="0">
              <a:spcBef>
                <a:spcPts val="0"/>
              </a:spcBef>
              <a:spcAft>
                <a:spcPts val="0"/>
              </a:spcAft>
              <a:buSzPts val="3600"/>
              <a:buNone/>
              <a:defRPr sz="7200"/>
            </a:lvl7pPr>
            <a:lvl8pPr lvl="7" algn="ctr" rtl="0">
              <a:spcBef>
                <a:spcPts val="0"/>
              </a:spcBef>
              <a:spcAft>
                <a:spcPts val="0"/>
              </a:spcAft>
              <a:buSzPts val="3600"/>
              <a:buNone/>
              <a:defRPr sz="7200"/>
            </a:lvl8pPr>
            <a:lvl9pPr lvl="8" algn="ctr" rtl="0">
              <a:spcBef>
                <a:spcPts val="0"/>
              </a:spcBef>
              <a:spcAft>
                <a:spcPts val="0"/>
              </a:spcAft>
              <a:buSzPts val="3600"/>
              <a:buNone/>
              <a:defRPr sz="7200"/>
            </a:lvl9pPr>
          </a:lstStyle>
          <a:p>
            <a:endParaRPr/>
          </a:p>
        </p:txBody>
      </p:sp>
      <p:sp>
        <p:nvSpPr>
          <p:cNvPr id="62" name="Google Shape;62;p15"/>
          <p:cNvSpPr txBox="1">
            <a:spLocks noGrp="1"/>
          </p:cNvSpPr>
          <p:nvPr>
            <p:ph type="sldNum" idx="12"/>
          </p:nvPr>
        </p:nvSpPr>
        <p:spPr>
          <a:xfrm>
            <a:off x="16944916" y="9326434"/>
            <a:ext cx="1097400" cy="7872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6713398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7"/>
        <p:cNvGrpSpPr/>
        <p:nvPr/>
      </p:nvGrpSpPr>
      <p:grpSpPr>
        <a:xfrm>
          <a:off x="0" y="0"/>
          <a:ext cx="0" cy="0"/>
          <a:chOff x="0" y="0"/>
          <a:chExt cx="0" cy="0"/>
        </a:xfrm>
      </p:grpSpPr>
      <p:sp>
        <p:nvSpPr>
          <p:cNvPr id="68" name="Google Shape;68;p17"/>
          <p:cNvSpPr txBox="1">
            <a:spLocks noGrp="1"/>
          </p:cNvSpPr>
          <p:nvPr>
            <p:ph type="title"/>
          </p:nvPr>
        </p:nvSpPr>
        <p:spPr>
          <a:xfrm>
            <a:off x="623400" y="890050"/>
            <a:ext cx="17041200" cy="11454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9" name="Google Shape;69;p17"/>
          <p:cNvSpPr txBox="1">
            <a:spLocks noGrp="1"/>
          </p:cNvSpPr>
          <p:nvPr>
            <p:ph type="body" idx="1"/>
          </p:nvPr>
        </p:nvSpPr>
        <p:spPr>
          <a:xfrm>
            <a:off x="623400" y="2304950"/>
            <a:ext cx="7999800" cy="6832800"/>
          </a:xfrm>
          <a:prstGeom prst="rect">
            <a:avLst/>
          </a:prstGeom>
        </p:spPr>
        <p:txBody>
          <a:bodyPr spcFirstLastPara="1" wrap="square" lIns="91425" tIns="91425" rIns="91425" bIns="91425" anchor="t" anchorCtr="0">
            <a:normAutofit/>
          </a:bodyPr>
          <a:lstStyle>
            <a:lvl1pPr marL="914400" lvl="0" indent="-635000" rtl="0">
              <a:spcBef>
                <a:spcPts val="0"/>
              </a:spcBef>
              <a:spcAft>
                <a:spcPts val="0"/>
              </a:spcAft>
              <a:buSzPts val="1400"/>
              <a:buChar char="●"/>
              <a:defRPr sz="2800"/>
            </a:lvl1pPr>
            <a:lvl2pPr marL="1828800" lvl="1" indent="-609600" rtl="0">
              <a:spcBef>
                <a:spcPts val="0"/>
              </a:spcBef>
              <a:spcAft>
                <a:spcPts val="0"/>
              </a:spcAft>
              <a:buSzPts val="1200"/>
              <a:buChar char="○"/>
              <a:defRPr sz="2400"/>
            </a:lvl2pPr>
            <a:lvl3pPr marL="2743200" lvl="2" indent="-609600" rtl="0">
              <a:spcBef>
                <a:spcPts val="0"/>
              </a:spcBef>
              <a:spcAft>
                <a:spcPts val="0"/>
              </a:spcAft>
              <a:buSzPts val="1200"/>
              <a:buChar char="■"/>
              <a:defRPr sz="2400"/>
            </a:lvl3pPr>
            <a:lvl4pPr marL="3657600" lvl="3" indent="-609600" rtl="0">
              <a:spcBef>
                <a:spcPts val="0"/>
              </a:spcBef>
              <a:spcAft>
                <a:spcPts val="0"/>
              </a:spcAft>
              <a:buSzPts val="1200"/>
              <a:buChar char="●"/>
              <a:defRPr sz="2400"/>
            </a:lvl4pPr>
            <a:lvl5pPr marL="4572000" lvl="4" indent="-609600" rtl="0">
              <a:spcBef>
                <a:spcPts val="0"/>
              </a:spcBef>
              <a:spcAft>
                <a:spcPts val="0"/>
              </a:spcAft>
              <a:buSzPts val="1200"/>
              <a:buChar char="○"/>
              <a:defRPr sz="2400"/>
            </a:lvl5pPr>
            <a:lvl6pPr marL="5486400" lvl="5" indent="-609600" rtl="0">
              <a:spcBef>
                <a:spcPts val="0"/>
              </a:spcBef>
              <a:spcAft>
                <a:spcPts val="0"/>
              </a:spcAft>
              <a:buSzPts val="1200"/>
              <a:buChar char="■"/>
              <a:defRPr sz="2400"/>
            </a:lvl6pPr>
            <a:lvl7pPr marL="6400800" lvl="6" indent="-609600" rtl="0">
              <a:spcBef>
                <a:spcPts val="0"/>
              </a:spcBef>
              <a:spcAft>
                <a:spcPts val="0"/>
              </a:spcAft>
              <a:buSzPts val="1200"/>
              <a:buChar char="●"/>
              <a:defRPr sz="2400"/>
            </a:lvl7pPr>
            <a:lvl8pPr marL="7315200" lvl="7" indent="-609600" rtl="0">
              <a:spcBef>
                <a:spcPts val="0"/>
              </a:spcBef>
              <a:spcAft>
                <a:spcPts val="0"/>
              </a:spcAft>
              <a:buSzPts val="1200"/>
              <a:buChar char="○"/>
              <a:defRPr sz="2400"/>
            </a:lvl8pPr>
            <a:lvl9pPr marL="8229600" lvl="8" indent="-609600" rtl="0">
              <a:spcBef>
                <a:spcPts val="0"/>
              </a:spcBef>
              <a:spcAft>
                <a:spcPts val="0"/>
              </a:spcAft>
              <a:buSzPts val="1200"/>
              <a:buChar char="■"/>
              <a:defRPr sz="2400"/>
            </a:lvl9pPr>
          </a:lstStyle>
          <a:p>
            <a:endParaRPr/>
          </a:p>
        </p:txBody>
      </p:sp>
      <p:sp>
        <p:nvSpPr>
          <p:cNvPr id="70" name="Google Shape;70;p17"/>
          <p:cNvSpPr txBox="1">
            <a:spLocks noGrp="1"/>
          </p:cNvSpPr>
          <p:nvPr>
            <p:ph type="body" idx="2"/>
          </p:nvPr>
        </p:nvSpPr>
        <p:spPr>
          <a:xfrm>
            <a:off x="9664800" y="2304950"/>
            <a:ext cx="7999800" cy="6832800"/>
          </a:xfrm>
          <a:prstGeom prst="rect">
            <a:avLst/>
          </a:prstGeom>
        </p:spPr>
        <p:txBody>
          <a:bodyPr spcFirstLastPara="1" wrap="square" lIns="91425" tIns="91425" rIns="91425" bIns="91425" anchor="t" anchorCtr="0">
            <a:normAutofit/>
          </a:bodyPr>
          <a:lstStyle>
            <a:lvl1pPr marL="914400" lvl="0" indent="-635000" rtl="0">
              <a:spcBef>
                <a:spcPts val="0"/>
              </a:spcBef>
              <a:spcAft>
                <a:spcPts val="0"/>
              </a:spcAft>
              <a:buSzPts val="1400"/>
              <a:buChar char="●"/>
              <a:defRPr sz="2800"/>
            </a:lvl1pPr>
            <a:lvl2pPr marL="1828800" lvl="1" indent="-609600" rtl="0">
              <a:spcBef>
                <a:spcPts val="0"/>
              </a:spcBef>
              <a:spcAft>
                <a:spcPts val="0"/>
              </a:spcAft>
              <a:buSzPts val="1200"/>
              <a:buChar char="○"/>
              <a:defRPr sz="2400"/>
            </a:lvl2pPr>
            <a:lvl3pPr marL="2743200" lvl="2" indent="-609600" rtl="0">
              <a:spcBef>
                <a:spcPts val="0"/>
              </a:spcBef>
              <a:spcAft>
                <a:spcPts val="0"/>
              </a:spcAft>
              <a:buSzPts val="1200"/>
              <a:buChar char="■"/>
              <a:defRPr sz="2400"/>
            </a:lvl3pPr>
            <a:lvl4pPr marL="3657600" lvl="3" indent="-609600" rtl="0">
              <a:spcBef>
                <a:spcPts val="0"/>
              </a:spcBef>
              <a:spcAft>
                <a:spcPts val="0"/>
              </a:spcAft>
              <a:buSzPts val="1200"/>
              <a:buChar char="●"/>
              <a:defRPr sz="2400"/>
            </a:lvl4pPr>
            <a:lvl5pPr marL="4572000" lvl="4" indent="-609600" rtl="0">
              <a:spcBef>
                <a:spcPts val="0"/>
              </a:spcBef>
              <a:spcAft>
                <a:spcPts val="0"/>
              </a:spcAft>
              <a:buSzPts val="1200"/>
              <a:buChar char="○"/>
              <a:defRPr sz="2400"/>
            </a:lvl5pPr>
            <a:lvl6pPr marL="5486400" lvl="5" indent="-609600" rtl="0">
              <a:spcBef>
                <a:spcPts val="0"/>
              </a:spcBef>
              <a:spcAft>
                <a:spcPts val="0"/>
              </a:spcAft>
              <a:buSzPts val="1200"/>
              <a:buChar char="■"/>
              <a:defRPr sz="2400"/>
            </a:lvl6pPr>
            <a:lvl7pPr marL="6400800" lvl="6" indent="-609600" rtl="0">
              <a:spcBef>
                <a:spcPts val="0"/>
              </a:spcBef>
              <a:spcAft>
                <a:spcPts val="0"/>
              </a:spcAft>
              <a:buSzPts val="1200"/>
              <a:buChar char="●"/>
              <a:defRPr sz="2400"/>
            </a:lvl7pPr>
            <a:lvl8pPr marL="7315200" lvl="7" indent="-609600" rtl="0">
              <a:spcBef>
                <a:spcPts val="0"/>
              </a:spcBef>
              <a:spcAft>
                <a:spcPts val="0"/>
              </a:spcAft>
              <a:buSzPts val="1200"/>
              <a:buChar char="○"/>
              <a:defRPr sz="2400"/>
            </a:lvl8pPr>
            <a:lvl9pPr marL="8229600" lvl="8" indent="-609600" rtl="0">
              <a:spcBef>
                <a:spcPts val="0"/>
              </a:spcBef>
              <a:spcAft>
                <a:spcPts val="0"/>
              </a:spcAft>
              <a:buSzPts val="1200"/>
              <a:buChar char="■"/>
              <a:defRPr sz="2400"/>
            </a:lvl9pPr>
          </a:lstStyle>
          <a:p>
            <a:endParaRPr/>
          </a:p>
        </p:txBody>
      </p:sp>
      <p:sp>
        <p:nvSpPr>
          <p:cNvPr id="71" name="Google Shape;71;p17"/>
          <p:cNvSpPr txBox="1">
            <a:spLocks noGrp="1"/>
          </p:cNvSpPr>
          <p:nvPr>
            <p:ph type="sldNum" idx="12"/>
          </p:nvPr>
        </p:nvSpPr>
        <p:spPr>
          <a:xfrm>
            <a:off x="16944916" y="9326434"/>
            <a:ext cx="1097400" cy="7872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1377203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623400" y="890050"/>
            <a:ext cx="17041200" cy="11454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4" name="Google Shape;74;p18"/>
          <p:cNvSpPr txBox="1">
            <a:spLocks noGrp="1"/>
          </p:cNvSpPr>
          <p:nvPr>
            <p:ph type="sldNum" idx="12"/>
          </p:nvPr>
        </p:nvSpPr>
        <p:spPr>
          <a:xfrm>
            <a:off x="16944916" y="9326434"/>
            <a:ext cx="1097400" cy="7872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431433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75"/>
        <p:cNvGrpSpPr/>
        <p:nvPr/>
      </p:nvGrpSpPr>
      <p:grpSpPr>
        <a:xfrm>
          <a:off x="0" y="0"/>
          <a:ext cx="0" cy="0"/>
          <a:chOff x="0" y="0"/>
          <a:chExt cx="0" cy="0"/>
        </a:xfrm>
      </p:grpSpPr>
      <p:sp>
        <p:nvSpPr>
          <p:cNvPr id="76" name="Google Shape;76;p19"/>
          <p:cNvSpPr txBox="1">
            <a:spLocks noGrp="1"/>
          </p:cNvSpPr>
          <p:nvPr>
            <p:ph type="title"/>
          </p:nvPr>
        </p:nvSpPr>
        <p:spPr>
          <a:xfrm>
            <a:off x="623400" y="1111200"/>
            <a:ext cx="5616000" cy="15114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4800"/>
            </a:lvl1pPr>
            <a:lvl2pPr lvl="1" rtl="0">
              <a:spcBef>
                <a:spcPts val="0"/>
              </a:spcBef>
              <a:spcAft>
                <a:spcPts val="0"/>
              </a:spcAft>
              <a:buSzPts val="2400"/>
              <a:buNone/>
              <a:defRPr sz="4800"/>
            </a:lvl2pPr>
            <a:lvl3pPr lvl="2" rtl="0">
              <a:spcBef>
                <a:spcPts val="0"/>
              </a:spcBef>
              <a:spcAft>
                <a:spcPts val="0"/>
              </a:spcAft>
              <a:buSzPts val="2400"/>
              <a:buNone/>
              <a:defRPr sz="4800"/>
            </a:lvl3pPr>
            <a:lvl4pPr lvl="3" rtl="0">
              <a:spcBef>
                <a:spcPts val="0"/>
              </a:spcBef>
              <a:spcAft>
                <a:spcPts val="0"/>
              </a:spcAft>
              <a:buSzPts val="2400"/>
              <a:buNone/>
              <a:defRPr sz="4800"/>
            </a:lvl4pPr>
            <a:lvl5pPr lvl="4" rtl="0">
              <a:spcBef>
                <a:spcPts val="0"/>
              </a:spcBef>
              <a:spcAft>
                <a:spcPts val="0"/>
              </a:spcAft>
              <a:buSzPts val="2400"/>
              <a:buNone/>
              <a:defRPr sz="4800"/>
            </a:lvl5pPr>
            <a:lvl6pPr lvl="5" rtl="0">
              <a:spcBef>
                <a:spcPts val="0"/>
              </a:spcBef>
              <a:spcAft>
                <a:spcPts val="0"/>
              </a:spcAft>
              <a:buSzPts val="2400"/>
              <a:buNone/>
              <a:defRPr sz="4800"/>
            </a:lvl6pPr>
            <a:lvl7pPr lvl="6" rtl="0">
              <a:spcBef>
                <a:spcPts val="0"/>
              </a:spcBef>
              <a:spcAft>
                <a:spcPts val="0"/>
              </a:spcAft>
              <a:buSzPts val="2400"/>
              <a:buNone/>
              <a:defRPr sz="4800"/>
            </a:lvl7pPr>
            <a:lvl8pPr lvl="7" rtl="0">
              <a:spcBef>
                <a:spcPts val="0"/>
              </a:spcBef>
              <a:spcAft>
                <a:spcPts val="0"/>
              </a:spcAft>
              <a:buSzPts val="2400"/>
              <a:buNone/>
              <a:defRPr sz="4800"/>
            </a:lvl8pPr>
            <a:lvl9pPr lvl="8" rtl="0">
              <a:spcBef>
                <a:spcPts val="0"/>
              </a:spcBef>
              <a:spcAft>
                <a:spcPts val="0"/>
              </a:spcAft>
              <a:buSzPts val="2400"/>
              <a:buNone/>
              <a:defRPr sz="4800"/>
            </a:lvl9pPr>
          </a:lstStyle>
          <a:p>
            <a:endParaRPr/>
          </a:p>
        </p:txBody>
      </p:sp>
      <p:sp>
        <p:nvSpPr>
          <p:cNvPr id="77" name="Google Shape;77;p19"/>
          <p:cNvSpPr txBox="1">
            <a:spLocks noGrp="1"/>
          </p:cNvSpPr>
          <p:nvPr>
            <p:ph type="body" idx="1"/>
          </p:nvPr>
        </p:nvSpPr>
        <p:spPr>
          <a:xfrm>
            <a:off x="623400" y="2779200"/>
            <a:ext cx="5616000" cy="6358800"/>
          </a:xfrm>
          <a:prstGeom prst="rect">
            <a:avLst/>
          </a:prstGeom>
        </p:spPr>
        <p:txBody>
          <a:bodyPr spcFirstLastPara="1" wrap="square" lIns="91425" tIns="91425" rIns="91425" bIns="91425" anchor="t" anchorCtr="0">
            <a:normAutofit/>
          </a:bodyPr>
          <a:lstStyle>
            <a:lvl1pPr marL="914400" lvl="0" indent="-609600" rtl="0">
              <a:spcBef>
                <a:spcPts val="0"/>
              </a:spcBef>
              <a:spcAft>
                <a:spcPts val="0"/>
              </a:spcAft>
              <a:buSzPts val="1200"/>
              <a:buChar char="●"/>
              <a:defRPr sz="2400"/>
            </a:lvl1pPr>
            <a:lvl2pPr marL="1828800" lvl="1" indent="-609600" rtl="0">
              <a:spcBef>
                <a:spcPts val="0"/>
              </a:spcBef>
              <a:spcAft>
                <a:spcPts val="0"/>
              </a:spcAft>
              <a:buSzPts val="1200"/>
              <a:buChar char="○"/>
              <a:defRPr sz="2400"/>
            </a:lvl2pPr>
            <a:lvl3pPr marL="2743200" lvl="2" indent="-609600" rtl="0">
              <a:spcBef>
                <a:spcPts val="0"/>
              </a:spcBef>
              <a:spcAft>
                <a:spcPts val="0"/>
              </a:spcAft>
              <a:buSzPts val="1200"/>
              <a:buChar char="■"/>
              <a:defRPr sz="2400"/>
            </a:lvl3pPr>
            <a:lvl4pPr marL="3657600" lvl="3" indent="-609600" rtl="0">
              <a:spcBef>
                <a:spcPts val="0"/>
              </a:spcBef>
              <a:spcAft>
                <a:spcPts val="0"/>
              </a:spcAft>
              <a:buSzPts val="1200"/>
              <a:buChar char="●"/>
              <a:defRPr sz="2400"/>
            </a:lvl4pPr>
            <a:lvl5pPr marL="4572000" lvl="4" indent="-609600" rtl="0">
              <a:spcBef>
                <a:spcPts val="0"/>
              </a:spcBef>
              <a:spcAft>
                <a:spcPts val="0"/>
              </a:spcAft>
              <a:buSzPts val="1200"/>
              <a:buChar char="○"/>
              <a:defRPr sz="2400"/>
            </a:lvl5pPr>
            <a:lvl6pPr marL="5486400" lvl="5" indent="-609600" rtl="0">
              <a:spcBef>
                <a:spcPts val="0"/>
              </a:spcBef>
              <a:spcAft>
                <a:spcPts val="0"/>
              </a:spcAft>
              <a:buSzPts val="1200"/>
              <a:buChar char="■"/>
              <a:defRPr sz="2400"/>
            </a:lvl6pPr>
            <a:lvl7pPr marL="6400800" lvl="6" indent="-609600" rtl="0">
              <a:spcBef>
                <a:spcPts val="0"/>
              </a:spcBef>
              <a:spcAft>
                <a:spcPts val="0"/>
              </a:spcAft>
              <a:buSzPts val="1200"/>
              <a:buChar char="●"/>
              <a:defRPr sz="2400"/>
            </a:lvl7pPr>
            <a:lvl8pPr marL="7315200" lvl="7" indent="-609600" rtl="0">
              <a:spcBef>
                <a:spcPts val="0"/>
              </a:spcBef>
              <a:spcAft>
                <a:spcPts val="0"/>
              </a:spcAft>
              <a:buSzPts val="1200"/>
              <a:buChar char="○"/>
              <a:defRPr sz="2400"/>
            </a:lvl8pPr>
            <a:lvl9pPr marL="8229600" lvl="8" indent="-609600" rtl="0">
              <a:spcBef>
                <a:spcPts val="0"/>
              </a:spcBef>
              <a:spcAft>
                <a:spcPts val="0"/>
              </a:spcAft>
              <a:buSzPts val="1200"/>
              <a:buChar char="■"/>
              <a:defRPr sz="2400"/>
            </a:lvl9pPr>
          </a:lstStyle>
          <a:p>
            <a:endParaRPr/>
          </a:p>
        </p:txBody>
      </p:sp>
      <p:sp>
        <p:nvSpPr>
          <p:cNvPr id="78" name="Google Shape;78;p19"/>
          <p:cNvSpPr txBox="1">
            <a:spLocks noGrp="1"/>
          </p:cNvSpPr>
          <p:nvPr>
            <p:ph type="sldNum" idx="12"/>
          </p:nvPr>
        </p:nvSpPr>
        <p:spPr>
          <a:xfrm>
            <a:off x="16944916" y="9326434"/>
            <a:ext cx="1097400" cy="7872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4233577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79"/>
        <p:cNvGrpSpPr/>
        <p:nvPr/>
      </p:nvGrpSpPr>
      <p:grpSpPr>
        <a:xfrm>
          <a:off x="0" y="0"/>
          <a:ext cx="0" cy="0"/>
          <a:chOff x="0" y="0"/>
          <a:chExt cx="0" cy="0"/>
        </a:xfrm>
      </p:grpSpPr>
      <p:sp>
        <p:nvSpPr>
          <p:cNvPr id="80" name="Google Shape;80;p20"/>
          <p:cNvSpPr txBox="1">
            <a:spLocks noGrp="1"/>
          </p:cNvSpPr>
          <p:nvPr>
            <p:ph type="title"/>
          </p:nvPr>
        </p:nvSpPr>
        <p:spPr>
          <a:xfrm>
            <a:off x="980500" y="900300"/>
            <a:ext cx="12735600" cy="81816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9600"/>
            </a:lvl1pPr>
            <a:lvl2pPr lvl="1" rtl="0">
              <a:spcBef>
                <a:spcPts val="0"/>
              </a:spcBef>
              <a:spcAft>
                <a:spcPts val="0"/>
              </a:spcAft>
              <a:buSzPts val="4800"/>
              <a:buNone/>
              <a:defRPr sz="9600"/>
            </a:lvl2pPr>
            <a:lvl3pPr lvl="2" rtl="0">
              <a:spcBef>
                <a:spcPts val="0"/>
              </a:spcBef>
              <a:spcAft>
                <a:spcPts val="0"/>
              </a:spcAft>
              <a:buSzPts val="4800"/>
              <a:buNone/>
              <a:defRPr sz="9600"/>
            </a:lvl3pPr>
            <a:lvl4pPr lvl="3" rtl="0">
              <a:spcBef>
                <a:spcPts val="0"/>
              </a:spcBef>
              <a:spcAft>
                <a:spcPts val="0"/>
              </a:spcAft>
              <a:buSzPts val="4800"/>
              <a:buNone/>
              <a:defRPr sz="9600"/>
            </a:lvl4pPr>
            <a:lvl5pPr lvl="4" rtl="0">
              <a:spcBef>
                <a:spcPts val="0"/>
              </a:spcBef>
              <a:spcAft>
                <a:spcPts val="0"/>
              </a:spcAft>
              <a:buSzPts val="4800"/>
              <a:buNone/>
              <a:defRPr sz="9600"/>
            </a:lvl5pPr>
            <a:lvl6pPr lvl="5" rtl="0">
              <a:spcBef>
                <a:spcPts val="0"/>
              </a:spcBef>
              <a:spcAft>
                <a:spcPts val="0"/>
              </a:spcAft>
              <a:buSzPts val="4800"/>
              <a:buNone/>
              <a:defRPr sz="9600"/>
            </a:lvl6pPr>
            <a:lvl7pPr lvl="6" rtl="0">
              <a:spcBef>
                <a:spcPts val="0"/>
              </a:spcBef>
              <a:spcAft>
                <a:spcPts val="0"/>
              </a:spcAft>
              <a:buSzPts val="4800"/>
              <a:buNone/>
              <a:defRPr sz="9600"/>
            </a:lvl7pPr>
            <a:lvl8pPr lvl="7" rtl="0">
              <a:spcBef>
                <a:spcPts val="0"/>
              </a:spcBef>
              <a:spcAft>
                <a:spcPts val="0"/>
              </a:spcAft>
              <a:buSzPts val="4800"/>
              <a:buNone/>
              <a:defRPr sz="9600"/>
            </a:lvl8pPr>
            <a:lvl9pPr lvl="8" rtl="0">
              <a:spcBef>
                <a:spcPts val="0"/>
              </a:spcBef>
              <a:spcAft>
                <a:spcPts val="0"/>
              </a:spcAft>
              <a:buSzPts val="4800"/>
              <a:buNone/>
              <a:defRPr sz="9600"/>
            </a:lvl9pPr>
          </a:lstStyle>
          <a:p>
            <a:endParaRPr/>
          </a:p>
        </p:txBody>
      </p:sp>
      <p:sp>
        <p:nvSpPr>
          <p:cNvPr id="81" name="Google Shape;81;p20"/>
          <p:cNvSpPr txBox="1">
            <a:spLocks noGrp="1"/>
          </p:cNvSpPr>
          <p:nvPr>
            <p:ph type="sldNum" idx="12"/>
          </p:nvPr>
        </p:nvSpPr>
        <p:spPr>
          <a:xfrm>
            <a:off x="16944916" y="9326434"/>
            <a:ext cx="1097400" cy="7872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5984348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2"/>
        <p:cNvGrpSpPr/>
        <p:nvPr/>
      </p:nvGrpSpPr>
      <p:grpSpPr>
        <a:xfrm>
          <a:off x="0" y="0"/>
          <a:ext cx="0" cy="0"/>
          <a:chOff x="0" y="0"/>
          <a:chExt cx="0" cy="0"/>
        </a:xfrm>
      </p:grpSpPr>
      <p:sp>
        <p:nvSpPr>
          <p:cNvPr id="83" name="Google Shape;83;p21"/>
          <p:cNvSpPr/>
          <p:nvPr/>
        </p:nvSpPr>
        <p:spPr>
          <a:xfrm>
            <a:off x="9144000" y="-250"/>
            <a:ext cx="9144000" cy="10287000"/>
          </a:xfrm>
          <a:prstGeom prst="rect">
            <a:avLst/>
          </a:pr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84" name="Google Shape;84;p21"/>
          <p:cNvSpPr txBox="1">
            <a:spLocks noGrp="1"/>
          </p:cNvSpPr>
          <p:nvPr>
            <p:ph type="title"/>
          </p:nvPr>
        </p:nvSpPr>
        <p:spPr>
          <a:xfrm>
            <a:off x="531000" y="2466350"/>
            <a:ext cx="8090400" cy="29646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4200"/>
              <a:buNone/>
              <a:defRPr sz="8400"/>
            </a:lvl1pPr>
            <a:lvl2pPr lvl="1" algn="ctr" rtl="0">
              <a:spcBef>
                <a:spcPts val="0"/>
              </a:spcBef>
              <a:spcAft>
                <a:spcPts val="0"/>
              </a:spcAft>
              <a:buSzPts val="4200"/>
              <a:buNone/>
              <a:defRPr sz="8400"/>
            </a:lvl2pPr>
            <a:lvl3pPr lvl="2" algn="ctr" rtl="0">
              <a:spcBef>
                <a:spcPts val="0"/>
              </a:spcBef>
              <a:spcAft>
                <a:spcPts val="0"/>
              </a:spcAft>
              <a:buSzPts val="4200"/>
              <a:buNone/>
              <a:defRPr sz="8400"/>
            </a:lvl3pPr>
            <a:lvl4pPr lvl="3" algn="ctr" rtl="0">
              <a:spcBef>
                <a:spcPts val="0"/>
              </a:spcBef>
              <a:spcAft>
                <a:spcPts val="0"/>
              </a:spcAft>
              <a:buSzPts val="4200"/>
              <a:buNone/>
              <a:defRPr sz="8400"/>
            </a:lvl4pPr>
            <a:lvl5pPr lvl="4" algn="ctr" rtl="0">
              <a:spcBef>
                <a:spcPts val="0"/>
              </a:spcBef>
              <a:spcAft>
                <a:spcPts val="0"/>
              </a:spcAft>
              <a:buSzPts val="4200"/>
              <a:buNone/>
              <a:defRPr sz="8400"/>
            </a:lvl5pPr>
            <a:lvl6pPr lvl="5" algn="ctr" rtl="0">
              <a:spcBef>
                <a:spcPts val="0"/>
              </a:spcBef>
              <a:spcAft>
                <a:spcPts val="0"/>
              </a:spcAft>
              <a:buSzPts val="4200"/>
              <a:buNone/>
              <a:defRPr sz="8400"/>
            </a:lvl6pPr>
            <a:lvl7pPr lvl="6" algn="ctr" rtl="0">
              <a:spcBef>
                <a:spcPts val="0"/>
              </a:spcBef>
              <a:spcAft>
                <a:spcPts val="0"/>
              </a:spcAft>
              <a:buSzPts val="4200"/>
              <a:buNone/>
              <a:defRPr sz="8400"/>
            </a:lvl7pPr>
            <a:lvl8pPr lvl="7" algn="ctr" rtl="0">
              <a:spcBef>
                <a:spcPts val="0"/>
              </a:spcBef>
              <a:spcAft>
                <a:spcPts val="0"/>
              </a:spcAft>
              <a:buSzPts val="4200"/>
              <a:buNone/>
              <a:defRPr sz="8400"/>
            </a:lvl8pPr>
            <a:lvl9pPr lvl="8" algn="ctr" rtl="0">
              <a:spcBef>
                <a:spcPts val="0"/>
              </a:spcBef>
              <a:spcAft>
                <a:spcPts val="0"/>
              </a:spcAft>
              <a:buSzPts val="4200"/>
              <a:buNone/>
              <a:defRPr sz="8400"/>
            </a:lvl9pPr>
          </a:lstStyle>
          <a:p>
            <a:endParaRPr/>
          </a:p>
        </p:txBody>
      </p:sp>
      <p:sp>
        <p:nvSpPr>
          <p:cNvPr id="85" name="Google Shape;85;p21"/>
          <p:cNvSpPr txBox="1">
            <a:spLocks noGrp="1"/>
          </p:cNvSpPr>
          <p:nvPr>
            <p:ph type="subTitle" idx="1"/>
          </p:nvPr>
        </p:nvSpPr>
        <p:spPr>
          <a:xfrm>
            <a:off x="531000" y="5606150"/>
            <a:ext cx="8090400" cy="24702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4200"/>
            </a:lvl1pPr>
            <a:lvl2pPr lvl="1" algn="ctr" rtl="0">
              <a:lnSpc>
                <a:spcPct val="100000"/>
              </a:lnSpc>
              <a:spcBef>
                <a:spcPts val="0"/>
              </a:spcBef>
              <a:spcAft>
                <a:spcPts val="0"/>
              </a:spcAft>
              <a:buSzPts val="2100"/>
              <a:buNone/>
              <a:defRPr sz="4200"/>
            </a:lvl2pPr>
            <a:lvl3pPr lvl="2" algn="ctr" rtl="0">
              <a:lnSpc>
                <a:spcPct val="100000"/>
              </a:lnSpc>
              <a:spcBef>
                <a:spcPts val="0"/>
              </a:spcBef>
              <a:spcAft>
                <a:spcPts val="0"/>
              </a:spcAft>
              <a:buSzPts val="2100"/>
              <a:buNone/>
              <a:defRPr sz="4200"/>
            </a:lvl3pPr>
            <a:lvl4pPr lvl="3" algn="ctr" rtl="0">
              <a:lnSpc>
                <a:spcPct val="100000"/>
              </a:lnSpc>
              <a:spcBef>
                <a:spcPts val="0"/>
              </a:spcBef>
              <a:spcAft>
                <a:spcPts val="0"/>
              </a:spcAft>
              <a:buSzPts val="2100"/>
              <a:buNone/>
              <a:defRPr sz="4200"/>
            </a:lvl4pPr>
            <a:lvl5pPr lvl="4" algn="ctr" rtl="0">
              <a:lnSpc>
                <a:spcPct val="100000"/>
              </a:lnSpc>
              <a:spcBef>
                <a:spcPts val="0"/>
              </a:spcBef>
              <a:spcAft>
                <a:spcPts val="0"/>
              </a:spcAft>
              <a:buSzPts val="2100"/>
              <a:buNone/>
              <a:defRPr sz="4200"/>
            </a:lvl5pPr>
            <a:lvl6pPr lvl="5" algn="ctr" rtl="0">
              <a:lnSpc>
                <a:spcPct val="100000"/>
              </a:lnSpc>
              <a:spcBef>
                <a:spcPts val="0"/>
              </a:spcBef>
              <a:spcAft>
                <a:spcPts val="0"/>
              </a:spcAft>
              <a:buSzPts val="2100"/>
              <a:buNone/>
              <a:defRPr sz="4200"/>
            </a:lvl6pPr>
            <a:lvl7pPr lvl="6" algn="ctr" rtl="0">
              <a:lnSpc>
                <a:spcPct val="100000"/>
              </a:lnSpc>
              <a:spcBef>
                <a:spcPts val="0"/>
              </a:spcBef>
              <a:spcAft>
                <a:spcPts val="0"/>
              </a:spcAft>
              <a:buSzPts val="2100"/>
              <a:buNone/>
              <a:defRPr sz="4200"/>
            </a:lvl7pPr>
            <a:lvl8pPr lvl="7" algn="ctr" rtl="0">
              <a:lnSpc>
                <a:spcPct val="100000"/>
              </a:lnSpc>
              <a:spcBef>
                <a:spcPts val="0"/>
              </a:spcBef>
              <a:spcAft>
                <a:spcPts val="0"/>
              </a:spcAft>
              <a:buSzPts val="2100"/>
              <a:buNone/>
              <a:defRPr sz="4200"/>
            </a:lvl8pPr>
            <a:lvl9pPr lvl="8" algn="ctr" rtl="0">
              <a:lnSpc>
                <a:spcPct val="100000"/>
              </a:lnSpc>
              <a:spcBef>
                <a:spcPts val="0"/>
              </a:spcBef>
              <a:spcAft>
                <a:spcPts val="0"/>
              </a:spcAft>
              <a:buSzPts val="2100"/>
              <a:buNone/>
              <a:defRPr sz="4200"/>
            </a:lvl9pPr>
          </a:lstStyle>
          <a:p>
            <a:endParaRPr/>
          </a:p>
        </p:txBody>
      </p:sp>
      <p:sp>
        <p:nvSpPr>
          <p:cNvPr id="86" name="Google Shape;86;p21"/>
          <p:cNvSpPr txBox="1">
            <a:spLocks noGrp="1"/>
          </p:cNvSpPr>
          <p:nvPr>
            <p:ph type="body" idx="2"/>
          </p:nvPr>
        </p:nvSpPr>
        <p:spPr>
          <a:xfrm>
            <a:off x="9879000" y="1448150"/>
            <a:ext cx="7674000" cy="7390200"/>
          </a:xfrm>
          <a:prstGeom prst="rect">
            <a:avLst/>
          </a:prstGeom>
        </p:spPr>
        <p:txBody>
          <a:bodyPr spcFirstLastPara="1" wrap="square" lIns="91425" tIns="91425" rIns="91425" bIns="91425" anchor="ctr" anchorCtr="0">
            <a:normAutofit/>
          </a:bodyPr>
          <a:lstStyle>
            <a:lvl1pPr marL="914400" lvl="0" indent="-685800" rtl="0">
              <a:spcBef>
                <a:spcPts val="0"/>
              </a:spcBef>
              <a:spcAft>
                <a:spcPts val="0"/>
              </a:spcAft>
              <a:buSzPts val="1800"/>
              <a:buChar char="●"/>
              <a:defRPr/>
            </a:lvl1pPr>
            <a:lvl2pPr marL="1828800" lvl="1" indent="-635000" rtl="0">
              <a:spcBef>
                <a:spcPts val="0"/>
              </a:spcBef>
              <a:spcAft>
                <a:spcPts val="0"/>
              </a:spcAft>
              <a:buSzPts val="1400"/>
              <a:buChar char="○"/>
              <a:defRPr/>
            </a:lvl2pPr>
            <a:lvl3pPr marL="2743200" lvl="2" indent="-635000" rtl="0">
              <a:spcBef>
                <a:spcPts val="0"/>
              </a:spcBef>
              <a:spcAft>
                <a:spcPts val="0"/>
              </a:spcAft>
              <a:buSzPts val="1400"/>
              <a:buChar char="■"/>
              <a:defRPr/>
            </a:lvl3pPr>
            <a:lvl4pPr marL="3657600" lvl="3" indent="-635000" rtl="0">
              <a:spcBef>
                <a:spcPts val="0"/>
              </a:spcBef>
              <a:spcAft>
                <a:spcPts val="0"/>
              </a:spcAft>
              <a:buSzPts val="1400"/>
              <a:buChar char="●"/>
              <a:defRPr/>
            </a:lvl4pPr>
            <a:lvl5pPr marL="4572000" lvl="4" indent="-635000" rtl="0">
              <a:spcBef>
                <a:spcPts val="0"/>
              </a:spcBef>
              <a:spcAft>
                <a:spcPts val="0"/>
              </a:spcAft>
              <a:buSzPts val="1400"/>
              <a:buChar char="○"/>
              <a:defRPr/>
            </a:lvl5pPr>
            <a:lvl6pPr marL="5486400" lvl="5" indent="-635000" rtl="0">
              <a:spcBef>
                <a:spcPts val="0"/>
              </a:spcBef>
              <a:spcAft>
                <a:spcPts val="0"/>
              </a:spcAft>
              <a:buSzPts val="1400"/>
              <a:buChar char="■"/>
              <a:defRPr/>
            </a:lvl6pPr>
            <a:lvl7pPr marL="6400800" lvl="6" indent="-635000" rtl="0">
              <a:spcBef>
                <a:spcPts val="0"/>
              </a:spcBef>
              <a:spcAft>
                <a:spcPts val="0"/>
              </a:spcAft>
              <a:buSzPts val="1400"/>
              <a:buChar char="●"/>
              <a:defRPr/>
            </a:lvl7pPr>
            <a:lvl8pPr marL="7315200" lvl="7" indent="-635000" rtl="0">
              <a:spcBef>
                <a:spcPts val="0"/>
              </a:spcBef>
              <a:spcAft>
                <a:spcPts val="0"/>
              </a:spcAft>
              <a:buSzPts val="1400"/>
              <a:buChar char="○"/>
              <a:defRPr/>
            </a:lvl8pPr>
            <a:lvl9pPr marL="8229600" lvl="8" indent="-635000" rtl="0">
              <a:spcBef>
                <a:spcPts val="0"/>
              </a:spcBef>
              <a:spcAft>
                <a:spcPts val="0"/>
              </a:spcAft>
              <a:buSzPts val="1400"/>
              <a:buChar char="■"/>
              <a:defRPr/>
            </a:lvl9pPr>
          </a:lstStyle>
          <a:p>
            <a:endParaRPr/>
          </a:p>
        </p:txBody>
      </p:sp>
      <p:sp>
        <p:nvSpPr>
          <p:cNvPr id="87" name="Google Shape;87;p21"/>
          <p:cNvSpPr txBox="1">
            <a:spLocks noGrp="1"/>
          </p:cNvSpPr>
          <p:nvPr>
            <p:ph type="sldNum" idx="12"/>
          </p:nvPr>
        </p:nvSpPr>
        <p:spPr>
          <a:xfrm>
            <a:off x="16944916" y="9326434"/>
            <a:ext cx="1097400" cy="7872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8469692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8"/>
        <p:cNvGrpSpPr/>
        <p:nvPr/>
      </p:nvGrpSpPr>
      <p:grpSpPr>
        <a:xfrm>
          <a:off x="0" y="0"/>
          <a:ext cx="0" cy="0"/>
          <a:chOff x="0" y="0"/>
          <a:chExt cx="0" cy="0"/>
        </a:xfrm>
      </p:grpSpPr>
      <p:sp>
        <p:nvSpPr>
          <p:cNvPr id="89" name="Google Shape;89;p22"/>
          <p:cNvSpPr txBox="1">
            <a:spLocks noGrp="1"/>
          </p:cNvSpPr>
          <p:nvPr>
            <p:ph type="body" idx="1"/>
          </p:nvPr>
        </p:nvSpPr>
        <p:spPr>
          <a:xfrm>
            <a:off x="623400" y="8461150"/>
            <a:ext cx="11997600" cy="1210200"/>
          </a:xfrm>
          <a:prstGeom prst="rect">
            <a:avLst/>
          </a:prstGeom>
        </p:spPr>
        <p:txBody>
          <a:bodyPr spcFirstLastPara="1" wrap="square" lIns="91425" tIns="91425" rIns="91425" bIns="91425" anchor="ctr" anchorCtr="0">
            <a:normAutofit/>
          </a:bodyPr>
          <a:lstStyle>
            <a:lvl1pPr marL="914400" lvl="0" indent="-457200" rtl="0">
              <a:lnSpc>
                <a:spcPct val="100000"/>
              </a:lnSpc>
              <a:spcBef>
                <a:spcPts val="0"/>
              </a:spcBef>
              <a:spcAft>
                <a:spcPts val="0"/>
              </a:spcAft>
              <a:buSzPts val="1800"/>
              <a:buNone/>
              <a:defRPr/>
            </a:lvl1pPr>
          </a:lstStyle>
          <a:p>
            <a:endParaRPr/>
          </a:p>
        </p:txBody>
      </p:sp>
      <p:sp>
        <p:nvSpPr>
          <p:cNvPr id="90" name="Google Shape;90;p22"/>
          <p:cNvSpPr txBox="1">
            <a:spLocks noGrp="1"/>
          </p:cNvSpPr>
          <p:nvPr>
            <p:ph type="sldNum" idx="12"/>
          </p:nvPr>
        </p:nvSpPr>
        <p:spPr>
          <a:xfrm>
            <a:off x="16944916" y="9326434"/>
            <a:ext cx="1097400" cy="7872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806097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91"/>
        <p:cNvGrpSpPr/>
        <p:nvPr/>
      </p:nvGrpSpPr>
      <p:grpSpPr>
        <a:xfrm>
          <a:off x="0" y="0"/>
          <a:ext cx="0" cy="0"/>
          <a:chOff x="0" y="0"/>
          <a:chExt cx="0" cy="0"/>
        </a:xfrm>
      </p:grpSpPr>
      <p:sp>
        <p:nvSpPr>
          <p:cNvPr id="92" name="Google Shape;92;p23"/>
          <p:cNvSpPr txBox="1">
            <a:spLocks noGrp="1"/>
          </p:cNvSpPr>
          <p:nvPr>
            <p:ph type="title" hasCustomPrompt="1"/>
          </p:nvPr>
        </p:nvSpPr>
        <p:spPr>
          <a:xfrm>
            <a:off x="623400" y="2212250"/>
            <a:ext cx="17041200" cy="39270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24000"/>
            </a:lvl1pPr>
            <a:lvl2pPr lvl="1" algn="ctr" rtl="0">
              <a:spcBef>
                <a:spcPts val="0"/>
              </a:spcBef>
              <a:spcAft>
                <a:spcPts val="0"/>
              </a:spcAft>
              <a:buSzPts val="12000"/>
              <a:buNone/>
              <a:defRPr sz="24000"/>
            </a:lvl2pPr>
            <a:lvl3pPr lvl="2" algn="ctr" rtl="0">
              <a:spcBef>
                <a:spcPts val="0"/>
              </a:spcBef>
              <a:spcAft>
                <a:spcPts val="0"/>
              </a:spcAft>
              <a:buSzPts val="12000"/>
              <a:buNone/>
              <a:defRPr sz="24000"/>
            </a:lvl3pPr>
            <a:lvl4pPr lvl="3" algn="ctr" rtl="0">
              <a:spcBef>
                <a:spcPts val="0"/>
              </a:spcBef>
              <a:spcAft>
                <a:spcPts val="0"/>
              </a:spcAft>
              <a:buSzPts val="12000"/>
              <a:buNone/>
              <a:defRPr sz="24000"/>
            </a:lvl4pPr>
            <a:lvl5pPr lvl="4" algn="ctr" rtl="0">
              <a:spcBef>
                <a:spcPts val="0"/>
              </a:spcBef>
              <a:spcAft>
                <a:spcPts val="0"/>
              </a:spcAft>
              <a:buSzPts val="12000"/>
              <a:buNone/>
              <a:defRPr sz="24000"/>
            </a:lvl5pPr>
            <a:lvl6pPr lvl="5" algn="ctr" rtl="0">
              <a:spcBef>
                <a:spcPts val="0"/>
              </a:spcBef>
              <a:spcAft>
                <a:spcPts val="0"/>
              </a:spcAft>
              <a:buSzPts val="12000"/>
              <a:buNone/>
              <a:defRPr sz="24000"/>
            </a:lvl6pPr>
            <a:lvl7pPr lvl="6" algn="ctr" rtl="0">
              <a:spcBef>
                <a:spcPts val="0"/>
              </a:spcBef>
              <a:spcAft>
                <a:spcPts val="0"/>
              </a:spcAft>
              <a:buSzPts val="12000"/>
              <a:buNone/>
              <a:defRPr sz="24000"/>
            </a:lvl7pPr>
            <a:lvl8pPr lvl="7" algn="ctr" rtl="0">
              <a:spcBef>
                <a:spcPts val="0"/>
              </a:spcBef>
              <a:spcAft>
                <a:spcPts val="0"/>
              </a:spcAft>
              <a:buSzPts val="12000"/>
              <a:buNone/>
              <a:defRPr sz="24000"/>
            </a:lvl8pPr>
            <a:lvl9pPr lvl="8" algn="ctr" rtl="0">
              <a:spcBef>
                <a:spcPts val="0"/>
              </a:spcBef>
              <a:spcAft>
                <a:spcPts val="0"/>
              </a:spcAft>
              <a:buSzPts val="12000"/>
              <a:buNone/>
              <a:defRPr sz="24000"/>
            </a:lvl9pPr>
          </a:lstStyle>
          <a:p>
            <a:r>
              <a:t>xx%</a:t>
            </a:r>
          </a:p>
        </p:txBody>
      </p:sp>
      <p:sp>
        <p:nvSpPr>
          <p:cNvPr id="93" name="Google Shape;93;p23"/>
          <p:cNvSpPr txBox="1">
            <a:spLocks noGrp="1"/>
          </p:cNvSpPr>
          <p:nvPr>
            <p:ph type="body" idx="1"/>
          </p:nvPr>
        </p:nvSpPr>
        <p:spPr>
          <a:xfrm>
            <a:off x="623400" y="6304450"/>
            <a:ext cx="17041200" cy="2601600"/>
          </a:xfrm>
          <a:prstGeom prst="rect">
            <a:avLst/>
          </a:prstGeom>
        </p:spPr>
        <p:txBody>
          <a:bodyPr spcFirstLastPara="1" wrap="square" lIns="91425" tIns="91425" rIns="91425" bIns="91425" anchor="t" anchorCtr="0">
            <a:normAutofit/>
          </a:bodyPr>
          <a:lstStyle>
            <a:lvl1pPr marL="914400" lvl="0" indent="-685800" algn="ctr" rtl="0">
              <a:spcBef>
                <a:spcPts val="0"/>
              </a:spcBef>
              <a:spcAft>
                <a:spcPts val="0"/>
              </a:spcAft>
              <a:buSzPts val="1800"/>
              <a:buChar char="●"/>
              <a:defRPr/>
            </a:lvl1pPr>
            <a:lvl2pPr marL="1828800" lvl="1" indent="-635000" algn="ctr" rtl="0">
              <a:spcBef>
                <a:spcPts val="0"/>
              </a:spcBef>
              <a:spcAft>
                <a:spcPts val="0"/>
              </a:spcAft>
              <a:buSzPts val="1400"/>
              <a:buChar char="○"/>
              <a:defRPr/>
            </a:lvl2pPr>
            <a:lvl3pPr marL="2743200" lvl="2" indent="-635000" algn="ctr" rtl="0">
              <a:spcBef>
                <a:spcPts val="0"/>
              </a:spcBef>
              <a:spcAft>
                <a:spcPts val="0"/>
              </a:spcAft>
              <a:buSzPts val="1400"/>
              <a:buChar char="■"/>
              <a:defRPr/>
            </a:lvl3pPr>
            <a:lvl4pPr marL="3657600" lvl="3" indent="-635000" algn="ctr" rtl="0">
              <a:spcBef>
                <a:spcPts val="0"/>
              </a:spcBef>
              <a:spcAft>
                <a:spcPts val="0"/>
              </a:spcAft>
              <a:buSzPts val="1400"/>
              <a:buChar char="●"/>
              <a:defRPr/>
            </a:lvl4pPr>
            <a:lvl5pPr marL="4572000" lvl="4" indent="-635000" algn="ctr" rtl="0">
              <a:spcBef>
                <a:spcPts val="0"/>
              </a:spcBef>
              <a:spcAft>
                <a:spcPts val="0"/>
              </a:spcAft>
              <a:buSzPts val="1400"/>
              <a:buChar char="○"/>
              <a:defRPr/>
            </a:lvl5pPr>
            <a:lvl6pPr marL="5486400" lvl="5" indent="-635000" algn="ctr" rtl="0">
              <a:spcBef>
                <a:spcPts val="0"/>
              </a:spcBef>
              <a:spcAft>
                <a:spcPts val="0"/>
              </a:spcAft>
              <a:buSzPts val="1400"/>
              <a:buChar char="■"/>
              <a:defRPr/>
            </a:lvl6pPr>
            <a:lvl7pPr marL="6400800" lvl="6" indent="-635000" algn="ctr" rtl="0">
              <a:spcBef>
                <a:spcPts val="0"/>
              </a:spcBef>
              <a:spcAft>
                <a:spcPts val="0"/>
              </a:spcAft>
              <a:buSzPts val="1400"/>
              <a:buChar char="●"/>
              <a:defRPr/>
            </a:lvl7pPr>
            <a:lvl8pPr marL="7315200" lvl="7" indent="-635000" algn="ctr" rtl="0">
              <a:spcBef>
                <a:spcPts val="0"/>
              </a:spcBef>
              <a:spcAft>
                <a:spcPts val="0"/>
              </a:spcAft>
              <a:buSzPts val="1400"/>
              <a:buChar char="○"/>
              <a:defRPr/>
            </a:lvl8pPr>
            <a:lvl9pPr marL="8229600" lvl="8" indent="-635000" algn="ctr" rtl="0">
              <a:spcBef>
                <a:spcPts val="0"/>
              </a:spcBef>
              <a:spcAft>
                <a:spcPts val="0"/>
              </a:spcAft>
              <a:buSzPts val="1400"/>
              <a:buChar char="■"/>
              <a:defRPr/>
            </a:lvl9pPr>
          </a:lstStyle>
          <a:p>
            <a:endParaRPr/>
          </a:p>
        </p:txBody>
      </p:sp>
      <p:sp>
        <p:nvSpPr>
          <p:cNvPr id="94" name="Google Shape;94;p23"/>
          <p:cNvSpPr txBox="1">
            <a:spLocks noGrp="1"/>
          </p:cNvSpPr>
          <p:nvPr>
            <p:ph type="sldNum" idx="12"/>
          </p:nvPr>
        </p:nvSpPr>
        <p:spPr>
          <a:xfrm>
            <a:off x="16944916" y="9326434"/>
            <a:ext cx="1097400" cy="7872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927264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1.png"/><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pic>
        <p:nvPicPr>
          <p:cNvPr id="51" name="Google Shape;51;p13"/>
          <p:cNvPicPr preferRelativeResize="0"/>
          <p:nvPr/>
        </p:nvPicPr>
        <p:blipFill rotWithShape="1">
          <a:blip r:embed="rId11">
            <a:alphaModFix/>
          </a:blip>
          <a:srcRect t="22408"/>
          <a:stretch/>
        </p:blipFill>
        <p:spPr>
          <a:xfrm>
            <a:off x="0" y="2304950"/>
            <a:ext cx="18288000" cy="7982048"/>
          </a:xfrm>
          <a:prstGeom prst="rect">
            <a:avLst/>
          </a:prstGeom>
          <a:noFill/>
          <a:ln>
            <a:noFill/>
          </a:ln>
        </p:spPr>
      </p:pic>
      <p:sp>
        <p:nvSpPr>
          <p:cNvPr id="52" name="Google Shape;52;p13"/>
          <p:cNvSpPr txBox="1">
            <a:spLocks noGrp="1"/>
          </p:cNvSpPr>
          <p:nvPr>
            <p:ph type="title"/>
          </p:nvPr>
        </p:nvSpPr>
        <p:spPr>
          <a:xfrm>
            <a:off x="623400" y="890050"/>
            <a:ext cx="17041200" cy="11454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rgbClr val="F79869"/>
              </a:buClr>
              <a:buSzPts val="2800"/>
              <a:buFont typeface="Figtree SemiBold"/>
              <a:buNone/>
              <a:defRPr sz="2800">
                <a:solidFill>
                  <a:srgbClr val="F79869"/>
                </a:solidFill>
                <a:latin typeface="Figtree SemiBold"/>
                <a:ea typeface="Figtree SemiBold"/>
                <a:cs typeface="Figtree SemiBold"/>
                <a:sym typeface="Figtree SemiBold"/>
              </a:defRPr>
            </a:lvl1pPr>
            <a:lvl2pPr lvl="1" rtl="0">
              <a:spcBef>
                <a:spcPts val="0"/>
              </a:spcBef>
              <a:spcAft>
                <a:spcPts val="0"/>
              </a:spcAft>
              <a:buClr>
                <a:schemeClr val="dk1"/>
              </a:buClr>
              <a:buSzPts val="2800"/>
              <a:buFont typeface="Figtree SemiBold"/>
              <a:buNone/>
              <a:defRPr sz="2800">
                <a:solidFill>
                  <a:schemeClr val="dk1"/>
                </a:solidFill>
                <a:latin typeface="Figtree SemiBold"/>
                <a:ea typeface="Figtree SemiBold"/>
                <a:cs typeface="Figtree SemiBold"/>
                <a:sym typeface="Figtree SemiBold"/>
              </a:defRPr>
            </a:lvl2pPr>
            <a:lvl3pPr lvl="2" rtl="0">
              <a:spcBef>
                <a:spcPts val="0"/>
              </a:spcBef>
              <a:spcAft>
                <a:spcPts val="0"/>
              </a:spcAft>
              <a:buClr>
                <a:schemeClr val="dk1"/>
              </a:buClr>
              <a:buSzPts val="2800"/>
              <a:buFont typeface="Figtree SemiBold"/>
              <a:buNone/>
              <a:defRPr sz="2800">
                <a:solidFill>
                  <a:schemeClr val="dk1"/>
                </a:solidFill>
                <a:latin typeface="Figtree SemiBold"/>
                <a:ea typeface="Figtree SemiBold"/>
                <a:cs typeface="Figtree SemiBold"/>
                <a:sym typeface="Figtree SemiBold"/>
              </a:defRPr>
            </a:lvl3pPr>
            <a:lvl4pPr lvl="3" rtl="0">
              <a:spcBef>
                <a:spcPts val="0"/>
              </a:spcBef>
              <a:spcAft>
                <a:spcPts val="0"/>
              </a:spcAft>
              <a:buClr>
                <a:schemeClr val="dk1"/>
              </a:buClr>
              <a:buSzPts val="2800"/>
              <a:buFont typeface="Figtree SemiBold"/>
              <a:buNone/>
              <a:defRPr sz="2800">
                <a:solidFill>
                  <a:schemeClr val="dk1"/>
                </a:solidFill>
                <a:latin typeface="Figtree SemiBold"/>
                <a:ea typeface="Figtree SemiBold"/>
                <a:cs typeface="Figtree SemiBold"/>
                <a:sym typeface="Figtree SemiBold"/>
              </a:defRPr>
            </a:lvl4pPr>
            <a:lvl5pPr lvl="4" rtl="0">
              <a:spcBef>
                <a:spcPts val="0"/>
              </a:spcBef>
              <a:spcAft>
                <a:spcPts val="0"/>
              </a:spcAft>
              <a:buClr>
                <a:schemeClr val="dk1"/>
              </a:buClr>
              <a:buSzPts val="2800"/>
              <a:buFont typeface="Figtree SemiBold"/>
              <a:buNone/>
              <a:defRPr sz="2800">
                <a:solidFill>
                  <a:schemeClr val="dk1"/>
                </a:solidFill>
                <a:latin typeface="Figtree SemiBold"/>
                <a:ea typeface="Figtree SemiBold"/>
                <a:cs typeface="Figtree SemiBold"/>
                <a:sym typeface="Figtree SemiBold"/>
              </a:defRPr>
            </a:lvl5pPr>
            <a:lvl6pPr lvl="5" rtl="0">
              <a:spcBef>
                <a:spcPts val="0"/>
              </a:spcBef>
              <a:spcAft>
                <a:spcPts val="0"/>
              </a:spcAft>
              <a:buClr>
                <a:schemeClr val="dk1"/>
              </a:buClr>
              <a:buSzPts val="2800"/>
              <a:buFont typeface="Figtree SemiBold"/>
              <a:buNone/>
              <a:defRPr sz="2800">
                <a:solidFill>
                  <a:schemeClr val="dk1"/>
                </a:solidFill>
                <a:latin typeface="Figtree SemiBold"/>
                <a:ea typeface="Figtree SemiBold"/>
                <a:cs typeface="Figtree SemiBold"/>
                <a:sym typeface="Figtree SemiBold"/>
              </a:defRPr>
            </a:lvl6pPr>
            <a:lvl7pPr lvl="6" rtl="0">
              <a:spcBef>
                <a:spcPts val="0"/>
              </a:spcBef>
              <a:spcAft>
                <a:spcPts val="0"/>
              </a:spcAft>
              <a:buClr>
                <a:schemeClr val="dk1"/>
              </a:buClr>
              <a:buSzPts val="2800"/>
              <a:buFont typeface="Figtree SemiBold"/>
              <a:buNone/>
              <a:defRPr sz="2800">
                <a:solidFill>
                  <a:schemeClr val="dk1"/>
                </a:solidFill>
                <a:latin typeface="Figtree SemiBold"/>
                <a:ea typeface="Figtree SemiBold"/>
                <a:cs typeface="Figtree SemiBold"/>
                <a:sym typeface="Figtree SemiBold"/>
              </a:defRPr>
            </a:lvl7pPr>
            <a:lvl8pPr lvl="7" rtl="0">
              <a:spcBef>
                <a:spcPts val="0"/>
              </a:spcBef>
              <a:spcAft>
                <a:spcPts val="0"/>
              </a:spcAft>
              <a:buClr>
                <a:schemeClr val="dk1"/>
              </a:buClr>
              <a:buSzPts val="2800"/>
              <a:buFont typeface="Figtree SemiBold"/>
              <a:buNone/>
              <a:defRPr sz="2800">
                <a:solidFill>
                  <a:schemeClr val="dk1"/>
                </a:solidFill>
                <a:latin typeface="Figtree SemiBold"/>
                <a:ea typeface="Figtree SemiBold"/>
                <a:cs typeface="Figtree SemiBold"/>
                <a:sym typeface="Figtree SemiBold"/>
              </a:defRPr>
            </a:lvl8pPr>
            <a:lvl9pPr lvl="8" rtl="0">
              <a:spcBef>
                <a:spcPts val="0"/>
              </a:spcBef>
              <a:spcAft>
                <a:spcPts val="0"/>
              </a:spcAft>
              <a:buClr>
                <a:schemeClr val="dk1"/>
              </a:buClr>
              <a:buSzPts val="2800"/>
              <a:buFont typeface="Figtree SemiBold"/>
              <a:buNone/>
              <a:defRPr sz="2800">
                <a:solidFill>
                  <a:schemeClr val="dk1"/>
                </a:solidFill>
                <a:latin typeface="Figtree SemiBold"/>
                <a:ea typeface="Figtree SemiBold"/>
                <a:cs typeface="Figtree SemiBold"/>
                <a:sym typeface="Figtree SemiBold"/>
              </a:defRPr>
            </a:lvl9pPr>
          </a:lstStyle>
          <a:p>
            <a:endParaRPr/>
          </a:p>
        </p:txBody>
      </p:sp>
      <p:sp>
        <p:nvSpPr>
          <p:cNvPr id="53" name="Google Shape;53;p13"/>
          <p:cNvSpPr txBox="1">
            <a:spLocks noGrp="1"/>
          </p:cNvSpPr>
          <p:nvPr>
            <p:ph type="body" idx="1"/>
          </p:nvPr>
        </p:nvSpPr>
        <p:spPr>
          <a:xfrm>
            <a:off x="623400" y="2304950"/>
            <a:ext cx="17041200" cy="68328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SzPts val="1800"/>
              <a:buFont typeface="Figtree"/>
              <a:buChar char="●"/>
              <a:defRPr sz="1800">
                <a:latin typeface="Figtree"/>
                <a:ea typeface="Figtree"/>
                <a:cs typeface="Figtree"/>
                <a:sym typeface="Figtree"/>
              </a:defRPr>
            </a:lvl1pPr>
            <a:lvl2pPr marL="914400" lvl="1" indent="-317500" rtl="0">
              <a:lnSpc>
                <a:spcPct val="115000"/>
              </a:lnSpc>
              <a:spcBef>
                <a:spcPts val="0"/>
              </a:spcBef>
              <a:spcAft>
                <a:spcPts val="0"/>
              </a:spcAft>
              <a:buSzPts val="1400"/>
              <a:buFont typeface="Figtree"/>
              <a:buChar char="○"/>
              <a:defRPr>
                <a:latin typeface="Figtree"/>
                <a:ea typeface="Figtree"/>
                <a:cs typeface="Figtree"/>
                <a:sym typeface="Figtree"/>
              </a:defRPr>
            </a:lvl2pPr>
            <a:lvl3pPr marL="1371600" lvl="2" indent="-317500" rtl="0">
              <a:lnSpc>
                <a:spcPct val="115000"/>
              </a:lnSpc>
              <a:spcBef>
                <a:spcPts val="0"/>
              </a:spcBef>
              <a:spcAft>
                <a:spcPts val="0"/>
              </a:spcAft>
              <a:buSzPts val="1400"/>
              <a:buFont typeface="Figtree"/>
              <a:buChar char="■"/>
              <a:defRPr>
                <a:latin typeface="Figtree"/>
                <a:ea typeface="Figtree"/>
                <a:cs typeface="Figtree"/>
                <a:sym typeface="Figtree"/>
              </a:defRPr>
            </a:lvl3pPr>
            <a:lvl4pPr marL="1828800" lvl="3" indent="-317500" rtl="0">
              <a:lnSpc>
                <a:spcPct val="115000"/>
              </a:lnSpc>
              <a:spcBef>
                <a:spcPts val="0"/>
              </a:spcBef>
              <a:spcAft>
                <a:spcPts val="0"/>
              </a:spcAft>
              <a:buSzPts val="1400"/>
              <a:buFont typeface="Figtree"/>
              <a:buChar char="●"/>
              <a:defRPr>
                <a:latin typeface="Figtree"/>
                <a:ea typeface="Figtree"/>
                <a:cs typeface="Figtree"/>
                <a:sym typeface="Figtree"/>
              </a:defRPr>
            </a:lvl4pPr>
            <a:lvl5pPr marL="2286000" lvl="4" indent="-317500" rtl="0">
              <a:lnSpc>
                <a:spcPct val="115000"/>
              </a:lnSpc>
              <a:spcBef>
                <a:spcPts val="0"/>
              </a:spcBef>
              <a:spcAft>
                <a:spcPts val="0"/>
              </a:spcAft>
              <a:buSzPts val="1400"/>
              <a:buFont typeface="Figtree"/>
              <a:buChar char="○"/>
              <a:defRPr>
                <a:latin typeface="Figtree"/>
                <a:ea typeface="Figtree"/>
                <a:cs typeface="Figtree"/>
                <a:sym typeface="Figtree"/>
              </a:defRPr>
            </a:lvl5pPr>
            <a:lvl6pPr marL="2743200" lvl="5" indent="-317500" rtl="0">
              <a:lnSpc>
                <a:spcPct val="115000"/>
              </a:lnSpc>
              <a:spcBef>
                <a:spcPts val="0"/>
              </a:spcBef>
              <a:spcAft>
                <a:spcPts val="0"/>
              </a:spcAft>
              <a:buSzPts val="1400"/>
              <a:buFont typeface="Figtree"/>
              <a:buChar char="■"/>
              <a:defRPr>
                <a:latin typeface="Figtree"/>
                <a:ea typeface="Figtree"/>
                <a:cs typeface="Figtree"/>
                <a:sym typeface="Figtree"/>
              </a:defRPr>
            </a:lvl6pPr>
            <a:lvl7pPr marL="3200400" lvl="6" indent="-317500" rtl="0">
              <a:lnSpc>
                <a:spcPct val="115000"/>
              </a:lnSpc>
              <a:spcBef>
                <a:spcPts val="0"/>
              </a:spcBef>
              <a:spcAft>
                <a:spcPts val="0"/>
              </a:spcAft>
              <a:buSzPts val="1400"/>
              <a:buFont typeface="Figtree"/>
              <a:buChar char="●"/>
              <a:defRPr>
                <a:latin typeface="Figtree"/>
                <a:ea typeface="Figtree"/>
                <a:cs typeface="Figtree"/>
                <a:sym typeface="Figtree"/>
              </a:defRPr>
            </a:lvl7pPr>
            <a:lvl8pPr marL="3657600" lvl="7" indent="-317500" rtl="0">
              <a:lnSpc>
                <a:spcPct val="115000"/>
              </a:lnSpc>
              <a:spcBef>
                <a:spcPts val="0"/>
              </a:spcBef>
              <a:spcAft>
                <a:spcPts val="0"/>
              </a:spcAft>
              <a:buSzPts val="1400"/>
              <a:buFont typeface="Figtree"/>
              <a:buChar char="○"/>
              <a:defRPr>
                <a:latin typeface="Figtree"/>
                <a:ea typeface="Figtree"/>
                <a:cs typeface="Figtree"/>
                <a:sym typeface="Figtree"/>
              </a:defRPr>
            </a:lvl8pPr>
            <a:lvl9pPr marL="4114800" lvl="8" indent="-317500" rtl="0">
              <a:lnSpc>
                <a:spcPct val="115000"/>
              </a:lnSpc>
              <a:spcBef>
                <a:spcPts val="0"/>
              </a:spcBef>
              <a:spcAft>
                <a:spcPts val="0"/>
              </a:spcAft>
              <a:buSzPts val="1400"/>
              <a:buFont typeface="Figtree"/>
              <a:buChar char="■"/>
              <a:defRPr>
                <a:latin typeface="Figtree"/>
                <a:ea typeface="Figtree"/>
                <a:cs typeface="Figtree"/>
                <a:sym typeface="Figtree"/>
              </a:defRPr>
            </a:lvl9pPr>
          </a:lstStyle>
          <a:p>
            <a:endParaRPr/>
          </a:p>
        </p:txBody>
      </p:sp>
      <p:sp>
        <p:nvSpPr>
          <p:cNvPr id="54" name="Google Shape;54;p13"/>
          <p:cNvSpPr txBox="1">
            <a:spLocks noGrp="1"/>
          </p:cNvSpPr>
          <p:nvPr>
            <p:ph type="sldNum" idx="12"/>
          </p:nvPr>
        </p:nvSpPr>
        <p:spPr>
          <a:xfrm>
            <a:off x="16944916" y="9326434"/>
            <a:ext cx="1097400" cy="787200"/>
          </a:xfrm>
          <a:prstGeom prst="rect">
            <a:avLst/>
          </a:prstGeom>
          <a:noFill/>
          <a:ln>
            <a:noFill/>
          </a:ln>
        </p:spPr>
        <p:txBody>
          <a:bodyPr spcFirstLastPara="1" wrap="square" lIns="91425" tIns="91425" rIns="91425" bIns="91425" anchor="ctr" anchorCtr="0">
            <a:normAutofit/>
          </a:bodyPr>
          <a:lstStyle>
            <a:lvl1pPr lvl="0" algn="r" rtl="0">
              <a:buNone/>
              <a:defRPr sz="2000">
                <a:solidFill>
                  <a:schemeClr val="dk2"/>
                </a:solidFill>
              </a:defRPr>
            </a:lvl1pPr>
            <a:lvl2pPr lvl="1" algn="r" rtl="0">
              <a:buNone/>
              <a:defRPr sz="2000">
                <a:solidFill>
                  <a:schemeClr val="dk2"/>
                </a:solidFill>
              </a:defRPr>
            </a:lvl2pPr>
            <a:lvl3pPr lvl="2" algn="r" rtl="0">
              <a:buNone/>
              <a:defRPr sz="2000">
                <a:solidFill>
                  <a:schemeClr val="dk2"/>
                </a:solidFill>
              </a:defRPr>
            </a:lvl3pPr>
            <a:lvl4pPr lvl="3" algn="r" rtl="0">
              <a:buNone/>
              <a:defRPr sz="2000">
                <a:solidFill>
                  <a:schemeClr val="dk2"/>
                </a:solidFill>
              </a:defRPr>
            </a:lvl4pPr>
            <a:lvl5pPr lvl="4" algn="r" rtl="0">
              <a:buNone/>
              <a:defRPr sz="2000">
                <a:solidFill>
                  <a:schemeClr val="dk2"/>
                </a:solidFill>
              </a:defRPr>
            </a:lvl5pPr>
            <a:lvl6pPr lvl="5" algn="r" rtl="0">
              <a:buNone/>
              <a:defRPr sz="2000">
                <a:solidFill>
                  <a:schemeClr val="dk2"/>
                </a:solidFill>
              </a:defRPr>
            </a:lvl6pPr>
            <a:lvl7pPr lvl="6" algn="r" rtl="0">
              <a:buNone/>
              <a:defRPr sz="2000">
                <a:solidFill>
                  <a:schemeClr val="dk2"/>
                </a:solidFill>
              </a:defRPr>
            </a:lvl7pPr>
            <a:lvl8pPr lvl="7" algn="r" rtl="0">
              <a:buNone/>
              <a:defRPr sz="2000">
                <a:solidFill>
                  <a:schemeClr val="dk2"/>
                </a:solidFill>
              </a:defRPr>
            </a:lvl8pPr>
            <a:lvl9pPr lvl="8" algn="r" rtl="0">
              <a:buNone/>
              <a:defRPr sz="2000">
                <a:solidFill>
                  <a:schemeClr val="dk2"/>
                </a:solidFil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270097981"/>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6" r:id="rId3"/>
    <p:sldLayoutId id="2147483677" r:id="rId4"/>
    <p:sldLayoutId id="2147483678" r:id="rId5"/>
    <p:sldLayoutId id="2147483679" r:id="rId6"/>
    <p:sldLayoutId id="2147483680" r:id="rId7"/>
    <p:sldLayoutId id="2147483681" r:id="rId8"/>
    <p:sldLayoutId id="2147483682"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svg"/><Relationship Id="rId18" Type="http://schemas.openxmlformats.org/officeDocument/2006/relationships/image" Target="../media/image35.png"/><Relationship Id="rId3" Type="http://schemas.openxmlformats.org/officeDocument/2006/relationships/image" Target="../media/image3.png"/><Relationship Id="rId21" Type="http://schemas.openxmlformats.org/officeDocument/2006/relationships/image" Target="../media/image38.svg"/><Relationship Id="rId7" Type="http://schemas.openxmlformats.org/officeDocument/2006/relationships/image" Target="../media/image24.svg"/><Relationship Id="rId12" Type="http://schemas.openxmlformats.org/officeDocument/2006/relationships/image" Target="../media/image29.png"/><Relationship Id="rId17" Type="http://schemas.openxmlformats.org/officeDocument/2006/relationships/image" Target="../media/image34.svg"/><Relationship Id="rId2" Type="http://schemas.openxmlformats.org/officeDocument/2006/relationships/notesSlide" Target="../notesSlides/notesSlide11.xml"/><Relationship Id="rId16" Type="http://schemas.openxmlformats.org/officeDocument/2006/relationships/image" Target="../media/image33.png"/><Relationship Id="rId20"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5.png"/><Relationship Id="rId15" Type="http://schemas.openxmlformats.org/officeDocument/2006/relationships/image" Target="../media/image32.svg"/><Relationship Id="rId10" Type="http://schemas.openxmlformats.org/officeDocument/2006/relationships/image" Target="../media/image27.png"/><Relationship Id="rId19" Type="http://schemas.openxmlformats.org/officeDocument/2006/relationships/image" Target="../media/image36.svg"/><Relationship Id="rId4" Type="http://schemas.openxmlformats.org/officeDocument/2006/relationships/image" Target="../media/image4.png"/><Relationship Id="rId9" Type="http://schemas.openxmlformats.org/officeDocument/2006/relationships/image" Target="../media/image26.svg"/><Relationship Id="rId1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2.png"/><Relationship Id="rId11" Type="http://schemas.openxmlformats.org/officeDocument/2006/relationships/image" Target="../media/image17.jp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304950"/>
            <a:ext cx="18288000" cy="7982048"/>
          </a:xfrm>
          <a:custGeom>
            <a:avLst/>
            <a:gdLst/>
            <a:ahLst/>
            <a:cxnLst/>
            <a:rect l="l" t="t" r="r" b="b"/>
            <a:pathLst>
              <a:path w="18288000" h="7982048">
                <a:moveTo>
                  <a:pt x="0" y="0"/>
                </a:moveTo>
                <a:lnTo>
                  <a:pt x="18288000" y="0"/>
                </a:lnTo>
                <a:lnTo>
                  <a:pt x="18288000" y="7982048"/>
                </a:lnTo>
                <a:lnTo>
                  <a:pt x="0" y="7982048"/>
                </a:lnTo>
                <a:lnTo>
                  <a:pt x="0" y="0"/>
                </a:lnTo>
                <a:close/>
              </a:path>
            </a:pathLst>
          </a:custGeom>
          <a:blipFill>
            <a:blip r:embed="rId3"/>
            <a:stretch>
              <a:fillRect t="-28879" r="-1"/>
            </a:stretch>
          </a:blipFill>
        </p:spPr>
        <p:txBody>
          <a:bodyPr/>
          <a:lstStyle/>
          <a:p>
            <a:endParaRPr lang="en-US"/>
          </a:p>
        </p:txBody>
      </p:sp>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a:stretch>
          </a:blipFill>
        </p:spPr>
        <p:txBody>
          <a:bodyPr/>
          <a:lstStyle/>
          <a:p>
            <a:endParaRPr lang="en-US"/>
          </a:p>
        </p:txBody>
      </p:sp>
      <p:grpSp>
        <p:nvGrpSpPr>
          <p:cNvPr id="4" name="Group 4"/>
          <p:cNvGrpSpPr/>
          <p:nvPr/>
        </p:nvGrpSpPr>
        <p:grpSpPr>
          <a:xfrm>
            <a:off x="907524" y="8937744"/>
            <a:ext cx="1842552" cy="660018"/>
            <a:chOff x="0" y="0"/>
            <a:chExt cx="2456736" cy="880024"/>
          </a:xfrm>
        </p:grpSpPr>
        <p:sp>
          <p:nvSpPr>
            <p:cNvPr id="5" name="Freeform 5"/>
            <p:cNvSpPr/>
            <p:nvPr/>
          </p:nvSpPr>
          <p:spPr>
            <a:xfrm>
              <a:off x="0" y="0"/>
              <a:ext cx="2456688" cy="879983"/>
            </a:xfrm>
            <a:custGeom>
              <a:avLst/>
              <a:gdLst/>
              <a:ahLst/>
              <a:cxnLst/>
              <a:rect l="l" t="t" r="r" b="b"/>
              <a:pathLst>
                <a:path w="2456688" h="879983">
                  <a:moveTo>
                    <a:pt x="0" y="0"/>
                  </a:moveTo>
                  <a:lnTo>
                    <a:pt x="2456688" y="0"/>
                  </a:lnTo>
                  <a:lnTo>
                    <a:pt x="2456688" y="879983"/>
                  </a:lnTo>
                  <a:lnTo>
                    <a:pt x="0" y="879983"/>
                  </a:lnTo>
                  <a:close/>
                </a:path>
              </a:pathLst>
            </a:custGeom>
            <a:solidFill>
              <a:srgbClr val="031A24"/>
            </a:solidFill>
          </p:spPr>
          <p:txBody>
            <a:bodyPr/>
            <a:lstStyle/>
            <a:p>
              <a:endParaRPr lang="en-US"/>
            </a:p>
          </p:txBody>
        </p:sp>
      </p:grpSp>
      <p:sp>
        <p:nvSpPr>
          <p:cNvPr id="6" name="Freeform 6" descr="A white text on a black background  AI-generated content may be incorrect."/>
          <p:cNvSpPr/>
          <p:nvPr/>
        </p:nvSpPr>
        <p:spPr>
          <a:xfrm>
            <a:off x="738519" y="8989428"/>
            <a:ext cx="2011557" cy="537743"/>
          </a:xfrm>
          <a:custGeom>
            <a:avLst/>
            <a:gdLst/>
            <a:ahLst/>
            <a:cxnLst/>
            <a:rect l="l" t="t" r="r" b="b"/>
            <a:pathLst>
              <a:path w="2011557" h="537743">
                <a:moveTo>
                  <a:pt x="0" y="0"/>
                </a:moveTo>
                <a:lnTo>
                  <a:pt x="2011557" y="0"/>
                </a:lnTo>
                <a:lnTo>
                  <a:pt x="2011557" y="537744"/>
                </a:lnTo>
                <a:lnTo>
                  <a:pt x="0" y="537744"/>
                </a:lnTo>
                <a:lnTo>
                  <a:pt x="0" y="0"/>
                </a:lnTo>
                <a:close/>
              </a:path>
            </a:pathLst>
          </a:custGeom>
          <a:blipFill>
            <a:blip r:embed="rId5"/>
            <a:stretch>
              <a:fillRect t="-34" b="-34"/>
            </a:stretch>
          </a:blipFill>
        </p:spPr>
        <p:txBody>
          <a:bodyPr/>
          <a:lstStyle/>
          <a:p>
            <a:endParaRPr lang="en-US"/>
          </a:p>
        </p:txBody>
      </p:sp>
      <p:grpSp>
        <p:nvGrpSpPr>
          <p:cNvPr id="7" name="Group 7"/>
          <p:cNvGrpSpPr/>
          <p:nvPr/>
        </p:nvGrpSpPr>
        <p:grpSpPr>
          <a:xfrm>
            <a:off x="6508750" y="9212034"/>
            <a:ext cx="1244600" cy="508000"/>
            <a:chOff x="0" y="0"/>
            <a:chExt cx="1659467" cy="677333"/>
          </a:xfrm>
        </p:grpSpPr>
        <p:sp>
          <p:nvSpPr>
            <p:cNvPr id="8" name="Freeform 8"/>
            <p:cNvSpPr/>
            <p:nvPr/>
          </p:nvSpPr>
          <p:spPr>
            <a:xfrm>
              <a:off x="0" y="0"/>
              <a:ext cx="1659509" cy="677291"/>
            </a:xfrm>
            <a:custGeom>
              <a:avLst/>
              <a:gdLst/>
              <a:ahLst/>
              <a:cxnLst/>
              <a:rect l="l" t="t" r="r" b="b"/>
              <a:pathLst>
                <a:path w="1659509" h="677291">
                  <a:moveTo>
                    <a:pt x="0" y="0"/>
                  </a:moveTo>
                  <a:lnTo>
                    <a:pt x="1659509" y="0"/>
                  </a:lnTo>
                  <a:lnTo>
                    <a:pt x="1659509" y="677291"/>
                  </a:lnTo>
                  <a:lnTo>
                    <a:pt x="0" y="677291"/>
                  </a:lnTo>
                  <a:close/>
                </a:path>
              </a:pathLst>
            </a:custGeom>
            <a:solidFill>
              <a:srgbClr val="031A24"/>
            </a:solidFill>
          </p:spPr>
          <p:txBody>
            <a:bodyPr/>
            <a:lstStyle/>
            <a:p>
              <a:endParaRPr lang="en-US"/>
            </a:p>
          </p:txBody>
        </p:sp>
      </p:grpSp>
      <p:grpSp>
        <p:nvGrpSpPr>
          <p:cNvPr id="9" name="Group 9"/>
          <p:cNvGrpSpPr/>
          <p:nvPr/>
        </p:nvGrpSpPr>
        <p:grpSpPr>
          <a:xfrm>
            <a:off x="1084300" y="2342200"/>
            <a:ext cx="14187000" cy="2437800"/>
            <a:chOff x="0" y="0"/>
            <a:chExt cx="18916000" cy="3250400"/>
          </a:xfrm>
        </p:grpSpPr>
        <p:sp>
          <p:nvSpPr>
            <p:cNvPr id="10" name="Freeform 10"/>
            <p:cNvSpPr/>
            <p:nvPr/>
          </p:nvSpPr>
          <p:spPr>
            <a:xfrm>
              <a:off x="0" y="0"/>
              <a:ext cx="18916000" cy="3250400"/>
            </a:xfrm>
            <a:custGeom>
              <a:avLst/>
              <a:gdLst/>
              <a:ahLst/>
              <a:cxnLst/>
              <a:rect l="l" t="t" r="r" b="b"/>
              <a:pathLst>
                <a:path w="18916000" h="3250400">
                  <a:moveTo>
                    <a:pt x="0" y="0"/>
                  </a:moveTo>
                  <a:lnTo>
                    <a:pt x="18916000" y="0"/>
                  </a:lnTo>
                  <a:lnTo>
                    <a:pt x="18916000" y="3250400"/>
                  </a:lnTo>
                  <a:lnTo>
                    <a:pt x="0" y="3250400"/>
                  </a:lnTo>
                  <a:close/>
                </a:path>
              </a:pathLst>
            </a:custGeom>
            <a:solidFill>
              <a:srgbClr val="000000">
                <a:alpha val="0"/>
              </a:srgbClr>
            </a:solidFill>
          </p:spPr>
          <p:txBody>
            <a:bodyPr/>
            <a:lstStyle/>
            <a:p>
              <a:endParaRPr lang="en-US"/>
            </a:p>
          </p:txBody>
        </p:sp>
        <p:sp>
          <p:nvSpPr>
            <p:cNvPr id="11" name="TextBox 11"/>
            <p:cNvSpPr txBox="1"/>
            <p:nvPr/>
          </p:nvSpPr>
          <p:spPr>
            <a:xfrm>
              <a:off x="0" y="-9525"/>
              <a:ext cx="18916000" cy="3259925"/>
            </a:xfrm>
            <a:prstGeom prst="rect">
              <a:avLst/>
            </a:prstGeom>
          </p:spPr>
          <p:txBody>
            <a:bodyPr lIns="0" tIns="0" rIns="0" bIns="0" rtlCol="0" anchor="b"/>
            <a:lstStyle/>
            <a:p>
              <a:pPr algn="l">
                <a:lnSpc>
                  <a:spcPts val="7439"/>
                </a:lnSpc>
              </a:pPr>
              <a:r>
                <a:rPr lang="en-US" sz="6199" b="1">
                  <a:solidFill>
                    <a:srgbClr val="FFFFFF"/>
                  </a:solidFill>
                  <a:latin typeface="Figtree Bold"/>
                  <a:ea typeface="Figtree Bold"/>
                  <a:cs typeface="Figtree Bold"/>
                  <a:sym typeface="Figtree Bold"/>
                </a:rPr>
                <a:t>LawtechUK is turbocharging </a:t>
              </a:r>
            </a:p>
            <a:p>
              <a:pPr algn="l">
                <a:lnSpc>
                  <a:spcPts val="7439"/>
                </a:lnSpc>
              </a:pPr>
              <a:r>
                <a:rPr lang="en-US" sz="6199" b="1">
                  <a:solidFill>
                    <a:srgbClr val="FFFFFF"/>
                  </a:solidFill>
                  <a:latin typeface="Figtree Bold"/>
                  <a:ea typeface="Figtree Bold"/>
                  <a:cs typeface="Figtree Bold"/>
                  <a:sym typeface="Figtree Bold"/>
                </a:rPr>
                <a:t>the UK’s legal tech sector</a:t>
              </a:r>
            </a:p>
          </p:txBody>
        </p:sp>
      </p:grpSp>
      <p:grpSp>
        <p:nvGrpSpPr>
          <p:cNvPr id="12" name="Group 12"/>
          <p:cNvGrpSpPr/>
          <p:nvPr/>
        </p:nvGrpSpPr>
        <p:grpSpPr>
          <a:xfrm>
            <a:off x="1084300" y="4957800"/>
            <a:ext cx="15002400" cy="1293000"/>
            <a:chOff x="0" y="0"/>
            <a:chExt cx="20003200" cy="1724000"/>
          </a:xfrm>
        </p:grpSpPr>
        <p:sp>
          <p:nvSpPr>
            <p:cNvPr id="13" name="Freeform 13"/>
            <p:cNvSpPr/>
            <p:nvPr/>
          </p:nvSpPr>
          <p:spPr>
            <a:xfrm>
              <a:off x="0" y="0"/>
              <a:ext cx="20003201" cy="1724000"/>
            </a:xfrm>
            <a:custGeom>
              <a:avLst/>
              <a:gdLst/>
              <a:ahLst/>
              <a:cxnLst/>
              <a:rect l="l" t="t" r="r" b="b"/>
              <a:pathLst>
                <a:path w="20003201" h="1724000">
                  <a:moveTo>
                    <a:pt x="0" y="0"/>
                  </a:moveTo>
                  <a:lnTo>
                    <a:pt x="20003201" y="0"/>
                  </a:lnTo>
                  <a:lnTo>
                    <a:pt x="20003201" y="1724000"/>
                  </a:lnTo>
                  <a:lnTo>
                    <a:pt x="0" y="1724000"/>
                  </a:lnTo>
                  <a:close/>
                </a:path>
              </a:pathLst>
            </a:custGeom>
            <a:solidFill>
              <a:srgbClr val="000000">
                <a:alpha val="0"/>
              </a:srgbClr>
            </a:solidFill>
          </p:spPr>
          <p:txBody>
            <a:bodyPr/>
            <a:lstStyle/>
            <a:p>
              <a:endParaRPr lang="en-US"/>
            </a:p>
          </p:txBody>
        </p:sp>
        <p:sp>
          <p:nvSpPr>
            <p:cNvPr id="14" name="TextBox 14"/>
            <p:cNvSpPr txBox="1"/>
            <p:nvPr/>
          </p:nvSpPr>
          <p:spPr>
            <a:xfrm>
              <a:off x="0" y="-9525"/>
              <a:ext cx="20003200" cy="1733525"/>
            </a:xfrm>
            <a:prstGeom prst="rect">
              <a:avLst/>
            </a:prstGeom>
          </p:spPr>
          <p:txBody>
            <a:bodyPr lIns="0" tIns="0" rIns="0" bIns="0" rtlCol="0" anchor="t"/>
            <a:lstStyle/>
            <a:p>
              <a:pPr algn="l">
                <a:lnSpc>
                  <a:spcPts val="3600"/>
                </a:lnSpc>
              </a:pPr>
              <a:r>
                <a:rPr lang="en-US" sz="3000" b="1">
                  <a:solidFill>
                    <a:srgbClr val="FFFFFF"/>
                  </a:solidFill>
                  <a:latin typeface="Figtree Medium"/>
                  <a:ea typeface="Figtree Medium"/>
                  <a:cs typeface="Figtree Medium"/>
                  <a:sym typeface="Figtree Medium"/>
                </a:rPr>
                <a:t>The programme is operated by </a:t>
              </a:r>
              <a:r>
                <a:rPr lang="en-US" sz="3000" b="1">
                  <a:solidFill>
                    <a:srgbClr val="FFFFFF"/>
                  </a:solidFill>
                  <a:latin typeface="Figtree Bold"/>
                  <a:ea typeface="Figtree Bold"/>
                  <a:cs typeface="Figtree Bold"/>
                  <a:sym typeface="Figtree Bold"/>
                </a:rPr>
                <a:t>CodeBase</a:t>
              </a:r>
              <a:r>
                <a:rPr lang="en-US" sz="3000" b="1">
                  <a:solidFill>
                    <a:srgbClr val="FFFFFF"/>
                  </a:solidFill>
                  <a:latin typeface="Figtree Medium"/>
                  <a:ea typeface="Figtree Medium"/>
                  <a:cs typeface="Figtree Medium"/>
                  <a:sym typeface="Figtree Medium"/>
                </a:rPr>
                <a:t> and </a:t>
              </a:r>
              <a:r>
                <a:rPr lang="en-US" sz="3000" b="1">
                  <a:solidFill>
                    <a:srgbClr val="FFFFFF"/>
                  </a:solidFill>
                  <a:latin typeface="Figtree Bold"/>
                  <a:ea typeface="Figtree Bold"/>
                  <a:cs typeface="Figtree Bold"/>
                  <a:sym typeface="Figtree Bold"/>
                </a:rPr>
                <a:t>Legal</a:t>
              </a:r>
              <a:r>
                <a:rPr lang="en-US" sz="3000" b="1">
                  <a:solidFill>
                    <a:srgbClr val="FFFFFF"/>
                  </a:solidFill>
                  <a:latin typeface="Figtree Medium"/>
                  <a:ea typeface="Figtree Medium"/>
                  <a:cs typeface="Figtree Medium"/>
                  <a:sym typeface="Figtree Medium"/>
                </a:rPr>
                <a:t> </a:t>
              </a:r>
              <a:r>
                <a:rPr lang="en-US" sz="3000" b="1">
                  <a:solidFill>
                    <a:srgbClr val="FFFFFF"/>
                  </a:solidFill>
                  <a:latin typeface="Figtree Bold"/>
                  <a:ea typeface="Figtree Bold"/>
                  <a:cs typeface="Figtree Bold"/>
                  <a:sym typeface="Figtree Bold"/>
                </a:rPr>
                <a:t>Geek</a:t>
              </a:r>
              <a:r>
                <a:rPr lang="en-US" sz="3000" b="1">
                  <a:solidFill>
                    <a:srgbClr val="FFFFFF"/>
                  </a:solidFill>
                  <a:latin typeface="Figtree Medium"/>
                  <a:ea typeface="Figtree Medium"/>
                  <a:cs typeface="Figtree Medium"/>
                  <a:sym typeface="Figtree Medium"/>
                </a:rPr>
                <a:t> with guidance from the LawtechUK Panel. It engages with the existing lawtech ecosystem across the UK.</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0">
          <a:extLst>
            <a:ext uri="{FF2B5EF4-FFF2-40B4-BE49-F238E27FC236}">
              <a16:creationId xmlns:a16="http://schemas.microsoft.com/office/drawing/2014/main" id="{D8A811DA-8D95-17E7-BEEC-F8A3C171533D}"/>
            </a:ext>
          </a:extLst>
        </p:cNvPr>
        <p:cNvGrpSpPr/>
        <p:nvPr/>
      </p:nvGrpSpPr>
      <p:grpSpPr>
        <a:xfrm>
          <a:off x="0" y="0"/>
          <a:ext cx="0" cy="0"/>
          <a:chOff x="0" y="0"/>
          <a:chExt cx="0" cy="0"/>
        </a:xfrm>
      </p:grpSpPr>
      <p:sp>
        <p:nvSpPr>
          <p:cNvPr id="191" name="Google Shape;191;p42">
            <a:extLst>
              <a:ext uri="{FF2B5EF4-FFF2-40B4-BE49-F238E27FC236}">
                <a16:creationId xmlns:a16="http://schemas.microsoft.com/office/drawing/2014/main" id="{864F91F6-FA86-3D62-FD8A-9A4D4B41F086}"/>
              </a:ext>
            </a:extLst>
          </p:cNvPr>
          <p:cNvSpPr txBox="1">
            <a:spLocks noGrp="1"/>
          </p:cNvSpPr>
          <p:nvPr>
            <p:ph type="ctrTitle"/>
          </p:nvPr>
        </p:nvSpPr>
        <p:spPr>
          <a:xfrm>
            <a:off x="907000" y="0"/>
            <a:ext cx="14187000" cy="3400800"/>
          </a:xfrm>
          <a:prstGeom prst="rect">
            <a:avLst/>
          </a:prstGeom>
          <a:solidFill>
            <a:srgbClr val="042337"/>
          </a:solidFill>
        </p:spPr>
        <p:txBody>
          <a:bodyPr spcFirstLastPara="1" wrap="square" lIns="182850" tIns="182850" rIns="182850" bIns="182850" anchor="ctr" anchorCtr="0">
            <a:noAutofit/>
          </a:bodyPr>
          <a:lstStyle/>
          <a:p>
            <a:pPr algn="l">
              <a:buSzPts val="990"/>
            </a:pPr>
            <a:r>
              <a:rPr lang="en-GB" sz="6080" b="1" dirty="0">
                <a:solidFill>
                  <a:srgbClr val="F79869"/>
                </a:solidFill>
                <a:latin typeface="Figtree"/>
                <a:ea typeface="Figtree"/>
                <a:cs typeface="Figtree"/>
                <a:sym typeface="Figtree"/>
              </a:rPr>
              <a:t>Access to Legal</a:t>
            </a:r>
            <a:endParaRPr sz="6080" b="1" dirty="0">
              <a:solidFill>
                <a:srgbClr val="F79869"/>
              </a:solidFill>
              <a:latin typeface="Figtree"/>
              <a:ea typeface="Figtree"/>
              <a:cs typeface="Figtree"/>
              <a:sym typeface="Figtree"/>
            </a:endParaRPr>
          </a:p>
        </p:txBody>
      </p:sp>
      <p:sp>
        <p:nvSpPr>
          <p:cNvPr id="192" name="Google Shape;192;p42">
            <a:extLst>
              <a:ext uri="{FF2B5EF4-FFF2-40B4-BE49-F238E27FC236}">
                <a16:creationId xmlns:a16="http://schemas.microsoft.com/office/drawing/2014/main" id="{45C5BAA2-CFDF-5517-E335-651FF5D50080}"/>
              </a:ext>
            </a:extLst>
          </p:cNvPr>
          <p:cNvSpPr txBox="1"/>
          <p:nvPr/>
        </p:nvSpPr>
        <p:spPr>
          <a:xfrm>
            <a:off x="907000" y="2600201"/>
            <a:ext cx="10751600" cy="5466051"/>
          </a:xfrm>
          <a:prstGeom prst="rect">
            <a:avLst/>
          </a:prstGeom>
          <a:solidFill>
            <a:srgbClr val="0B2635"/>
          </a:solidFill>
          <a:ln>
            <a:noFill/>
          </a:ln>
        </p:spPr>
        <p:txBody>
          <a:bodyPr spcFirstLastPara="1" wrap="square" lIns="182850" tIns="182850" rIns="182850" bIns="182850" anchor="t" anchorCtr="0">
            <a:spAutoFit/>
          </a:bodyPr>
          <a:lstStyle/>
          <a:p>
            <a:pPr defTabSz="1828800">
              <a:lnSpc>
                <a:spcPct val="115000"/>
              </a:lnSpc>
              <a:buClr>
                <a:srgbClr val="000000"/>
              </a:buClr>
            </a:pPr>
            <a:r>
              <a:rPr lang="en-GB" sz="3200" b="1" kern="0" dirty="0">
                <a:solidFill>
                  <a:srgbClr val="F89969"/>
                </a:solidFill>
                <a:highlight>
                  <a:srgbClr val="0B2635"/>
                </a:highlight>
                <a:latin typeface="Figtree"/>
                <a:ea typeface="Figtree"/>
                <a:cs typeface="Figtree"/>
                <a:sym typeface="Figtree"/>
              </a:rPr>
              <a:t>A2L Workshops</a:t>
            </a:r>
          </a:p>
          <a:p>
            <a:pPr defTabSz="1828800">
              <a:lnSpc>
                <a:spcPct val="115000"/>
              </a:lnSpc>
              <a:buClr>
                <a:srgbClr val="000000"/>
              </a:buClr>
            </a:pPr>
            <a:r>
              <a:rPr lang="en-GB" sz="3200" kern="0" dirty="0">
                <a:solidFill>
                  <a:srgbClr val="FFFFFF"/>
                </a:solidFill>
                <a:highlight>
                  <a:srgbClr val="0B2635"/>
                </a:highlight>
                <a:latin typeface="Figtree"/>
                <a:ea typeface="Figtree"/>
                <a:cs typeface="Figtree"/>
                <a:sym typeface="Figtree"/>
              </a:rPr>
              <a:t>To bridge the gap between third-sector organisations working to address access to legal and technology business</a:t>
            </a:r>
            <a:r>
              <a:rPr lang="en-GB" sz="3200" b="1" kern="0" dirty="0">
                <a:solidFill>
                  <a:srgbClr val="FFFFFF"/>
                </a:solidFill>
                <a:highlight>
                  <a:srgbClr val="0B2635"/>
                </a:highlight>
                <a:latin typeface="Figtree"/>
                <a:ea typeface="Figtree"/>
                <a:cs typeface="Figtree"/>
                <a:sym typeface="Figtree"/>
              </a:rPr>
              <a:t> </a:t>
            </a:r>
          </a:p>
          <a:p>
            <a:pPr defTabSz="1828800">
              <a:lnSpc>
                <a:spcPct val="115000"/>
              </a:lnSpc>
              <a:buClr>
                <a:srgbClr val="000000"/>
              </a:buClr>
            </a:pPr>
            <a:endParaRPr lang="en-GB" sz="3200" kern="0" dirty="0">
              <a:solidFill>
                <a:srgbClr val="FFFFFF"/>
              </a:solidFill>
              <a:highlight>
                <a:srgbClr val="0B2635"/>
              </a:highlight>
              <a:latin typeface="Figtree"/>
              <a:ea typeface="Figtree"/>
              <a:cs typeface="Figtree"/>
              <a:sym typeface="Figtree"/>
            </a:endParaRPr>
          </a:p>
          <a:p>
            <a:pPr defTabSz="1828800">
              <a:lnSpc>
                <a:spcPct val="115000"/>
              </a:lnSpc>
              <a:buClr>
                <a:srgbClr val="000000"/>
              </a:buClr>
            </a:pPr>
            <a:r>
              <a:rPr lang="en-GB" sz="3200" b="1" kern="0" dirty="0">
                <a:solidFill>
                  <a:srgbClr val="F89969"/>
                </a:solidFill>
                <a:highlight>
                  <a:srgbClr val="0B2635"/>
                </a:highlight>
                <a:latin typeface="Figtree"/>
                <a:ea typeface="Figtree"/>
                <a:cs typeface="Figtree"/>
                <a:sym typeface="Figtree"/>
              </a:rPr>
              <a:t>B2C Blueprint</a:t>
            </a:r>
          </a:p>
          <a:p>
            <a:pPr defTabSz="1828800">
              <a:lnSpc>
                <a:spcPct val="115000"/>
              </a:lnSpc>
              <a:buClr>
                <a:srgbClr val="000000"/>
              </a:buClr>
            </a:pPr>
            <a:r>
              <a:rPr lang="en-GB" sz="3200" kern="0" dirty="0">
                <a:solidFill>
                  <a:srgbClr val="FFFFFF"/>
                </a:solidFill>
                <a:highlight>
                  <a:srgbClr val="0B2635"/>
                </a:highlight>
                <a:latin typeface="Figtree"/>
                <a:ea typeface="Figtree"/>
                <a:cs typeface="Figtree"/>
                <a:sym typeface="Figtree"/>
              </a:rPr>
              <a:t>Document outlining the key challenges, opportunities, and considerations for developing AI-driven solutions in the B2C </a:t>
            </a:r>
            <a:r>
              <a:rPr lang="en-GB" sz="3200" kern="0" dirty="0" err="1">
                <a:solidFill>
                  <a:srgbClr val="FFFFFF"/>
                </a:solidFill>
                <a:highlight>
                  <a:srgbClr val="0B2635"/>
                </a:highlight>
                <a:latin typeface="Figtree"/>
                <a:ea typeface="Figtree"/>
                <a:cs typeface="Figtree"/>
                <a:sym typeface="Figtree"/>
              </a:rPr>
              <a:t>lawtech</a:t>
            </a:r>
            <a:r>
              <a:rPr lang="en-GB" sz="3200" kern="0" dirty="0">
                <a:solidFill>
                  <a:srgbClr val="FFFFFF"/>
                </a:solidFill>
                <a:highlight>
                  <a:srgbClr val="0B2635"/>
                </a:highlight>
                <a:latin typeface="Figtree"/>
                <a:ea typeface="Figtree"/>
                <a:cs typeface="Figtree"/>
                <a:sym typeface="Figtree"/>
              </a:rPr>
              <a:t> space</a:t>
            </a:r>
          </a:p>
        </p:txBody>
      </p:sp>
      <p:sp>
        <p:nvSpPr>
          <p:cNvPr id="5" name="Google Shape;191;p42">
            <a:extLst>
              <a:ext uri="{FF2B5EF4-FFF2-40B4-BE49-F238E27FC236}">
                <a16:creationId xmlns:a16="http://schemas.microsoft.com/office/drawing/2014/main" id="{6B72E25C-82ED-F4DD-6570-2BAF28EEEABA}"/>
              </a:ext>
            </a:extLst>
          </p:cNvPr>
          <p:cNvSpPr txBox="1">
            <a:spLocks/>
          </p:cNvSpPr>
          <p:nvPr/>
        </p:nvSpPr>
        <p:spPr>
          <a:xfrm>
            <a:off x="11447042" y="3009900"/>
            <a:ext cx="5950000" cy="1649248"/>
          </a:xfrm>
          <a:prstGeom prst="rect">
            <a:avLst/>
          </a:prstGeom>
          <a:solidFill>
            <a:srgbClr val="042337"/>
          </a:solidFill>
          <a:ln>
            <a:noFill/>
          </a:ln>
        </p:spPr>
        <p:txBody>
          <a:bodyPr spcFirstLastPara="1" wrap="square" lIns="182850" tIns="182850" rIns="182850" bIns="18285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FFFFFF"/>
              </a:buClr>
              <a:buSzPts val="4000"/>
              <a:buFont typeface="Figtree SemiBold"/>
              <a:buNone/>
              <a:defRPr sz="8000" b="0" i="0" u="none" strike="noStrike" cap="none">
                <a:solidFill>
                  <a:srgbClr val="FFFFFF"/>
                </a:solidFill>
                <a:latin typeface="Figtree SemiBold"/>
                <a:ea typeface="Figtree SemiBold"/>
                <a:cs typeface="Figtree SemiBold"/>
                <a:sym typeface="Figtree SemiBold"/>
              </a:defRPr>
            </a:lvl1pPr>
            <a:lvl2pPr marR="0" lvl="1" algn="ctr" rtl="0">
              <a:lnSpc>
                <a:spcPct val="100000"/>
              </a:lnSpc>
              <a:spcBef>
                <a:spcPts val="0"/>
              </a:spcBef>
              <a:spcAft>
                <a:spcPts val="0"/>
              </a:spcAft>
              <a:buClr>
                <a:schemeClr val="dk1"/>
              </a:buClr>
              <a:buSzPts val="4000"/>
              <a:buFont typeface="Figtree SemiBold"/>
              <a:buNone/>
              <a:defRPr sz="8000" b="0" i="0" u="none" strike="noStrike" cap="none">
                <a:solidFill>
                  <a:schemeClr val="dk1"/>
                </a:solidFill>
                <a:latin typeface="Figtree SemiBold"/>
                <a:ea typeface="Figtree SemiBold"/>
                <a:cs typeface="Figtree SemiBold"/>
                <a:sym typeface="Figtree SemiBold"/>
              </a:defRPr>
            </a:lvl2pPr>
            <a:lvl3pPr marR="0" lvl="2" algn="ctr" rtl="0">
              <a:lnSpc>
                <a:spcPct val="100000"/>
              </a:lnSpc>
              <a:spcBef>
                <a:spcPts val="0"/>
              </a:spcBef>
              <a:spcAft>
                <a:spcPts val="0"/>
              </a:spcAft>
              <a:buClr>
                <a:schemeClr val="dk1"/>
              </a:buClr>
              <a:buSzPts val="4000"/>
              <a:buFont typeface="Figtree SemiBold"/>
              <a:buNone/>
              <a:defRPr sz="8000" b="0" i="0" u="none" strike="noStrike" cap="none">
                <a:solidFill>
                  <a:schemeClr val="dk1"/>
                </a:solidFill>
                <a:latin typeface="Figtree SemiBold"/>
                <a:ea typeface="Figtree SemiBold"/>
                <a:cs typeface="Figtree SemiBold"/>
                <a:sym typeface="Figtree SemiBold"/>
              </a:defRPr>
            </a:lvl3pPr>
            <a:lvl4pPr marR="0" lvl="3" algn="ctr" rtl="0">
              <a:lnSpc>
                <a:spcPct val="100000"/>
              </a:lnSpc>
              <a:spcBef>
                <a:spcPts val="0"/>
              </a:spcBef>
              <a:spcAft>
                <a:spcPts val="0"/>
              </a:spcAft>
              <a:buClr>
                <a:schemeClr val="dk1"/>
              </a:buClr>
              <a:buSzPts val="4000"/>
              <a:buFont typeface="Figtree SemiBold"/>
              <a:buNone/>
              <a:defRPr sz="8000" b="0" i="0" u="none" strike="noStrike" cap="none">
                <a:solidFill>
                  <a:schemeClr val="dk1"/>
                </a:solidFill>
                <a:latin typeface="Figtree SemiBold"/>
                <a:ea typeface="Figtree SemiBold"/>
                <a:cs typeface="Figtree SemiBold"/>
                <a:sym typeface="Figtree SemiBold"/>
              </a:defRPr>
            </a:lvl4pPr>
            <a:lvl5pPr marR="0" lvl="4" algn="ctr" rtl="0">
              <a:lnSpc>
                <a:spcPct val="100000"/>
              </a:lnSpc>
              <a:spcBef>
                <a:spcPts val="0"/>
              </a:spcBef>
              <a:spcAft>
                <a:spcPts val="0"/>
              </a:spcAft>
              <a:buClr>
                <a:schemeClr val="dk1"/>
              </a:buClr>
              <a:buSzPts val="4000"/>
              <a:buFont typeface="Figtree SemiBold"/>
              <a:buNone/>
              <a:defRPr sz="8000" b="0" i="0" u="none" strike="noStrike" cap="none">
                <a:solidFill>
                  <a:schemeClr val="dk1"/>
                </a:solidFill>
                <a:latin typeface="Figtree SemiBold"/>
                <a:ea typeface="Figtree SemiBold"/>
                <a:cs typeface="Figtree SemiBold"/>
                <a:sym typeface="Figtree SemiBold"/>
              </a:defRPr>
            </a:lvl5pPr>
            <a:lvl6pPr marR="0" lvl="5" algn="ctr" rtl="0">
              <a:lnSpc>
                <a:spcPct val="100000"/>
              </a:lnSpc>
              <a:spcBef>
                <a:spcPts val="0"/>
              </a:spcBef>
              <a:spcAft>
                <a:spcPts val="0"/>
              </a:spcAft>
              <a:buClr>
                <a:schemeClr val="dk1"/>
              </a:buClr>
              <a:buSzPts val="4000"/>
              <a:buFont typeface="Figtree SemiBold"/>
              <a:buNone/>
              <a:defRPr sz="8000" b="0" i="0" u="none" strike="noStrike" cap="none">
                <a:solidFill>
                  <a:schemeClr val="dk1"/>
                </a:solidFill>
                <a:latin typeface="Figtree SemiBold"/>
                <a:ea typeface="Figtree SemiBold"/>
                <a:cs typeface="Figtree SemiBold"/>
                <a:sym typeface="Figtree SemiBold"/>
              </a:defRPr>
            </a:lvl6pPr>
            <a:lvl7pPr marR="0" lvl="6" algn="ctr" rtl="0">
              <a:lnSpc>
                <a:spcPct val="100000"/>
              </a:lnSpc>
              <a:spcBef>
                <a:spcPts val="0"/>
              </a:spcBef>
              <a:spcAft>
                <a:spcPts val="0"/>
              </a:spcAft>
              <a:buClr>
                <a:schemeClr val="dk1"/>
              </a:buClr>
              <a:buSzPts val="4000"/>
              <a:buFont typeface="Figtree SemiBold"/>
              <a:buNone/>
              <a:defRPr sz="8000" b="0" i="0" u="none" strike="noStrike" cap="none">
                <a:solidFill>
                  <a:schemeClr val="dk1"/>
                </a:solidFill>
                <a:latin typeface="Figtree SemiBold"/>
                <a:ea typeface="Figtree SemiBold"/>
                <a:cs typeface="Figtree SemiBold"/>
                <a:sym typeface="Figtree SemiBold"/>
              </a:defRPr>
            </a:lvl7pPr>
            <a:lvl8pPr marR="0" lvl="7" algn="ctr" rtl="0">
              <a:lnSpc>
                <a:spcPct val="100000"/>
              </a:lnSpc>
              <a:spcBef>
                <a:spcPts val="0"/>
              </a:spcBef>
              <a:spcAft>
                <a:spcPts val="0"/>
              </a:spcAft>
              <a:buClr>
                <a:schemeClr val="dk1"/>
              </a:buClr>
              <a:buSzPts val="4000"/>
              <a:buFont typeface="Figtree SemiBold"/>
              <a:buNone/>
              <a:defRPr sz="8000" b="0" i="0" u="none" strike="noStrike" cap="none">
                <a:solidFill>
                  <a:schemeClr val="dk1"/>
                </a:solidFill>
                <a:latin typeface="Figtree SemiBold"/>
                <a:ea typeface="Figtree SemiBold"/>
                <a:cs typeface="Figtree SemiBold"/>
                <a:sym typeface="Figtree SemiBold"/>
              </a:defRPr>
            </a:lvl8pPr>
            <a:lvl9pPr marR="0" lvl="8" algn="ctr" rtl="0">
              <a:lnSpc>
                <a:spcPct val="100000"/>
              </a:lnSpc>
              <a:spcBef>
                <a:spcPts val="0"/>
              </a:spcBef>
              <a:spcAft>
                <a:spcPts val="0"/>
              </a:spcAft>
              <a:buClr>
                <a:schemeClr val="dk1"/>
              </a:buClr>
              <a:buSzPts val="4000"/>
              <a:buFont typeface="Figtree SemiBold"/>
              <a:buNone/>
              <a:defRPr sz="8000" b="0" i="0" u="none" strike="noStrike" cap="none">
                <a:solidFill>
                  <a:schemeClr val="dk1"/>
                </a:solidFill>
                <a:latin typeface="Figtree SemiBold"/>
                <a:ea typeface="Figtree SemiBold"/>
                <a:cs typeface="Figtree SemiBold"/>
                <a:sym typeface="Figtree SemiBold"/>
              </a:defRPr>
            </a:lvl9pPr>
          </a:lstStyle>
          <a:p>
            <a:pPr>
              <a:buSzPts val="990"/>
            </a:pPr>
            <a:r>
              <a:rPr lang="en-GB" sz="4800" b="1" kern="0" dirty="0">
                <a:solidFill>
                  <a:srgbClr val="F79869"/>
                </a:solidFill>
                <a:latin typeface="Figtree"/>
                <a:ea typeface="Figtree"/>
                <a:cs typeface="Figtree"/>
                <a:sym typeface="Figtree"/>
              </a:rPr>
              <a:t>57</a:t>
            </a:r>
          </a:p>
          <a:p>
            <a:pPr>
              <a:buSzPts val="990"/>
            </a:pPr>
            <a:r>
              <a:rPr lang="en-GB" sz="4800" b="1" kern="0" dirty="0">
                <a:solidFill>
                  <a:srgbClr val="F79869"/>
                </a:solidFill>
                <a:latin typeface="Figtree"/>
                <a:ea typeface="Figtree"/>
                <a:cs typeface="Figtree"/>
                <a:sym typeface="Figtree"/>
              </a:rPr>
              <a:t>connections made</a:t>
            </a:r>
          </a:p>
        </p:txBody>
      </p:sp>
      <p:pic>
        <p:nvPicPr>
          <p:cNvPr id="3" name="Picture 2">
            <a:extLst>
              <a:ext uri="{FF2B5EF4-FFF2-40B4-BE49-F238E27FC236}">
                <a16:creationId xmlns:a16="http://schemas.microsoft.com/office/drawing/2014/main" id="{59B7FDEC-19B7-4DFD-4F73-FF406CD85D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74142" y="5627853"/>
            <a:ext cx="5422900" cy="3454400"/>
          </a:xfrm>
          <a:prstGeom prst="rect">
            <a:avLst/>
          </a:prstGeom>
        </p:spPr>
      </p:pic>
    </p:spTree>
    <p:extLst>
      <p:ext uri="{BB962C8B-B14F-4D97-AF65-F5344CB8AC3E}">
        <p14:creationId xmlns:p14="http://schemas.microsoft.com/office/powerpoint/2010/main" val="3896155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304950"/>
            <a:ext cx="18288000" cy="7982048"/>
          </a:xfrm>
          <a:custGeom>
            <a:avLst/>
            <a:gdLst/>
            <a:ahLst/>
            <a:cxnLst/>
            <a:rect l="l" t="t" r="r" b="b"/>
            <a:pathLst>
              <a:path w="18288000" h="7982048">
                <a:moveTo>
                  <a:pt x="0" y="0"/>
                </a:moveTo>
                <a:lnTo>
                  <a:pt x="18288000" y="0"/>
                </a:lnTo>
                <a:lnTo>
                  <a:pt x="18288000" y="7982048"/>
                </a:lnTo>
                <a:lnTo>
                  <a:pt x="0" y="7982048"/>
                </a:lnTo>
                <a:lnTo>
                  <a:pt x="0" y="0"/>
                </a:lnTo>
                <a:close/>
              </a:path>
            </a:pathLst>
          </a:custGeom>
          <a:blipFill>
            <a:blip r:embed="rId3"/>
            <a:stretch>
              <a:fillRect t="-28879" r="-1"/>
            </a:stretch>
          </a:blipFill>
        </p:spPr>
        <p:txBody>
          <a:bodyPr/>
          <a:lstStyle/>
          <a:p>
            <a:endParaRPr lang="en-US"/>
          </a:p>
        </p:txBody>
      </p:sp>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a:stretch>
          </a:blipFill>
        </p:spPr>
        <p:txBody>
          <a:bodyPr/>
          <a:lstStyle/>
          <a:p>
            <a:endParaRPr lang="en-US"/>
          </a:p>
        </p:txBody>
      </p:sp>
      <p:grpSp>
        <p:nvGrpSpPr>
          <p:cNvPr id="4" name="Group 4"/>
          <p:cNvGrpSpPr/>
          <p:nvPr/>
        </p:nvGrpSpPr>
        <p:grpSpPr>
          <a:xfrm>
            <a:off x="907524" y="8937744"/>
            <a:ext cx="1842552" cy="660018"/>
            <a:chOff x="0" y="0"/>
            <a:chExt cx="2456736" cy="880024"/>
          </a:xfrm>
        </p:grpSpPr>
        <p:sp>
          <p:nvSpPr>
            <p:cNvPr id="5" name="Freeform 5"/>
            <p:cNvSpPr/>
            <p:nvPr/>
          </p:nvSpPr>
          <p:spPr>
            <a:xfrm>
              <a:off x="0" y="0"/>
              <a:ext cx="2456688" cy="879983"/>
            </a:xfrm>
            <a:custGeom>
              <a:avLst/>
              <a:gdLst/>
              <a:ahLst/>
              <a:cxnLst/>
              <a:rect l="l" t="t" r="r" b="b"/>
              <a:pathLst>
                <a:path w="2456688" h="879983">
                  <a:moveTo>
                    <a:pt x="0" y="0"/>
                  </a:moveTo>
                  <a:lnTo>
                    <a:pt x="2456688" y="0"/>
                  </a:lnTo>
                  <a:lnTo>
                    <a:pt x="2456688" y="879983"/>
                  </a:lnTo>
                  <a:lnTo>
                    <a:pt x="0" y="879983"/>
                  </a:lnTo>
                  <a:close/>
                </a:path>
              </a:pathLst>
            </a:custGeom>
            <a:solidFill>
              <a:srgbClr val="031A24"/>
            </a:solidFill>
          </p:spPr>
          <p:txBody>
            <a:bodyPr/>
            <a:lstStyle/>
            <a:p>
              <a:endParaRPr lang="en-US"/>
            </a:p>
          </p:txBody>
        </p:sp>
      </p:grpSp>
      <p:sp>
        <p:nvSpPr>
          <p:cNvPr id="6" name="Freeform 6" descr="A white text on a black background  AI-generated content may be incorrect."/>
          <p:cNvSpPr/>
          <p:nvPr/>
        </p:nvSpPr>
        <p:spPr>
          <a:xfrm>
            <a:off x="281120" y="8952354"/>
            <a:ext cx="2468956" cy="660018"/>
          </a:xfrm>
          <a:custGeom>
            <a:avLst/>
            <a:gdLst/>
            <a:ahLst/>
            <a:cxnLst/>
            <a:rect l="l" t="t" r="r" b="b"/>
            <a:pathLst>
              <a:path w="2468956" h="660018">
                <a:moveTo>
                  <a:pt x="0" y="0"/>
                </a:moveTo>
                <a:lnTo>
                  <a:pt x="2468956" y="0"/>
                </a:lnTo>
                <a:lnTo>
                  <a:pt x="2468956" y="660018"/>
                </a:lnTo>
                <a:lnTo>
                  <a:pt x="0" y="660018"/>
                </a:lnTo>
                <a:lnTo>
                  <a:pt x="0" y="0"/>
                </a:lnTo>
                <a:close/>
              </a:path>
            </a:pathLst>
          </a:custGeom>
          <a:blipFill>
            <a:blip r:embed="rId5"/>
            <a:stretch>
              <a:fillRect t="-34" b="-34"/>
            </a:stretch>
          </a:blipFill>
        </p:spPr>
        <p:txBody>
          <a:bodyPr/>
          <a:lstStyle/>
          <a:p>
            <a:endParaRPr lang="en-US"/>
          </a:p>
        </p:txBody>
      </p:sp>
      <p:grpSp>
        <p:nvGrpSpPr>
          <p:cNvPr id="7" name="Group 7"/>
          <p:cNvGrpSpPr/>
          <p:nvPr/>
        </p:nvGrpSpPr>
        <p:grpSpPr>
          <a:xfrm>
            <a:off x="6508750" y="9212034"/>
            <a:ext cx="1244600" cy="508000"/>
            <a:chOff x="0" y="0"/>
            <a:chExt cx="1659467" cy="677333"/>
          </a:xfrm>
        </p:grpSpPr>
        <p:sp>
          <p:nvSpPr>
            <p:cNvPr id="8" name="Freeform 8"/>
            <p:cNvSpPr/>
            <p:nvPr/>
          </p:nvSpPr>
          <p:spPr>
            <a:xfrm>
              <a:off x="0" y="0"/>
              <a:ext cx="1659509" cy="677291"/>
            </a:xfrm>
            <a:custGeom>
              <a:avLst/>
              <a:gdLst/>
              <a:ahLst/>
              <a:cxnLst/>
              <a:rect l="l" t="t" r="r" b="b"/>
              <a:pathLst>
                <a:path w="1659509" h="677291">
                  <a:moveTo>
                    <a:pt x="0" y="0"/>
                  </a:moveTo>
                  <a:lnTo>
                    <a:pt x="1659509" y="0"/>
                  </a:lnTo>
                  <a:lnTo>
                    <a:pt x="1659509" y="677291"/>
                  </a:lnTo>
                  <a:lnTo>
                    <a:pt x="0" y="677291"/>
                  </a:lnTo>
                  <a:close/>
                </a:path>
              </a:pathLst>
            </a:custGeom>
            <a:solidFill>
              <a:srgbClr val="031A24"/>
            </a:solidFill>
          </p:spPr>
          <p:txBody>
            <a:bodyPr/>
            <a:lstStyle/>
            <a:p>
              <a:endParaRPr lang="en-US"/>
            </a:p>
          </p:txBody>
        </p:sp>
      </p:grpSp>
      <p:grpSp>
        <p:nvGrpSpPr>
          <p:cNvPr id="9" name="Group 9"/>
          <p:cNvGrpSpPr/>
          <p:nvPr/>
        </p:nvGrpSpPr>
        <p:grpSpPr>
          <a:xfrm>
            <a:off x="365760" y="-305287"/>
            <a:ext cx="18006880" cy="10419591"/>
            <a:chOff x="0" y="0"/>
            <a:chExt cx="24009173" cy="13892788"/>
          </a:xfrm>
        </p:grpSpPr>
        <p:sp>
          <p:nvSpPr>
            <p:cNvPr id="10" name="Freeform 10"/>
            <p:cNvSpPr/>
            <p:nvPr/>
          </p:nvSpPr>
          <p:spPr>
            <a:xfrm>
              <a:off x="0" y="0"/>
              <a:ext cx="24009131" cy="13892811"/>
            </a:xfrm>
            <a:custGeom>
              <a:avLst/>
              <a:gdLst/>
              <a:ahLst/>
              <a:cxnLst/>
              <a:rect l="l" t="t" r="r" b="b"/>
              <a:pathLst>
                <a:path w="24009131" h="13892811">
                  <a:moveTo>
                    <a:pt x="0" y="0"/>
                  </a:moveTo>
                  <a:lnTo>
                    <a:pt x="24009131" y="0"/>
                  </a:lnTo>
                  <a:lnTo>
                    <a:pt x="24009131" y="13892811"/>
                  </a:lnTo>
                  <a:lnTo>
                    <a:pt x="0" y="13892811"/>
                  </a:lnTo>
                  <a:close/>
                </a:path>
              </a:pathLst>
            </a:custGeom>
            <a:solidFill>
              <a:srgbClr val="002236"/>
            </a:solidFill>
          </p:spPr>
          <p:txBody>
            <a:bodyPr/>
            <a:lstStyle/>
            <a:p>
              <a:endParaRPr lang="en-US"/>
            </a:p>
          </p:txBody>
        </p:sp>
      </p:grpSp>
      <p:grpSp>
        <p:nvGrpSpPr>
          <p:cNvPr id="11" name="Group 11"/>
          <p:cNvGrpSpPr/>
          <p:nvPr/>
        </p:nvGrpSpPr>
        <p:grpSpPr>
          <a:xfrm>
            <a:off x="907524" y="1028700"/>
            <a:ext cx="15484076" cy="1304773"/>
            <a:chOff x="0" y="0"/>
            <a:chExt cx="20645435" cy="1739697"/>
          </a:xfrm>
        </p:grpSpPr>
        <p:sp>
          <p:nvSpPr>
            <p:cNvPr id="12" name="Freeform 12"/>
            <p:cNvSpPr/>
            <p:nvPr/>
          </p:nvSpPr>
          <p:spPr>
            <a:xfrm>
              <a:off x="0" y="0"/>
              <a:ext cx="20645434" cy="1739697"/>
            </a:xfrm>
            <a:custGeom>
              <a:avLst/>
              <a:gdLst/>
              <a:ahLst/>
              <a:cxnLst/>
              <a:rect l="l" t="t" r="r" b="b"/>
              <a:pathLst>
                <a:path w="20645434" h="1739697">
                  <a:moveTo>
                    <a:pt x="0" y="0"/>
                  </a:moveTo>
                  <a:lnTo>
                    <a:pt x="20645434" y="0"/>
                  </a:lnTo>
                  <a:lnTo>
                    <a:pt x="20645434" y="1739697"/>
                  </a:lnTo>
                  <a:lnTo>
                    <a:pt x="0" y="1739697"/>
                  </a:lnTo>
                  <a:close/>
                </a:path>
              </a:pathLst>
            </a:custGeom>
            <a:solidFill>
              <a:srgbClr val="000000">
                <a:alpha val="0"/>
              </a:srgbClr>
            </a:solidFill>
          </p:spPr>
          <p:txBody>
            <a:bodyPr/>
            <a:lstStyle/>
            <a:p>
              <a:endParaRPr lang="en-US"/>
            </a:p>
          </p:txBody>
        </p:sp>
        <p:sp>
          <p:nvSpPr>
            <p:cNvPr id="13" name="TextBox 13"/>
            <p:cNvSpPr txBox="1"/>
            <p:nvPr/>
          </p:nvSpPr>
          <p:spPr>
            <a:xfrm>
              <a:off x="0" y="0"/>
              <a:ext cx="20645435" cy="1739697"/>
            </a:xfrm>
            <a:prstGeom prst="rect">
              <a:avLst/>
            </a:prstGeom>
          </p:spPr>
          <p:txBody>
            <a:bodyPr lIns="0" tIns="0" rIns="0" bIns="0" rtlCol="0" anchor="b"/>
            <a:lstStyle/>
            <a:p>
              <a:pPr algn="l">
                <a:lnSpc>
                  <a:spcPts val="8640"/>
                </a:lnSpc>
              </a:pPr>
              <a:r>
                <a:rPr lang="en-US" sz="7200" b="1">
                  <a:solidFill>
                    <a:srgbClr val="FFFFFF"/>
                  </a:solidFill>
                  <a:latin typeface="Figtree Bold"/>
                  <a:ea typeface="Figtree Bold"/>
                  <a:cs typeface="Figtree Bold"/>
                  <a:sym typeface="Figtree Bold"/>
                </a:rPr>
                <a:t>LawtechUK’s Impact</a:t>
              </a:r>
            </a:p>
          </p:txBody>
        </p:sp>
      </p:grpSp>
      <p:sp>
        <p:nvSpPr>
          <p:cNvPr id="14" name="Freeform 14"/>
          <p:cNvSpPr/>
          <p:nvPr/>
        </p:nvSpPr>
        <p:spPr>
          <a:xfrm>
            <a:off x="1810084" y="2747820"/>
            <a:ext cx="1702392" cy="1702392"/>
          </a:xfrm>
          <a:custGeom>
            <a:avLst/>
            <a:gdLst/>
            <a:ahLst/>
            <a:cxnLst/>
            <a:rect l="l" t="t" r="r" b="b"/>
            <a:pathLst>
              <a:path w="1702392" h="1702392">
                <a:moveTo>
                  <a:pt x="0" y="0"/>
                </a:moveTo>
                <a:lnTo>
                  <a:pt x="1702391" y="0"/>
                </a:lnTo>
                <a:lnTo>
                  <a:pt x="1702391" y="1702392"/>
                </a:lnTo>
                <a:lnTo>
                  <a:pt x="0" y="170239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5" name="Freeform 15"/>
          <p:cNvSpPr/>
          <p:nvPr/>
        </p:nvSpPr>
        <p:spPr>
          <a:xfrm>
            <a:off x="5233292" y="2847529"/>
            <a:ext cx="1987403" cy="1502974"/>
          </a:xfrm>
          <a:custGeom>
            <a:avLst/>
            <a:gdLst/>
            <a:ahLst/>
            <a:cxnLst/>
            <a:rect l="l" t="t" r="r" b="b"/>
            <a:pathLst>
              <a:path w="1987403" h="1502974">
                <a:moveTo>
                  <a:pt x="0" y="0"/>
                </a:moveTo>
                <a:lnTo>
                  <a:pt x="1987403" y="0"/>
                </a:lnTo>
                <a:lnTo>
                  <a:pt x="1987403" y="1502974"/>
                </a:lnTo>
                <a:lnTo>
                  <a:pt x="0" y="150297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6" name="Freeform 16"/>
          <p:cNvSpPr/>
          <p:nvPr/>
        </p:nvSpPr>
        <p:spPr>
          <a:xfrm>
            <a:off x="10120355" y="2847529"/>
            <a:ext cx="1794870" cy="1444101"/>
          </a:xfrm>
          <a:custGeom>
            <a:avLst/>
            <a:gdLst/>
            <a:ahLst/>
            <a:cxnLst/>
            <a:rect l="l" t="t" r="r" b="b"/>
            <a:pathLst>
              <a:path w="1794870" h="1444101">
                <a:moveTo>
                  <a:pt x="0" y="0"/>
                </a:moveTo>
                <a:lnTo>
                  <a:pt x="1794870" y="0"/>
                </a:lnTo>
                <a:lnTo>
                  <a:pt x="1794870" y="1444101"/>
                </a:lnTo>
                <a:lnTo>
                  <a:pt x="0" y="144410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7" name="Freeform 17"/>
          <p:cNvSpPr/>
          <p:nvPr/>
        </p:nvSpPr>
        <p:spPr>
          <a:xfrm>
            <a:off x="1515598" y="6227759"/>
            <a:ext cx="2077312" cy="1661850"/>
          </a:xfrm>
          <a:custGeom>
            <a:avLst/>
            <a:gdLst/>
            <a:ahLst/>
            <a:cxnLst/>
            <a:rect l="l" t="t" r="r" b="b"/>
            <a:pathLst>
              <a:path w="2077312" h="1661850">
                <a:moveTo>
                  <a:pt x="0" y="0"/>
                </a:moveTo>
                <a:lnTo>
                  <a:pt x="2077312" y="0"/>
                </a:lnTo>
                <a:lnTo>
                  <a:pt x="2077312" y="1661850"/>
                </a:lnTo>
                <a:lnTo>
                  <a:pt x="0" y="166185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8" name="Freeform 18"/>
          <p:cNvSpPr/>
          <p:nvPr/>
        </p:nvSpPr>
        <p:spPr>
          <a:xfrm>
            <a:off x="15363023" y="2736392"/>
            <a:ext cx="1444101" cy="1444101"/>
          </a:xfrm>
          <a:custGeom>
            <a:avLst/>
            <a:gdLst/>
            <a:ahLst/>
            <a:cxnLst/>
            <a:rect l="l" t="t" r="r" b="b"/>
            <a:pathLst>
              <a:path w="1444101" h="1444101">
                <a:moveTo>
                  <a:pt x="0" y="0"/>
                </a:moveTo>
                <a:lnTo>
                  <a:pt x="1444101" y="0"/>
                </a:lnTo>
                <a:lnTo>
                  <a:pt x="1444101" y="1444101"/>
                </a:lnTo>
                <a:lnTo>
                  <a:pt x="0" y="1444101"/>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9" name="Freeform 19"/>
          <p:cNvSpPr/>
          <p:nvPr/>
        </p:nvSpPr>
        <p:spPr>
          <a:xfrm>
            <a:off x="15363023" y="7090606"/>
            <a:ext cx="1280202" cy="1354711"/>
          </a:xfrm>
          <a:custGeom>
            <a:avLst/>
            <a:gdLst/>
            <a:ahLst/>
            <a:cxnLst/>
            <a:rect l="l" t="t" r="r" b="b"/>
            <a:pathLst>
              <a:path w="1280202" h="1354711">
                <a:moveTo>
                  <a:pt x="0" y="0"/>
                </a:moveTo>
                <a:lnTo>
                  <a:pt x="1280202" y="0"/>
                </a:lnTo>
                <a:lnTo>
                  <a:pt x="1280202" y="1354711"/>
                </a:lnTo>
                <a:lnTo>
                  <a:pt x="0" y="1354711"/>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20" name="Freeform 20"/>
          <p:cNvSpPr/>
          <p:nvPr/>
        </p:nvSpPr>
        <p:spPr>
          <a:xfrm>
            <a:off x="5649585" y="5990295"/>
            <a:ext cx="1481465" cy="1899314"/>
          </a:xfrm>
          <a:custGeom>
            <a:avLst/>
            <a:gdLst/>
            <a:ahLst/>
            <a:cxnLst/>
            <a:rect l="l" t="t" r="r" b="b"/>
            <a:pathLst>
              <a:path w="1481465" h="1899314">
                <a:moveTo>
                  <a:pt x="0" y="0"/>
                </a:moveTo>
                <a:lnTo>
                  <a:pt x="1481465" y="0"/>
                </a:lnTo>
                <a:lnTo>
                  <a:pt x="1481465" y="1899314"/>
                </a:lnTo>
                <a:lnTo>
                  <a:pt x="0" y="1899314"/>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21" name="Freeform 21"/>
          <p:cNvSpPr/>
          <p:nvPr/>
        </p:nvSpPr>
        <p:spPr>
          <a:xfrm>
            <a:off x="10302691" y="6145668"/>
            <a:ext cx="1759335" cy="1743941"/>
          </a:xfrm>
          <a:custGeom>
            <a:avLst/>
            <a:gdLst/>
            <a:ahLst/>
            <a:cxnLst/>
            <a:rect l="l" t="t" r="r" b="b"/>
            <a:pathLst>
              <a:path w="1759335" h="1743941">
                <a:moveTo>
                  <a:pt x="0" y="0"/>
                </a:moveTo>
                <a:lnTo>
                  <a:pt x="1759335" y="0"/>
                </a:lnTo>
                <a:lnTo>
                  <a:pt x="1759335" y="1743941"/>
                </a:lnTo>
                <a:lnTo>
                  <a:pt x="0" y="1743941"/>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US"/>
          </a:p>
        </p:txBody>
      </p:sp>
      <p:sp>
        <p:nvSpPr>
          <p:cNvPr id="22" name="TextBox 22"/>
          <p:cNvSpPr txBox="1"/>
          <p:nvPr/>
        </p:nvSpPr>
        <p:spPr>
          <a:xfrm>
            <a:off x="892679" y="4579549"/>
            <a:ext cx="3065562" cy="600075"/>
          </a:xfrm>
          <a:prstGeom prst="rect">
            <a:avLst/>
          </a:prstGeom>
        </p:spPr>
        <p:txBody>
          <a:bodyPr lIns="0" tIns="0" rIns="0" bIns="0" rtlCol="0" anchor="t">
            <a:spAutoFit/>
          </a:bodyPr>
          <a:lstStyle/>
          <a:p>
            <a:pPr algn="ctr">
              <a:lnSpc>
                <a:spcPts val="2399"/>
              </a:lnSpc>
              <a:spcBef>
                <a:spcPct val="0"/>
              </a:spcBef>
            </a:pPr>
            <a:r>
              <a:rPr lang="en-US" sz="1999" b="1" dirty="0">
                <a:solidFill>
                  <a:srgbClr val="EF8600"/>
                </a:solidFill>
                <a:latin typeface="Figtree Bold"/>
                <a:ea typeface="Figtree Bold"/>
                <a:cs typeface="Figtree Bold"/>
                <a:sym typeface="Figtree Bold"/>
              </a:rPr>
              <a:t>176 startups </a:t>
            </a:r>
          </a:p>
          <a:p>
            <a:pPr algn="ctr">
              <a:lnSpc>
                <a:spcPts val="2399"/>
              </a:lnSpc>
              <a:spcBef>
                <a:spcPct val="0"/>
              </a:spcBef>
            </a:pPr>
            <a:r>
              <a:rPr lang="en-US" sz="1999" b="1" dirty="0">
                <a:solidFill>
                  <a:srgbClr val="FFFFFF"/>
                </a:solidFill>
                <a:latin typeface="Figtree Bold"/>
                <a:ea typeface="Figtree Bold"/>
                <a:cs typeface="Figtree Bold"/>
                <a:sym typeface="Figtree Bold"/>
              </a:rPr>
              <a:t>on education </a:t>
            </a:r>
            <a:r>
              <a:rPr lang="en-US" sz="1999" b="1" dirty="0" err="1">
                <a:solidFill>
                  <a:srgbClr val="FFFFFF"/>
                </a:solidFill>
                <a:latin typeface="Figtree Bold"/>
                <a:ea typeface="Figtree Bold"/>
                <a:cs typeface="Figtree Bold"/>
                <a:sym typeface="Figtree Bold"/>
              </a:rPr>
              <a:t>programmes</a:t>
            </a:r>
            <a:endParaRPr lang="en-US" sz="1999" b="1" dirty="0">
              <a:solidFill>
                <a:srgbClr val="FFFFFF"/>
              </a:solidFill>
              <a:latin typeface="Figtree Bold"/>
              <a:ea typeface="Figtree Bold"/>
              <a:cs typeface="Figtree Bold"/>
              <a:sym typeface="Figtree Bold"/>
            </a:endParaRPr>
          </a:p>
        </p:txBody>
      </p:sp>
      <p:sp>
        <p:nvSpPr>
          <p:cNvPr id="23" name="TextBox 23"/>
          <p:cNvSpPr txBox="1"/>
          <p:nvPr/>
        </p:nvSpPr>
        <p:spPr>
          <a:xfrm>
            <a:off x="4596656" y="4580659"/>
            <a:ext cx="3260675" cy="628650"/>
          </a:xfrm>
          <a:prstGeom prst="rect">
            <a:avLst/>
          </a:prstGeom>
        </p:spPr>
        <p:txBody>
          <a:bodyPr lIns="0" tIns="0" rIns="0" bIns="0" rtlCol="0" anchor="t">
            <a:spAutoFit/>
          </a:bodyPr>
          <a:lstStyle/>
          <a:p>
            <a:pPr algn="ctr">
              <a:lnSpc>
                <a:spcPts val="2400"/>
              </a:lnSpc>
              <a:spcBef>
                <a:spcPct val="0"/>
              </a:spcBef>
            </a:pPr>
            <a:r>
              <a:rPr lang="en-US" sz="2000" b="1">
                <a:solidFill>
                  <a:srgbClr val="EF8600"/>
                </a:solidFill>
                <a:latin typeface="Figtree Bold"/>
                <a:ea typeface="Figtree Bold"/>
                <a:cs typeface="Figtree Bold"/>
                <a:sym typeface="Figtree Bold"/>
              </a:rPr>
              <a:t>&gt; 2,000 attendees </a:t>
            </a:r>
          </a:p>
          <a:p>
            <a:pPr algn="ctr">
              <a:lnSpc>
                <a:spcPts val="2400"/>
              </a:lnSpc>
              <a:spcBef>
                <a:spcPct val="0"/>
              </a:spcBef>
            </a:pPr>
            <a:r>
              <a:rPr lang="en-US" sz="2000" b="1">
                <a:solidFill>
                  <a:srgbClr val="FFFFFF"/>
                </a:solidFill>
                <a:latin typeface="Figtree Bold"/>
                <a:ea typeface="Figtree Bold"/>
                <a:cs typeface="Figtree Bold"/>
                <a:sym typeface="Figtree Bold"/>
              </a:rPr>
              <a:t>at events across </a:t>
            </a:r>
            <a:r>
              <a:rPr lang="en-US" sz="2000" b="1">
                <a:solidFill>
                  <a:srgbClr val="EF8600"/>
                </a:solidFill>
                <a:latin typeface="Figtree Bold"/>
                <a:ea typeface="Figtree Bold"/>
                <a:cs typeface="Figtree Bold"/>
                <a:sym typeface="Figtree Bold"/>
              </a:rPr>
              <a:t>eight</a:t>
            </a:r>
            <a:r>
              <a:rPr lang="en-US" sz="2000" b="1">
                <a:solidFill>
                  <a:srgbClr val="FFFFFF"/>
                </a:solidFill>
                <a:latin typeface="Figtree Bold"/>
                <a:ea typeface="Figtree Bold"/>
                <a:cs typeface="Figtree Bold"/>
                <a:sym typeface="Figtree Bold"/>
              </a:rPr>
              <a:t> cities</a:t>
            </a:r>
          </a:p>
        </p:txBody>
      </p:sp>
      <p:sp>
        <p:nvSpPr>
          <p:cNvPr id="24" name="TextBox 24"/>
          <p:cNvSpPr txBox="1"/>
          <p:nvPr/>
        </p:nvSpPr>
        <p:spPr>
          <a:xfrm>
            <a:off x="8649562" y="4580659"/>
            <a:ext cx="4736455" cy="628650"/>
          </a:xfrm>
          <a:prstGeom prst="rect">
            <a:avLst/>
          </a:prstGeom>
        </p:spPr>
        <p:txBody>
          <a:bodyPr lIns="0" tIns="0" rIns="0" bIns="0" rtlCol="0" anchor="t">
            <a:spAutoFit/>
          </a:bodyPr>
          <a:lstStyle/>
          <a:p>
            <a:pPr algn="ctr">
              <a:lnSpc>
                <a:spcPts val="2400"/>
              </a:lnSpc>
              <a:spcBef>
                <a:spcPct val="0"/>
              </a:spcBef>
            </a:pPr>
            <a:r>
              <a:rPr lang="en-US" sz="2000" b="1">
                <a:solidFill>
                  <a:srgbClr val="EF8600"/>
                </a:solidFill>
                <a:latin typeface="Figtree Bold"/>
                <a:ea typeface="Figtree Bold"/>
                <a:cs typeface="Figtree Bold"/>
                <a:sym typeface="Figtree Bold"/>
              </a:rPr>
              <a:t>£41.66 million in 2024</a:t>
            </a:r>
          </a:p>
          <a:p>
            <a:pPr algn="ctr">
              <a:lnSpc>
                <a:spcPts val="2400"/>
              </a:lnSpc>
              <a:spcBef>
                <a:spcPct val="0"/>
              </a:spcBef>
            </a:pPr>
            <a:r>
              <a:rPr lang="en-US" sz="2000" b="1">
                <a:solidFill>
                  <a:srgbClr val="FFFFFF"/>
                </a:solidFill>
                <a:latin typeface="Figtree Bold"/>
                <a:ea typeface="Figtree Bold"/>
                <a:cs typeface="Figtree Bold"/>
                <a:sym typeface="Figtree Bold"/>
              </a:rPr>
              <a:t>funding raised by LTUK-supported techs</a:t>
            </a:r>
          </a:p>
        </p:txBody>
      </p:sp>
      <p:sp>
        <p:nvSpPr>
          <p:cNvPr id="25" name="TextBox 25"/>
          <p:cNvSpPr txBox="1"/>
          <p:nvPr/>
        </p:nvSpPr>
        <p:spPr>
          <a:xfrm>
            <a:off x="785687" y="8069322"/>
            <a:ext cx="3537134" cy="1543050"/>
          </a:xfrm>
          <a:prstGeom prst="rect">
            <a:avLst/>
          </a:prstGeom>
        </p:spPr>
        <p:txBody>
          <a:bodyPr lIns="0" tIns="0" rIns="0" bIns="0" rtlCol="0" anchor="t">
            <a:spAutoFit/>
          </a:bodyPr>
          <a:lstStyle/>
          <a:p>
            <a:pPr algn="ctr">
              <a:lnSpc>
                <a:spcPts val="2400"/>
              </a:lnSpc>
              <a:spcBef>
                <a:spcPct val="0"/>
              </a:spcBef>
            </a:pPr>
            <a:r>
              <a:rPr lang="en-US" sz="2000" b="1">
                <a:solidFill>
                  <a:srgbClr val="EF8600"/>
                </a:solidFill>
                <a:latin typeface="Figtree Bold"/>
                <a:ea typeface="Figtree Bold"/>
                <a:cs typeface="Figtree Bold"/>
                <a:sym typeface="Figtree Bold"/>
              </a:rPr>
              <a:t>12</a:t>
            </a:r>
          </a:p>
          <a:p>
            <a:pPr algn="ctr">
              <a:lnSpc>
                <a:spcPts val="2400"/>
              </a:lnSpc>
              <a:spcBef>
                <a:spcPct val="0"/>
              </a:spcBef>
            </a:pPr>
            <a:r>
              <a:rPr lang="en-US" sz="2000" b="1">
                <a:solidFill>
                  <a:srgbClr val="FFFFFF"/>
                </a:solidFill>
                <a:latin typeface="Figtree Bold"/>
                <a:ea typeface="Figtree Bold"/>
                <a:cs typeface="Figtree Bold"/>
                <a:sym typeface="Figtree Bold"/>
              </a:rPr>
              <a:t>regulators convened as the RRU,  incl. FCA, SRA, BSB, ICO, and LSB</a:t>
            </a:r>
          </a:p>
          <a:p>
            <a:pPr algn="ctr">
              <a:lnSpc>
                <a:spcPts val="2400"/>
              </a:lnSpc>
              <a:spcBef>
                <a:spcPct val="0"/>
              </a:spcBef>
            </a:pPr>
            <a:endParaRPr lang="en-US" sz="2000" b="1">
              <a:solidFill>
                <a:srgbClr val="FFFFFF"/>
              </a:solidFill>
              <a:latin typeface="Figtree Bold"/>
              <a:ea typeface="Figtree Bold"/>
              <a:cs typeface="Figtree Bold"/>
              <a:sym typeface="Figtree Bold"/>
            </a:endParaRPr>
          </a:p>
        </p:txBody>
      </p:sp>
      <p:sp>
        <p:nvSpPr>
          <p:cNvPr id="26" name="TextBox 26"/>
          <p:cNvSpPr txBox="1"/>
          <p:nvPr/>
        </p:nvSpPr>
        <p:spPr>
          <a:xfrm>
            <a:off x="14024192" y="4437929"/>
            <a:ext cx="4121763" cy="2457450"/>
          </a:xfrm>
          <a:prstGeom prst="rect">
            <a:avLst/>
          </a:prstGeom>
        </p:spPr>
        <p:txBody>
          <a:bodyPr lIns="0" tIns="0" rIns="0" bIns="0" rtlCol="0" anchor="t">
            <a:spAutoFit/>
          </a:bodyPr>
          <a:lstStyle/>
          <a:p>
            <a:pPr algn="ctr">
              <a:lnSpc>
                <a:spcPts val="2400"/>
              </a:lnSpc>
              <a:spcBef>
                <a:spcPct val="0"/>
              </a:spcBef>
            </a:pPr>
            <a:r>
              <a:rPr lang="en-US" sz="2000" b="1">
                <a:solidFill>
                  <a:srgbClr val="EF8600"/>
                </a:solidFill>
                <a:latin typeface="Figtree Bold"/>
                <a:ea typeface="Figtree Bold"/>
                <a:cs typeface="Figtree Bold"/>
                <a:sym typeface="Figtree Bold"/>
              </a:rPr>
              <a:t>&gt;390k</a:t>
            </a:r>
          </a:p>
          <a:p>
            <a:pPr algn="ctr">
              <a:lnSpc>
                <a:spcPts val="2400"/>
              </a:lnSpc>
              <a:spcBef>
                <a:spcPct val="0"/>
              </a:spcBef>
            </a:pPr>
            <a:r>
              <a:rPr lang="en-US" sz="2000" b="1">
                <a:solidFill>
                  <a:srgbClr val="FFFFFF"/>
                </a:solidFill>
                <a:latin typeface="Figtree Bold"/>
                <a:ea typeface="Figtree Bold"/>
                <a:cs typeface="Figtree Bold"/>
                <a:sym typeface="Figtree Bold"/>
              </a:rPr>
              <a:t>visitors since website re-design and launch</a:t>
            </a:r>
          </a:p>
          <a:p>
            <a:pPr algn="ctr">
              <a:lnSpc>
                <a:spcPts val="2400"/>
              </a:lnSpc>
              <a:spcBef>
                <a:spcPct val="0"/>
              </a:spcBef>
            </a:pPr>
            <a:endParaRPr lang="en-US" sz="2000" b="1">
              <a:solidFill>
                <a:srgbClr val="FFFFFF"/>
              </a:solidFill>
              <a:latin typeface="Figtree Bold"/>
              <a:ea typeface="Figtree Bold"/>
              <a:cs typeface="Figtree Bold"/>
              <a:sym typeface="Figtree Bold"/>
            </a:endParaRPr>
          </a:p>
          <a:p>
            <a:pPr algn="ctr">
              <a:lnSpc>
                <a:spcPts val="2400"/>
              </a:lnSpc>
              <a:spcBef>
                <a:spcPct val="0"/>
              </a:spcBef>
            </a:pPr>
            <a:r>
              <a:rPr lang="en-US" sz="2000" b="1">
                <a:solidFill>
                  <a:srgbClr val="EF8600"/>
                </a:solidFill>
                <a:latin typeface="Figtree Bold"/>
                <a:ea typeface="Figtree Bold"/>
                <a:cs typeface="Figtree Bold"/>
                <a:sym typeface="Figtree Bold"/>
              </a:rPr>
              <a:t>33.85M</a:t>
            </a:r>
          </a:p>
          <a:p>
            <a:pPr algn="ctr">
              <a:lnSpc>
                <a:spcPts val="2400"/>
              </a:lnSpc>
              <a:spcBef>
                <a:spcPct val="0"/>
              </a:spcBef>
            </a:pPr>
            <a:r>
              <a:rPr lang="en-US" sz="2000" b="1">
                <a:solidFill>
                  <a:srgbClr val="FFFFFF"/>
                </a:solidFill>
                <a:latin typeface="Figtree Bold"/>
                <a:ea typeface="Figtree Bold"/>
                <a:cs typeface="Figtree Bold"/>
                <a:sym typeface="Figtree Bold"/>
              </a:rPr>
              <a:t>Monthly unique users reached across all media outlets</a:t>
            </a:r>
          </a:p>
          <a:p>
            <a:pPr algn="ctr">
              <a:lnSpc>
                <a:spcPts val="2400"/>
              </a:lnSpc>
              <a:spcBef>
                <a:spcPct val="0"/>
              </a:spcBef>
            </a:pPr>
            <a:endParaRPr lang="en-US" sz="2000" b="1">
              <a:solidFill>
                <a:srgbClr val="FFFFFF"/>
              </a:solidFill>
              <a:latin typeface="Figtree Bold"/>
              <a:ea typeface="Figtree Bold"/>
              <a:cs typeface="Figtree Bold"/>
              <a:sym typeface="Figtree Bold"/>
            </a:endParaRPr>
          </a:p>
        </p:txBody>
      </p:sp>
      <p:sp>
        <p:nvSpPr>
          <p:cNvPr id="27" name="TextBox 27"/>
          <p:cNvSpPr txBox="1"/>
          <p:nvPr/>
        </p:nvSpPr>
        <p:spPr>
          <a:xfrm>
            <a:off x="14181359" y="8621493"/>
            <a:ext cx="3542556" cy="933450"/>
          </a:xfrm>
          <a:prstGeom prst="rect">
            <a:avLst/>
          </a:prstGeom>
        </p:spPr>
        <p:txBody>
          <a:bodyPr lIns="0" tIns="0" rIns="0" bIns="0" rtlCol="0" anchor="t">
            <a:spAutoFit/>
          </a:bodyPr>
          <a:lstStyle/>
          <a:p>
            <a:pPr algn="ctr">
              <a:lnSpc>
                <a:spcPts val="2400"/>
              </a:lnSpc>
              <a:spcBef>
                <a:spcPct val="0"/>
              </a:spcBef>
            </a:pPr>
            <a:r>
              <a:rPr lang="en-US" sz="2000" b="1" dirty="0">
                <a:solidFill>
                  <a:srgbClr val="EF8600"/>
                </a:solidFill>
                <a:latin typeface="Figtree Bold"/>
                <a:ea typeface="Figtree Bold"/>
                <a:cs typeface="Figtree Bold"/>
                <a:sym typeface="Figtree Bold"/>
              </a:rPr>
              <a:t>&gt;1,000</a:t>
            </a:r>
          </a:p>
          <a:p>
            <a:pPr algn="ctr">
              <a:lnSpc>
                <a:spcPts val="2400"/>
              </a:lnSpc>
              <a:spcBef>
                <a:spcPct val="0"/>
              </a:spcBef>
            </a:pPr>
            <a:r>
              <a:rPr lang="en-US" sz="2000" b="1" dirty="0">
                <a:solidFill>
                  <a:srgbClr val="FFFFFF"/>
                </a:solidFill>
                <a:latin typeface="Figtree Bold"/>
                <a:ea typeface="Figtree Bold"/>
                <a:cs typeface="Figtree Bold"/>
                <a:sym typeface="Figtree Bold"/>
              </a:rPr>
              <a:t>Downloads of the UKJT assets</a:t>
            </a:r>
          </a:p>
          <a:p>
            <a:pPr algn="ctr">
              <a:lnSpc>
                <a:spcPts val="2400"/>
              </a:lnSpc>
              <a:spcBef>
                <a:spcPct val="0"/>
              </a:spcBef>
            </a:pPr>
            <a:endParaRPr lang="en-US" sz="2000" b="1" dirty="0">
              <a:solidFill>
                <a:srgbClr val="FFFFFF"/>
              </a:solidFill>
              <a:latin typeface="Figtree Bold"/>
              <a:ea typeface="Figtree Bold"/>
              <a:cs typeface="Figtree Bold"/>
              <a:sym typeface="Figtree Bold"/>
            </a:endParaRPr>
          </a:p>
        </p:txBody>
      </p:sp>
      <p:sp>
        <p:nvSpPr>
          <p:cNvPr id="28" name="TextBox 28"/>
          <p:cNvSpPr txBox="1"/>
          <p:nvPr/>
        </p:nvSpPr>
        <p:spPr>
          <a:xfrm>
            <a:off x="9198278" y="8069322"/>
            <a:ext cx="3639023" cy="1543050"/>
          </a:xfrm>
          <a:prstGeom prst="rect">
            <a:avLst/>
          </a:prstGeom>
        </p:spPr>
        <p:txBody>
          <a:bodyPr lIns="0" tIns="0" rIns="0" bIns="0" rtlCol="0" anchor="t">
            <a:spAutoFit/>
          </a:bodyPr>
          <a:lstStyle/>
          <a:p>
            <a:pPr algn="ctr">
              <a:lnSpc>
                <a:spcPts val="2400"/>
              </a:lnSpc>
            </a:pPr>
            <a:r>
              <a:rPr lang="en-US" sz="2000" b="1">
                <a:solidFill>
                  <a:srgbClr val="EF8600"/>
                </a:solidFill>
                <a:latin typeface="Figtree Bold"/>
                <a:ea typeface="Figtree Bold"/>
                <a:cs typeface="Figtree Bold"/>
                <a:sym typeface="Figtree Bold"/>
              </a:rPr>
              <a:t>694</a:t>
            </a:r>
          </a:p>
          <a:p>
            <a:pPr algn="ctr">
              <a:lnSpc>
                <a:spcPts val="2400"/>
              </a:lnSpc>
              <a:spcBef>
                <a:spcPct val="0"/>
              </a:spcBef>
            </a:pPr>
            <a:r>
              <a:rPr lang="en-US" sz="2000" b="1">
                <a:solidFill>
                  <a:srgbClr val="FFFFFF"/>
                </a:solidFill>
                <a:latin typeface="Figtree Bold"/>
                <a:ea typeface="Figtree Bold"/>
                <a:cs typeface="Figtree Bold"/>
                <a:sym typeface="Figtree Bold"/>
              </a:rPr>
              <a:t>Prospective lawtech entrepreneurs enrolled on the Fundamentals course</a:t>
            </a:r>
          </a:p>
          <a:p>
            <a:pPr algn="ctr">
              <a:lnSpc>
                <a:spcPts val="2400"/>
              </a:lnSpc>
              <a:spcBef>
                <a:spcPct val="0"/>
              </a:spcBef>
            </a:pPr>
            <a:endParaRPr lang="en-US" sz="2000" b="1">
              <a:solidFill>
                <a:srgbClr val="FFFFFF"/>
              </a:solidFill>
              <a:latin typeface="Figtree Bold"/>
              <a:ea typeface="Figtree Bold"/>
              <a:cs typeface="Figtree Bold"/>
              <a:sym typeface="Figtree Bold"/>
            </a:endParaRPr>
          </a:p>
        </p:txBody>
      </p:sp>
      <p:sp>
        <p:nvSpPr>
          <p:cNvPr id="29" name="TextBox 29"/>
          <p:cNvSpPr txBox="1"/>
          <p:nvPr/>
        </p:nvSpPr>
        <p:spPr>
          <a:xfrm>
            <a:off x="4620726" y="8069322"/>
            <a:ext cx="3539184" cy="1543050"/>
          </a:xfrm>
          <a:prstGeom prst="rect">
            <a:avLst/>
          </a:prstGeom>
        </p:spPr>
        <p:txBody>
          <a:bodyPr lIns="0" tIns="0" rIns="0" bIns="0" rtlCol="0" anchor="t">
            <a:spAutoFit/>
          </a:bodyPr>
          <a:lstStyle/>
          <a:p>
            <a:pPr algn="ctr">
              <a:lnSpc>
                <a:spcPts val="2400"/>
              </a:lnSpc>
              <a:spcBef>
                <a:spcPct val="0"/>
              </a:spcBef>
            </a:pPr>
            <a:r>
              <a:rPr lang="en-US" sz="2000" b="1">
                <a:solidFill>
                  <a:srgbClr val="EF8600"/>
                </a:solidFill>
                <a:latin typeface="Figtree Bold"/>
                <a:ea typeface="Figtree Bold"/>
                <a:cs typeface="Figtree Bold"/>
                <a:sym typeface="Figtree Bold"/>
              </a:rPr>
              <a:t>376</a:t>
            </a:r>
          </a:p>
          <a:p>
            <a:pPr algn="ctr">
              <a:lnSpc>
                <a:spcPts val="2400"/>
              </a:lnSpc>
              <a:spcBef>
                <a:spcPct val="0"/>
              </a:spcBef>
            </a:pPr>
            <a:r>
              <a:rPr lang="en-US" sz="2000" b="1">
                <a:solidFill>
                  <a:srgbClr val="FFFFFF"/>
                </a:solidFill>
                <a:latin typeface="Figtree Bold"/>
                <a:ea typeface="Figtree Bold"/>
                <a:cs typeface="Figtree Bold"/>
                <a:sym typeface="Figtree Bold"/>
              </a:rPr>
              <a:t>UK lawtech companies mapped on the Lawtech Ecosystem tracker </a:t>
            </a:r>
          </a:p>
          <a:p>
            <a:pPr algn="ctr">
              <a:lnSpc>
                <a:spcPts val="2400"/>
              </a:lnSpc>
              <a:spcBef>
                <a:spcPct val="0"/>
              </a:spcBef>
            </a:pPr>
            <a:endParaRPr lang="en-US" sz="2000" b="1">
              <a:solidFill>
                <a:srgbClr val="FFFFFF"/>
              </a:solidFill>
              <a:latin typeface="Figtree Bold"/>
              <a:ea typeface="Figtree Bold"/>
              <a:cs typeface="Figtree Bold"/>
              <a:sym typeface="Figtree 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304950"/>
            <a:ext cx="18288000" cy="7982048"/>
          </a:xfrm>
          <a:custGeom>
            <a:avLst/>
            <a:gdLst/>
            <a:ahLst/>
            <a:cxnLst/>
            <a:rect l="l" t="t" r="r" b="b"/>
            <a:pathLst>
              <a:path w="18288000" h="7982048">
                <a:moveTo>
                  <a:pt x="0" y="0"/>
                </a:moveTo>
                <a:lnTo>
                  <a:pt x="18288000" y="0"/>
                </a:lnTo>
                <a:lnTo>
                  <a:pt x="18288000" y="7982048"/>
                </a:lnTo>
                <a:lnTo>
                  <a:pt x="0" y="7982048"/>
                </a:lnTo>
                <a:lnTo>
                  <a:pt x="0" y="0"/>
                </a:lnTo>
                <a:close/>
              </a:path>
            </a:pathLst>
          </a:custGeom>
          <a:blipFill>
            <a:blip r:embed="rId3"/>
            <a:stretch>
              <a:fillRect t="-28879" r="-1"/>
            </a:stretch>
          </a:blipFill>
        </p:spPr>
        <p:txBody>
          <a:bodyPr/>
          <a:lstStyle/>
          <a:p>
            <a:endParaRPr lang="en-US"/>
          </a:p>
        </p:txBody>
      </p:sp>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a:stretch>
          </a:blipFill>
        </p:spPr>
        <p:txBody>
          <a:bodyPr/>
          <a:lstStyle/>
          <a:p>
            <a:endParaRPr lang="en-US"/>
          </a:p>
        </p:txBody>
      </p:sp>
      <p:grpSp>
        <p:nvGrpSpPr>
          <p:cNvPr id="4" name="Group 4"/>
          <p:cNvGrpSpPr/>
          <p:nvPr/>
        </p:nvGrpSpPr>
        <p:grpSpPr>
          <a:xfrm>
            <a:off x="907524" y="8937744"/>
            <a:ext cx="1842552" cy="660018"/>
            <a:chOff x="0" y="0"/>
            <a:chExt cx="2456736" cy="880024"/>
          </a:xfrm>
        </p:grpSpPr>
        <p:sp>
          <p:nvSpPr>
            <p:cNvPr id="5" name="Freeform 5"/>
            <p:cNvSpPr/>
            <p:nvPr/>
          </p:nvSpPr>
          <p:spPr>
            <a:xfrm>
              <a:off x="0" y="0"/>
              <a:ext cx="2456688" cy="879983"/>
            </a:xfrm>
            <a:custGeom>
              <a:avLst/>
              <a:gdLst/>
              <a:ahLst/>
              <a:cxnLst/>
              <a:rect l="l" t="t" r="r" b="b"/>
              <a:pathLst>
                <a:path w="2456688" h="879983">
                  <a:moveTo>
                    <a:pt x="0" y="0"/>
                  </a:moveTo>
                  <a:lnTo>
                    <a:pt x="2456688" y="0"/>
                  </a:lnTo>
                  <a:lnTo>
                    <a:pt x="2456688" y="879983"/>
                  </a:lnTo>
                  <a:lnTo>
                    <a:pt x="0" y="879983"/>
                  </a:lnTo>
                  <a:close/>
                </a:path>
              </a:pathLst>
            </a:custGeom>
            <a:solidFill>
              <a:srgbClr val="031A24"/>
            </a:solidFill>
          </p:spPr>
          <p:txBody>
            <a:bodyPr/>
            <a:lstStyle/>
            <a:p>
              <a:endParaRPr lang="en-US"/>
            </a:p>
          </p:txBody>
        </p:sp>
      </p:grpSp>
      <p:sp>
        <p:nvSpPr>
          <p:cNvPr id="6" name="Freeform 6" descr="A white text on a black background  AI-generated content may be incorrect."/>
          <p:cNvSpPr/>
          <p:nvPr/>
        </p:nvSpPr>
        <p:spPr>
          <a:xfrm>
            <a:off x="281120" y="8952354"/>
            <a:ext cx="2468956" cy="660018"/>
          </a:xfrm>
          <a:custGeom>
            <a:avLst/>
            <a:gdLst/>
            <a:ahLst/>
            <a:cxnLst/>
            <a:rect l="l" t="t" r="r" b="b"/>
            <a:pathLst>
              <a:path w="2468956" h="660018">
                <a:moveTo>
                  <a:pt x="0" y="0"/>
                </a:moveTo>
                <a:lnTo>
                  <a:pt x="2468956" y="0"/>
                </a:lnTo>
                <a:lnTo>
                  <a:pt x="2468956" y="660018"/>
                </a:lnTo>
                <a:lnTo>
                  <a:pt x="0" y="660018"/>
                </a:lnTo>
                <a:lnTo>
                  <a:pt x="0" y="0"/>
                </a:lnTo>
                <a:close/>
              </a:path>
            </a:pathLst>
          </a:custGeom>
          <a:blipFill>
            <a:blip r:embed="rId5"/>
            <a:stretch>
              <a:fillRect t="-34" b="-34"/>
            </a:stretch>
          </a:blipFill>
        </p:spPr>
        <p:txBody>
          <a:bodyPr/>
          <a:lstStyle/>
          <a:p>
            <a:endParaRPr lang="en-US"/>
          </a:p>
        </p:txBody>
      </p:sp>
      <p:grpSp>
        <p:nvGrpSpPr>
          <p:cNvPr id="7" name="Group 7"/>
          <p:cNvGrpSpPr/>
          <p:nvPr/>
        </p:nvGrpSpPr>
        <p:grpSpPr>
          <a:xfrm>
            <a:off x="6508750" y="9212034"/>
            <a:ext cx="1244600" cy="508000"/>
            <a:chOff x="0" y="0"/>
            <a:chExt cx="1659467" cy="677333"/>
          </a:xfrm>
        </p:grpSpPr>
        <p:sp>
          <p:nvSpPr>
            <p:cNvPr id="8" name="Freeform 8"/>
            <p:cNvSpPr/>
            <p:nvPr/>
          </p:nvSpPr>
          <p:spPr>
            <a:xfrm>
              <a:off x="0" y="0"/>
              <a:ext cx="1659509" cy="677291"/>
            </a:xfrm>
            <a:custGeom>
              <a:avLst/>
              <a:gdLst/>
              <a:ahLst/>
              <a:cxnLst/>
              <a:rect l="l" t="t" r="r" b="b"/>
              <a:pathLst>
                <a:path w="1659509" h="677291">
                  <a:moveTo>
                    <a:pt x="0" y="0"/>
                  </a:moveTo>
                  <a:lnTo>
                    <a:pt x="1659509" y="0"/>
                  </a:lnTo>
                  <a:lnTo>
                    <a:pt x="1659509" y="677291"/>
                  </a:lnTo>
                  <a:lnTo>
                    <a:pt x="0" y="677291"/>
                  </a:lnTo>
                  <a:close/>
                </a:path>
              </a:pathLst>
            </a:custGeom>
            <a:solidFill>
              <a:srgbClr val="031A24"/>
            </a:solidFill>
          </p:spPr>
          <p:txBody>
            <a:bodyPr/>
            <a:lstStyle/>
            <a:p>
              <a:endParaRPr lang="en-US"/>
            </a:p>
          </p:txBody>
        </p:sp>
      </p:grpSp>
      <p:grpSp>
        <p:nvGrpSpPr>
          <p:cNvPr id="9" name="Group 9"/>
          <p:cNvGrpSpPr/>
          <p:nvPr/>
        </p:nvGrpSpPr>
        <p:grpSpPr>
          <a:xfrm>
            <a:off x="997528" y="3467594"/>
            <a:ext cx="3966358" cy="4289464"/>
            <a:chOff x="0" y="0"/>
            <a:chExt cx="5288477" cy="5719285"/>
          </a:xfrm>
        </p:grpSpPr>
        <p:sp>
          <p:nvSpPr>
            <p:cNvPr id="10" name="Freeform 10"/>
            <p:cNvSpPr/>
            <p:nvPr/>
          </p:nvSpPr>
          <p:spPr>
            <a:xfrm>
              <a:off x="0" y="0"/>
              <a:ext cx="5288534" cy="5719318"/>
            </a:xfrm>
            <a:custGeom>
              <a:avLst/>
              <a:gdLst/>
              <a:ahLst/>
              <a:cxnLst/>
              <a:rect l="l" t="t" r="r" b="b"/>
              <a:pathLst>
                <a:path w="5288534" h="5719318">
                  <a:moveTo>
                    <a:pt x="0" y="0"/>
                  </a:moveTo>
                  <a:lnTo>
                    <a:pt x="5288534" y="0"/>
                  </a:lnTo>
                  <a:lnTo>
                    <a:pt x="5288534" y="5719318"/>
                  </a:lnTo>
                  <a:lnTo>
                    <a:pt x="0" y="5719318"/>
                  </a:lnTo>
                  <a:close/>
                </a:path>
              </a:pathLst>
            </a:custGeom>
            <a:solidFill>
              <a:srgbClr val="002236"/>
            </a:solidFill>
          </p:spPr>
          <p:txBody>
            <a:bodyPr/>
            <a:lstStyle/>
            <a:p>
              <a:endParaRPr lang="en-US"/>
            </a:p>
          </p:txBody>
        </p:sp>
      </p:grpSp>
      <p:grpSp>
        <p:nvGrpSpPr>
          <p:cNvPr id="11" name="Group 11"/>
          <p:cNvGrpSpPr/>
          <p:nvPr/>
        </p:nvGrpSpPr>
        <p:grpSpPr>
          <a:xfrm>
            <a:off x="1028700" y="2662094"/>
            <a:ext cx="14330704" cy="4642073"/>
            <a:chOff x="0" y="0"/>
            <a:chExt cx="19107605" cy="6189431"/>
          </a:xfrm>
        </p:grpSpPr>
        <p:sp>
          <p:nvSpPr>
            <p:cNvPr id="12" name="Freeform 12"/>
            <p:cNvSpPr/>
            <p:nvPr/>
          </p:nvSpPr>
          <p:spPr>
            <a:xfrm>
              <a:off x="0" y="0"/>
              <a:ext cx="19107606" cy="6189431"/>
            </a:xfrm>
            <a:custGeom>
              <a:avLst/>
              <a:gdLst/>
              <a:ahLst/>
              <a:cxnLst/>
              <a:rect l="l" t="t" r="r" b="b"/>
              <a:pathLst>
                <a:path w="19107606" h="6189431">
                  <a:moveTo>
                    <a:pt x="0" y="0"/>
                  </a:moveTo>
                  <a:lnTo>
                    <a:pt x="19107606" y="0"/>
                  </a:lnTo>
                  <a:lnTo>
                    <a:pt x="19107606" y="6189431"/>
                  </a:lnTo>
                  <a:lnTo>
                    <a:pt x="0" y="6189431"/>
                  </a:lnTo>
                  <a:close/>
                </a:path>
              </a:pathLst>
            </a:custGeom>
            <a:solidFill>
              <a:srgbClr val="000000">
                <a:alpha val="0"/>
              </a:srgbClr>
            </a:solidFill>
          </p:spPr>
          <p:txBody>
            <a:bodyPr/>
            <a:lstStyle/>
            <a:p>
              <a:endParaRPr lang="en-US"/>
            </a:p>
          </p:txBody>
        </p:sp>
        <p:sp>
          <p:nvSpPr>
            <p:cNvPr id="13" name="TextBox 13"/>
            <p:cNvSpPr txBox="1"/>
            <p:nvPr/>
          </p:nvSpPr>
          <p:spPr>
            <a:xfrm>
              <a:off x="0" y="-9525"/>
              <a:ext cx="19107605" cy="6198956"/>
            </a:xfrm>
            <a:prstGeom prst="rect">
              <a:avLst/>
            </a:prstGeom>
          </p:spPr>
          <p:txBody>
            <a:bodyPr lIns="0" tIns="0" rIns="0" bIns="0" rtlCol="0" anchor="b"/>
            <a:lstStyle/>
            <a:p>
              <a:pPr algn="l">
                <a:lnSpc>
                  <a:spcPts val="6719"/>
                </a:lnSpc>
              </a:pPr>
              <a:r>
                <a:rPr lang="en-US" sz="5599" b="1">
                  <a:solidFill>
                    <a:srgbClr val="EF8600"/>
                  </a:solidFill>
                  <a:latin typeface="Figtree Bold"/>
                  <a:ea typeface="Figtree Bold"/>
                  <a:cs typeface="Figtree Bold"/>
                  <a:sym typeface="Figtree Bold"/>
                </a:rPr>
                <a:t>£1.7 billion </a:t>
              </a:r>
              <a:r>
                <a:rPr lang="en-US" sz="5599" b="1">
                  <a:solidFill>
                    <a:srgbClr val="FFFFFF"/>
                  </a:solidFill>
                  <a:latin typeface="Figtree Bold"/>
                  <a:ea typeface="Figtree Bold"/>
                  <a:cs typeface="Figtree Bold"/>
                  <a:sym typeface="Figtree Bold"/>
                </a:rPr>
                <a:t>raised to date</a:t>
              </a:r>
            </a:p>
            <a:p>
              <a:pPr algn="l">
                <a:lnSpc>
                  <a:spcPts val="6719"/>
                </a:lnSpc>
              </a:pPr>
              <a:r>
                <a:rPr lang="en-US" sz="5599" b="1">
                  <a:solidFill>
                    <a:srgbClr val="EF8600"/>
                  </a:solidFill>
                  <a:latin typeface="Figtree Bold"/>
                  <a:ea typeface="Figtree Bold"/>
                  <a:cs typeface="Figtree Bold"/>
                  <a:sym typeface="Figtree Bold"/>
                </a:rPr>
                <a:t>£139.6 million </a:t>
              </a:r>
              <a:r>
                <a:rPr lang="en-US" sz="5599" b="1">
                  <a:solidFill>
                    <a:srgbClr val="FFFFFF"/>
                  </a:solidFill>
                  <a:latin typeface="Figtree Bold"/>
                  <a:ea typeface="Figtree Bold"/>
                  <a:cs typeface="Figtree Bold"/>
                  <a:sym typeface="Figtree Bold"/>
                </a:rPr>
                <a:t>secured in 2024</a:t>
              </a:r>
            </a:p>
            <a:p>
              <a:pPr algn="l">
                <a:lnSpc>
                  <a:spcPts val="6719"/>
                </a:lnSpc>
              </a:pPr>
              <a:endParaRPr lang="en-US" sz="5599" b="1">
                <a:solidFill>
                  <a:srgbClr val="FFFFFF"/>
                </a:solidFill>
                <a:latin typeface="Figtree Bold"/>
                <a:ea typeface="Figtree Bold"/>
                <a:cs typeface="Figtree Bold"/>
                <a:sym typeface="Figtree Bold"/>
              </a:endParaRPr>
            </a:p>
            <a:p>
              <a:pPr algn="l">
                <a:lnSpc>
                  <a:spcPts val="6719"/>
                </a:lnSpc>
              </a:pPr>
              <a:r>
                <a:rPr lang="en-US" sz="5599" b="1">
                  <a:solidFill>
                    <a:srgbClr val="FFFFFF"/>
                  </a:solidFill>
                  <a:latin typeface="Figtree Bold"/>
                  <a:ea typeface="Figtree Bold"/>
                  <a:cs typeface="Figtree Bold"/>
                  <a:sym typeface="Figtree Bold"/>
                </a:rPr>
                <a:t>LTUK-engaged companies contributed to almost a third of funding raised in 2024.</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304950"/>
            <a:ext cx="18288000" cy="7982048"/>
          </a:xfrm>
          <a:custGeom>
            <a:avLst/>
            <a:gdLst/>
            <a:ahLst/>
            <a:cxnLst/>
            <a:rect l="l" t="t" r="r" b="b"/>
            <a:pathLst>
              <a:path w="18288000" h="7982048">
                <a:moveTo>
                  <a:pt x="0" y="0"/>
                </a:moveTo>
                <a:lnTo>
                  <a:pt x="18288000" y="0"/>
                </a:lnTo>
                <a:lnTo>
                  <a:pt x="18288000" y="7982048"/>
                </a:lnTo>
                <a:lnTo>
                  <a:pt x="0" y="7982048"/>
                </a:lnTo>
                <a:lnTo>
                  <a:pt x="0" y="0"/>
                </a:lnTo>
                <a:close/>
              </a:path>
            </a:pathLst>
          </a:custGeom>
          <a:blipFill>
            <a:blip r:embed="rId3"/>
            <a:stretch>
              <a:fillRect t="-28879" r="-1"/>
            </a:stretch>
          </a:blipFill>
        </p:spPr>
        <p:txBody>
          <a:bodyPr/>
          <a:lstStyle/>
          <a:p>
            <a:endParaRPr lang="en-US"/>
          </a:p>
        </p:txBody>
      </p:sp>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a:stretch>
          </a:blipFill>
        </p:spPr>
        <p:txBody>
          <a:bodyPr/>
          <a:lstStyle/>
          <a:p>
            <a:endParaRPr lang="en-US"/>
          </a:p>
        </p:txBody>
      </p:sp>
      <p:grpSp>
        <p:nvGrpSpPr>
          <p:cNvPr id="4" name="Group 4"/>
          <p:cNvGrpSpPr/>
          <p:nvPr/>
        </p:nvGrpSpPr>
        <p:grpSpPr>
          <a:xfrm>
            <a:off x="907524" y="8937744"/>
            <a:ext cx="1842552" cy="660018"/>
            <a:chOff x="0" y="0"/>
            <a:chExt cx="2456736" cy="880024"/>
          </a:xfrm>
        </p:grpSpPr>
        <p:sp>
          <p:nvSpPr>
            <p:cNvPr id="5" name="Freeform 5"/>
            <p:cNvSpPr/>
            <p:nvPr/>
          </p:nvSpPr>
          <p:spPr>
            <a:xfrm>
              <a:off x="0" y="0"/>
              <a:ext cx="2456688" cy="879983"/>
            </a:xfrm>
            <a:custGeom>
              <a:avLst/>
              <a:gdLst/>
              <a:ahLst/>
              <a:cxnLst/>
              <a:rect l="l" t="t" r="r" b="b"/>
              <a:pathLst>
                <a:path w="2456688" h="879983">
                  <a:moveTo>
                    <a:pt x="0" y="0"/>
                  </a:moveTo>
                  <a:lnTo>
                    <a:pt x="2456688" y="0"/>
                  </a:lnTo>
                  <a:lnTo>
                    <a:pt x="2456688" y="879983"/>
                  </a:lnTo>
                  <a:lnTo>
                    <a:pt x="0" y="879983"/>
                  </a:lnTo>
                  <a:close/>
                </a:path>
              </a:pathLst>
            </a:custGeom>
            <a:solidFill>
              <a:srgbClr val="031A24"/>
            </a:solidFill>
          </p:spPr>
          <p:txBody>
            <a:bodyPr/>
            <a:lstStyle/>
            <a:p>
              <a:endParaRPr lang="en-US"/>
            </a:p>
          </p:txBody>
        </p:sp>
      </p:grpSp>
      <p:sp>
        <p:nvSpPr>
          <p:cNvPr id="6" name="Freeform 6" descr="A white text on a black background  AI-generated content may be incorrect."/>
          <p:cNvSpPr/>
          <p:nvPr/>
        </p:nvSpPr>
        <p:spPr>
          <a:xfrm>
            <a:off x="281120" y="8952354"/>
            <a:ext cx="2468956" cy="660018"/>
          </a:xfrm>
          <a:custGeom>
            <a:avLst/>
            <a:gdLst/>
            <a:ahLst/>
            <a:cxnLst/>
            <a:rect l="l" t="t" r="r" b="b"/>
            <a:pathLst>
              <a:path w="2468956" h="660018">
                <a:moveTo>
                  <a:pt x="0" y="0"/>
                </a:moveTo>
                <a:lnTo>
                  <a:pt x="2468956" y="0"/>
                </a:lnTo>
                <a:lnTo>
                  <a:pt x="2468956" y="660018"/>
                </a:lnTo>
                <a:lnTo>
                  <a:pt x="0" y="660018"/>
                </a:lnTo>
                <a:lnTo>
                  <a:pt x="0" y="0"/>
                </a:lnTo>
                <a:close/>
              </a:path>
            </a:pathLst>
          </a:custGeom>
          <a:blipFill>
            <a:blip r:embed="rId5"/>
            <a:stretch>
              <a:fillRect t="-34" b="-34"/>
            </a:stretch>
          </a:blipFill>
        </p:spPr>
        <p:txBody>
          <a:bodyPr/>
          <a:lstStyle/>
          <a:p>
            <a:endParaRPr lang="en-US"/>
          </a:p>
        </p:txBody>
      </p:sp>
      <p:grpSp>
        <p:nvGrpSpPr>
          <p:cNvPr id="7" name="Group 7"/>
          <p:cNvGrpSpPr/>
          <p:nvPr/>
        </p:nvGrpSpPr>
        <p:grpSpPr>
          <a:xfrm>
            <a:off x="6508750" y="9212034"/>
            <a:ext cx="1244600" cy="508000"/>
            <a:chOff x="0" y="0"/>
            <a:chExt cx="1659467" cy="677333"/>
          </a:xfrm>
        </p:grpSpPr>
        <p:sp>
          <p:nvSpPr>
            <p:cNvPr id="8" name="Freeform 8"/>
            <p:cNvSpPr/>
            <p:nvPr/>
          </p:nvSpPr>
          <p:spPr>
            <a:xfrm>
              <a:off x="0" y="0"/>
              <a:ext cx="1659509" cy="677291"/>
            </a:xfrm>
            <a:custGeom>
              <a:avLst/>
              <a:gdLst/>
              <a:ahLst/>
              <a:cxnLst/>
              <a:rect l="l" t="t" r="r" b="b"/>
              <a:pathLst>
                <a:path w="1659509" h="677291">
                  <a:moveTo>
                    <a:pt x="0" y="0"/>
                  </a:moveTo>
                  <a:lnTo>
                    <a:pt x="1659509" y="0"/>
                  </a:lnTo>
                  <a:lnTo>
                    <a:pt x="1659509" y="677291"/>
                  </a:lnTo>
                  <a:lnTo>
                    <a:pt x="0" y="677291"/>
                  </a:lnTo>
                  <a:close/>
                </a:path>
              </a:pathLst>
            </a:custGeom>
            <a:solidFill>
              <a:srgbClr val="031A24"/>
            </a:solidFill>
          </p:spPr>
          <p:txBody>
            <a:bodyPr/>
            <a:lstStyle/>
            <a:p>
              <a:endParaRPr lang="en-US"/>
            </a:p>
          </p:txBody>
        </p:sp>
      </p:grpSp>
      <p:grpSp>
        <p:nvGrpSpPr>
          <p:cNvPr id="9" name="Group 9"/>
          <p:cNvGrpSpPr/>
          <p:nvPr/>
        </p:nvGrpSpPr>
        <p:grpSpPr>
          <a:xfrm>
            <a:off x="1472860" y="7217010"/>
            <a:ext cx="908262" cy="540048"/>
            <a:chOff x="0" y="0"/>
            <a:chExt cx="1211016" cy="720064"/>
          </a:xfrm>
        </p:grpSpPr>
        <p:sp>
          <p:nvSpPr>
            <p:cNvPr id="10" name="Freeform 10"/>
            <p:cNvSpPr/>
            <p:nvPr/>
          </p:nvSpPr>
          <p:spPr>
            <a:xfrm>
              <a:off x="0" y="0"/>
              <a:ext cx="1211072" cy="720090"/>
            </a:xfrm>
            <a:custGeom>
              <a:avLst/>
              <a:gdLst/>
              <a:ahLst/>
              <a:cxnLst/>
              <a:rect l="l" t="t" r="r" b="b"/>
              <a:pathLst>
                <a:path w="1211072" h="720090">
                  <a:moveTo>
                    <a:pt x="0" y="0"/>
                  </a:moveTo>
                  <a:lnTo>
                    <a:pt x="1211072" y="0"/>
                  </a:lnTo>
                  <a:lnTo>
                    <a:pt x="1211072" y="720090"/>
                  </a:lnTo>
                  <a:lnTo>
                    <a:pt x="0" y="720090"/>
                  </a:lnTo>
                  <a:close/>
                </a:path>
              </a:pathLst>
            </a:custGeom>
            <a:solidFill>
              <a:srgbClr val="002236"/>
            </a:solidFill>
          </p:spPr>
          <p:txBody>
            <a:bodyPr/>
            <a:lstStyle/>
            <a:p>
              <a:endParaRPr lang="en-US"/>
            </a:p>
          </p:txBody>
        </p:sp>
      </p:grpSp>
      <p:grpSp>
        <p:nvGrpSpPr>
          <p:cNvPr id="11" name="Group 11"/>
          <p:cNvGrpSpPr/>
          <p:nvPr/>
        </p:nvGrpSpPr>
        <p:grpSpPr>
          <a:xfrm>
            <a:off x="907524" y="3019778"/>
            <a:ext cx="15484076" cy="3892012"/>
            <a:chOff x="0" y="0"/>
            <a:chExt cx="20645435" cy="5189349"/>
          </a:xfrm>
        </p:grpSpPr>
        <p:sp>
          <p:nvSpPr>
            <p:cNvPr id="12" name="Freeform 12"/>
            <p:cNvSpPr/>
            <p:nvPr/>
          </p:nvSpPr>
          <p:spPr>
            <a:xfrm>
              <a:off x="0" y="0"/>
              <a:ext cx="20645434" cy="5189349"/>
            </a:xfrm>
            <a:custGeom>
              <a:avLst/>
              <a:gdLst/>
              <a:ahLst/>
              <a:cxnLst/>
              <a:rect l="l" t="t" r="r" b="b"/>
              <a:pathLst>
                <a:path w="20645434" h="5189349">
                  <a:moveTo>
                    <a:pt x="0" y="0"/>
                  </a:moveTo>
                  <a:lnTo>
                    <a:pt x="20645434" y="0"/>
                  </a:lnTo>
                  <a:lnTo>
                    <a:pt x="20645434" y="5189349"/>
                  </a:lnTo>
                  <a:lnTo>
                    <a:pt x="0" y="5189349"/>
                  </a:lnTo>
                  <a:close/>
                </a:path>
              </a:pathLst>
            </a:custGeom>
            <a:solidFill>
              <a:srgbClr val="000000">
                <a:alpha val="0"/>
              </a:srgbClr>
            </a:solidFill>
          </p:spPr>
          <p:txBody>
            <a:bodyPr/>
            <a:lstStyle/>
            <a:p>
              <a:endParaRPr lang="en-US"/>
            </a:p>
          </p:txBody>
        </p:sp>
        <p:sp>
          <p:nvSpPr>
            <p:cNvPr id="13" name="TextBox 13"/>
            <p:cNvSpPr txBox="1"/>
            <p:nvPr/>
          </p:nvSpPr>
          <p:spPr>
            <a:xfrm>
              <a:off x="0" y="-9525"/>
              <a:ext cx="20645435" cy="5198874"/>
            </a:xfrm>
            <a:prstGeom prst="rect">
              <a:avLst/>
            </a:prstGeom>
          </p:spPr>
          <p:txBody>
            <a:bodyPr lIns="0" tIns="0" rIns="0" bIns="0" rtlCol="0" anchor="b"/>
            <a:lstStyle/>
            <a:p>
              <a:pPr algn="l">
                <a:lnSpc>
                  <a:spcPts val="7319"/>
                </a:lnSpc>
              </a:pPr>
              <a:r>
                <a:rPr lang="en-US" sz="6099" b="1">
                  <a:solidFill>
                    <a:srgbClr val="EF8600"/>
                  </a:solidFill>
                  <a:latin typeface="Figtree Bold"/>
                  <a:ea typeface="Figtree Bold"/>
                  <a:cs typeface="Figtree Bold"/>
                  <a:sym typeface="Figtree Bold"/>
                </a:rPr>
                <a:t>40% </a:t>
              </a:r>
              <a:r>
                <a:rPr lang="en-US" sz="6099" b="1">
                  <a:solidFill>
                    <a:srgbClr val="FFFFFF"/>
                  </a:solidFill>
                  <a:latin typeface="Figtree Bold"/>
                  <a:ea typeface="Figtree Bold"/>
                  <a:cs typeface="Figtree Bold"/>
                  <a:sym typeface="Figtree Bold"/>
                </a:rPr>
                <a:t>of all UK lawtech acquisitions in the past five years took place in 2024</a:t>
              </a:r>
            </a:p>
            <a:p>
              <a:pPr algn="l">
                <a:lnSpc>
                  <a:spcPts val="7319"/>
                </a:lnSpc>
              </a:pPr>
              <a:endParaRPr lang="en-US" sz="6099" b="1">
                <a:solidFill>
                  <a:srgbClr val="FFFFFF"/>
                </a:solidFill>
                <a:latin typeface="Figtree Bold"/>
                <a:ea typeface="Figtree Bold"/>
                <a:cs typeface="Figtree Bold"/>
                <a:sym typeface="Figtree Bold"/>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1F2F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DE8A15-B0BE-AC76-2885-44D7556FD934}"/>
              </a:ext>
            </a:extLst>
          </p:cNvPr>
          <p:cNvPicPr>
            <a:picLocks noChangeAspect="1"/>
          </p:cNvPicPr>
          <p:nvPr/>
        </p:nvPicPr>
        <p:blipFill>
          <a:blip r:embed="rId2"/>
          <a:stretch>
            <a:fillRect/>
          </a:stretch>
        </p:blipFill>
        <p:spPr>
          <a:xfrm>
            <a:off x="-1219200" y="-1104878"/>
            <a:ext cx="17684488" cy="12496756"/>
          </a:xfrm>
          <a:prstGeom prst="rect">
            <a:avLst/>
          </a:prstGeom>
        </p:spPr>
      </p:pic>
    </p:spTree>
    <p:extLst>
      <p:ext uri="{BB962C8B-B14F-4D97-AF65-F5344CB8AC3E}">
        <p14:creationId xmlns:p14="http://schemas.microsoft.com/office/powerpoint/2010/main" val="3875755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304950"/>
            <a:ext cx="18288000" cy="7982048"/>
          </a:xfrm>
          <a:custGeom>
            <a:avLst/>
            <a:gdLst/>
            <a:ahLst/>
            <a:cxnLst/>
            <a:rect l="l" t="t" r="r" b="b"/>
            <a:pathLst>
              <a:path w="18288000" h="7982048">
                <a:moveTo>
                  <a:pt x="0" y="0"/>
                </a:moveTo>
                <a:lnTo>
                  <a:pt x="18288000" y="0"/>
                </a:lnTo>
                <a:lnTo>
                  <a:pt x="18288000" y="7982048"/>
                </a:lnTo>
                <a:lnTo>
                  <a:pt x="0" y="7982048"/>
                </a:lnTo>
                <a:lnTo>
                  <a:pt x="0" y="0"/>
                </a:lnTo>
                <a:close/>
              </a:path>
            </a:pathLst>
          </a:custGeom>
          <a:blipFill>
            <a:blip r:embed="rId3"/>
            <a:stretch>
              <a:fillRect t="-28879" r="-1"/>
            </a:stretch>
          </a:blipFill>
        </p:spPr>
        <p:txBody>
          <a:bodyPr/>
          <a:lstStyle/>
          <a:p>
            <a:endParaRPr lang="en-US"/>
          </a:p>
        </p:txBody>
      </p:sp>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a:stretch>
          </a:blipFill>
        </p:spPr>
        <p:txBody>
          <a:bodyPr/>
          <a:lstStyle/>
          <a:p>
            <a:endParaRPr lang="en-US"/>
          </a:p>
        </p:txBody>
      </p:sp>
      <p:grpSp>
        <p:nvGrpSpPr>
          <p:cNvPr id="4" name="Group 4"/>
          <p:cNvGrpSpPr/>
          <p:nvPr/>
        </p:nvGrpSpPr>
        <p:grpSpPr>
          <a:xfrm>
            <a:off x="907524" y="8937744"/>
            <a:ext cx="1842552" cy="660018"/>
            <a:chOff x="0" y="0"/>
            <a:chExt cx="2456736" cy="880024"/>
          </a:xfrm>
        </p:grpSpPr>
        <p:sp>
          <p:nvSpPr>
            <p:cNvPr id="5" name="Freeform 5"/>
            <p:cNvSpPr/>
            <p:nvPr/>
          </p:nvSpPr>
          <p:spPr>
            <a:xfrm>
              <a:off x="0" y="0"/>
              <a:ext cx="2456688" cy="879983"/>
            </a:xfrm>
            <a:custGeom>
              <a:avLst/>
              <a:gdLst/>
              <a:ahLst/>
              <a:cxnLst/>
              <a:rect l="l" t="t" r="r" b="b"/>
              <a:pathLst>
                <a:path w="2456688" h="879983">
                  <a:moveTo>
                    <a:pt x="0" y="0"/>
                  </a:moveTo>
                  <a:lnTo>
                    <a:pt x="2456688" y="0"/>
                  </a:lnTo>
                  <a:lnTo>
                    <a:pt x="2456688" y="879983"/>
                  </a:lnTo>
                  <a:lnTo>
                    <a:pt x="0" y="879983"/>
                  </a:lnTo>
                  <a:close/>
                </a:path>
              </a:pathLst>
            </a:custGeom>
            <a:solidFill>
              <a:srgbClr val="031A24"/>
            </a:solidFill>
          </p:spPr>
          <p:txBody>
            <a:bodyPr/>
            <a:lstStyle/>
            <a:p>
              <a:endParaRPr lang="en-US"/>
            </a:p>
          </p:txBody>
        </p:sp>
      </p:grpSp>
      <p:sp>
        <p:nvSpPr>
          <p:cNvPr id="6" name="Freeform 6" descr="A white text on a black background  AI-generated content may be incorrect."/>
          <p:cNvSpPr/>
          <p:nvPr/>
        </p:nvSpPr>
        <p:spPr>
          <a:xfrm>
            <a:off x="281120" y="8952354"/>
            <a:ext cx="2468956" cy="660018"/>
          </a:xfrm>
          <a:custGeom>
            <a:avLst/>
            <a:gdLst/>
            <a:ahLst/>
            <a:cxnLst/>
            <a:rect l="l" t="t" r="r" b="b"/>
            <a:pathLst>
              <a:path w="2468956" h="660018">
                <a:moveTo>
                  <a:pt x="0" y="0"/>
                </a:moveTo>
                <a:lnTo>
                  <a:pt x="2468956" y="0"/>
                </a:lnTo>
                <a:lnTo>
                  <a:pt x="2468956" y="660018"/>
                </a:lnTo>
                <a:lnTo>
                  <a:pt x="0" y="660018"/>
                </a:lnTo>
                <a:lnTo>
                  <a:pt x="0" y="0"/>
                </a:lnTo>
                <a:close/>
              </a:path>
            </a:pathLst>
          </a:custGeom>
          <a:blipFill>
            <a:blip r:embed="rId5"/>
            <a:stretch>
              <a:fillRect t="-34" b="-34"/>
            </a:stretch>
          </a:blipFill>
        </p:spPr>
        <p:txBody>
          <a:bodyPr/>
          <a:lstStyle/>
          <a:p>
            <a:endParaRPr lang="en-US"/>
          </a:p>
        </p:txBody>
      </p:sp>
      <p:grpSp>
        <p:nvGrpSpPr>
          <p:cNvPr id="7" name="Group 7"/>
          <p:cNvGrpSpPr/>
          <p:nvPr/>
        </p:nvGrpSpPr>
        <p:grpSpPr>
          <a:xfrm>
            <a:off x="6508750" y="9212034"/>
            <a:ext cx="1244600" cy="508000"/>
            <a:chOff x="0" y="0"/>
            <a:chExt cx="1659467" cy="677333"/>
          </a:xfrm>
        </p:grpSpPr>
        <p:sp>
          <p:nvSpPr>
            <p:cNvPr id="8" name="Freeform 8"/>
            <p:cNvSpPr/>
            <p:nvPr/>
          </p:nvSpPr>
          <p:spPr>
            <a:xfrm>
              <a:off x="0" y="0"/>
              <a:ext cx="1659509" cy="677291"/>
            </a:xfrm>
            <a:custGeom>
              <a:avLst/>
              <a:gdLst/>
              <a:ahLst/>
              <a:cxnLst/>
              <a:rect l="l" t="t" r="r" b="b"/>
              <a:pathLst>
                <a:path w="1659509" h="677291">
                  <a:moveTo>
                    <a:pt x="0" y="0"/>
                  </a:moveTo>
                  <a:lnTo>
                    <a:pt x="1659509" y="0"/>
                  </a:lnTo>
                  <a:lnTo>
                    <a:pt x="1659509" y="677291"/>
                  </a:lnTo>
                  <a:lnTo>
                    <a:pt x="0" y="677291"/>
                  </a:lnTo>
                  <a:close/>
                </a:path>
              </a:pathLst>
            </a:custGeom>
            <a:solidFill>
              <a:srgbClr val="031A24"/>
            </a:solidFill>
          </p:spPr>
          <p:txBody>
            <a:bodyPr/>
            <a:lstStyle/>
            <a:p>
              <a:endParaRPr lang="en-US"/>
            </a:p>
          </p:txBody>
        </p:sp>
      </p:grpSp>
      <p:grpSp>
        <p:nvGrpSpPr>
          <p:cNvPr id="9" name="Group 9"/>
          <p:cNvGrpSpPr/>
          <p:nvPr/>
        </p:nvGrpSpPr>
        <p:grpSpPr>
          <a:xfrm>
            <a:off x="1028700" y="4456312"/>
            <a:ext cx="10462356" cy="1374375"/>
            <a:chOff x="0" y="0"/>
            <a:chExt cx="13949807" cy="1832500"/>
          </a:xfrm>
        </p:grpSpPr>
        <p:sp>
          <p:nvSpPr>
            <p:cNvPr id="10" name="Freeform 10"/>
            <p:cNvSpPr/>
            <p:nvPr/>
          </p:nvSpPr>
          <p:spPr>
            <a:xfrm>
              <a:off x="0" y="0"/>
              <a:ext cx="13949807" cy="1832500"/>
            </a:xfrm>
            <a:custGeom>
              <a:avLst/>
              <a:gdLst/>
              <a:ahLst/>
              <a:cxnLst/>
              <a:rect l="l" t="t" r="r" b="b"/>
              <a:pathLst>
                <a:path w="13949807" h="1832500">
                  <a:moveTo>
                    <a:pt x="0" y="0"/>
                  </a:moveTo>
                  <a:lnTo>
                    <a:pt x="13949807" y="0"/>
                  </a:lnTo>
                  <a:lnTo>
                    <a:pt x="13949807" y="1832500"/>
                  </a:lnTo>
                  <a:lnTo>
                    <a:pt x="0" y="1832500"/>
                  </a:lnTo>
                  <a:close/>
                </a:path>
              </a:pathLst>
            </a:custGeom>
            <a:solidFill>
              <a:srgbClr val="000000">
                <a:alpha val="0"/>
              </a:srgbClr>
            </a:solidFill>
          </p:spPr>
          <p:txBody>
            <a:bodyPr/>
            <a:lstStyle/>
            <a:p>
              <a:endParaRPr lang="en-US"/>
            </a:p>
          </p:txBody>
        </p:sp>
        <p:sp>
          <p:nvSpPr>
            <p:cNvPr id="11" name="TextBox 11"/>
            <p:cNvSpPr txBox="1"/>
            <p:nvPr/>
          </p:nvSpPr>
          <p:spPr>
            <a:xfrm>
              <a:off x="0" y="0"/>
              <a:ext cx="13949807" cy="1832500"/>
            </a:xfrm>
            <a:prstGeom prst="rect">
              <a:avLst/>
            </a:prstGeom>
          </p:spPr>
          <p:txBody>
            <a:bodyPr lIns="0" tIns="0" rIns="0" bIns="0" rtlCol="0" anchor="b"/>
            <a:lstStyle/>
            <a:p>
              <a:pPr algn="just">
                <a:lnSpc>
                  <a:spcPts val="8640"/>
                </a:lnSpc>
              </a:pPr>
              <a:r>
                <a:rPr lang="en-US" sz="7200" b="1" dirty="0">
                  <a:solidFill>
                    <a:srgbClr val="FFFFFF"/>
                  </a:solidFill>
                  <a:latin typeface="Figtree Bold"/>
                  <a:ea typeface="Figtree Bold"/>
                  <a:cs typeface="Figtree Bold"/>
                  <a:sym typeface="Figtree Bold"/>
                </a:rPr>
                <a:t>Find out more</a:t>
              </a:r>
            </a:p>
          </p:txBody>
        </p:sp>
      </p:grpSp>
      <p:sp>
        <p:nvSpPr>
          <p:cNvPr id="12" name="Freeform 12"/>
          <p:cNvSpPr/>
          <p:nvPr/>
        </p:nvSpPr>
        <p:spPr>
          <a:xfrm>
            <a:off x="9045364" y="3090666"/>
            <a:ext cx="4891384" cy="4891384"/>
          </a:xfrm>
          <a:custGeom>
            <a:avLst/>
            <a:gdLst/>
            <a:ahLst/>
            <a:cxnLst/>
            <a:rect l="l" t="t" r="r" b="b"/>
            <a:pathLst>
              <a:path w="2621333" h="2621333">
                <a:moveTo>
                  <a:pt x="0" y="0"/>
                </a:moveTo>
                <a:lnTo>
                  <a:pt x="2621333" y="0"/>
                </a:lnTo>
                <a:lnTo>
                  <a:pt x="2621333" y="2621333"/>
                </a:lnTo>
                <a:lnTo>
                  <a:pt x="0" y="2621333"/>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304950"/>
            <a:ext cx="18288000" cy="7982048"/>
          </a:xfrm>
          <a:custGeom>
            <a:avLst/>
            <a:gdLst/>
            <a:ahLst/>
            <a:cxnLst/>
            <a:rect l="l" t="t" r="r" b="b"/>
            <a:pathLst>
              <a:path w="18288000" h="7982048">
                <a:moveTo>
                  <a:pt x="0" y="0"/>
                </a:moveTo>
                <a:lnTo>
                  <a:pt x="18288000" y="0"/>
                </a:lnTo>
                <a:lnTo>
                  <a:pt x="18288000" y="7982048"/>
                </a:lnTo>
                <a:lnTo>
                  <a:pt x="0" y="7982048"/>
                </a:lnTo>
                <a:lnTo>
                  <a:pt x="0" y="0"/>
                </a:lnTo>
                <a:close/>
              </a:path>
            </a:pathLst>
          </a:custGeom>
          <a:blipFill>
            <a:blip r:embed="rId3"/>
            <a:stretch>
              <a:fillRect t="-28879" r="-1"/>
            </a:stretch>
          </a:blipFill>
        </p:spPr>
        <p:txBody>
          <a:bodyPr/>
          <a:lstStyle/>
          <a:p>
            <a:endParaRPr lang="en-US"/>
          </a:p>
        </p:txBody>
      </p:sp>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a:stretch>
          </a:blipFill>
        </p:spPr>
        <p:txBody>
          <a:bodyPr/>
          <a:lstStyle/>
          <a:p>
            <a:endParaRPr lang="en-US"/>
          </a:p>
        </p:txBody>
      </p:sp>
      <p:grpSp>
        <p:nvGrpSpPr>
          <p:cNvPr id="4" name="Group 4"/>
          <p:cNvGrpSpPr/>
          <p:nvPr/>
        </p:nvGrpSpPr>
        <p:grpSpPr>
          <a:xfrm>
            <a:off x="907524" y="8937744"/>
            <a:ext cx="1842552" cy="660018"/>
            <a:chOff x="0" y="0"/>
            <a:chExt cx="2456736" cy="880024"/>
          </a:xfrm>
        </p:grpSpPr>
        <p:sp>
          <p:nvSpPr>
            <p:cNvPr id="5" name="Freeform 5"/>
            <p:cNvSpPr/>
            <p:nvPr/>
          </p:nvSpPr>
          <p:spPr>
            <a:xfrm>
              <a:off x="0" y="0"/>
              <a:ext cx="2456688" cy="879983"/>
            </a:xfrm>
            <a:custGeom>
              <a:avLst/>
              <a:gdLst/>
              <a:ahLst/>
              <a:cxnLst/>
              <a:rect l="l" t="t" r="r" b="b"/>
              <a:pathLst>
                <a:path w="2456688" h="879983">
                  <a:moveTo>
                    <a:pt x="0" y="0"/>
                  </a:moveTo>
                  <a:lnTo>
                    <a:pt x="2456688" y="0"/>
                  </a:lnTo>
                  <a:lnTo>
                    <a:pt x="2456688" y="879983"/>
                  </a:lnTo>
                  <a:lnTo>
                    <a:pt x="0" y="879983"/>
                  </a:lnTo>
                  <a:close/>
                </a:path>
              </a:pathLst>
            </a:custGeom>
            <a:solidFill>
              <a:srgbClr val="031A24"/>
            </a:solidFill>
          </p:spPr>
          <p:txBody>
            <a:bodyPr/>
            <a:lstStyle/>
            <a:p>
              <a:endParaRPr lang="en-US"/>
            </a:p>
          </p:txBody>
        </p:sp>
      </p:grpSp>
      <p:grpSp>
        <p:nvGrpSpPr>
          <p:cNvPr id="6" name="Group 6"/>
          <p:cNvGrpSpPr/>
          <p:nvPr/>
        </p:nvGrpSpPr>
        <p:grpSpPr>
          <a:xfrm>
            <a:off x="6508750" y="9212034"/>
            <a:ext cx="1244600" cy="508000"/>
            <a:chOff x="0" y="0"/>
            <a:chExt cx="1659467" cy="677333"/>
          </a:xfrm>
        </p:grpSpPr>
        <p:sp>
          <p:nvSpPr>
            <p:cNvPr id="7" name="Freeform 7"/>
            <p:cNvSpPr/>
            <p:nvPr/>
          </p:nvSpPr>
          <p:spPr>
            <a:xfrm>
              <a:off x="0" y="0"/>
              <a:ext cx="1659509" cy="677291"/>
            </a:xfrm>
            <a:custGeom>
              <a:avLst/>
              <a:gdLst/>
              <a:ahLst/>
              <a:cxnLst/>
              <a:rect l="l" t="t" r="r" b="b"/>
              <a:pathLst>
                <a:path w="1659509" h="677291">
                  <a:moveTo>
                    <a:pt x="0" y="0"/>
                  </a:moveTo>
                  <a:lnTo>
                    <a:pt x="1659509" y="0"/>
                  </a:lnTo>
                  <a:lnTo>
                    <a:pt x="1659509" y="677291"/>
                  </a:lnTo>
                  <a:lnTo>
                    <a:pt x="0" y="677291"/>
                  </a:lnTo>
                  <a:close/>
                </a:path>
              </a:pathLst>
            </a:custGeom>
            <a:solidFill>
              <a:srgbClr val="031A24"/>
            </a:solidFill>
          </p:spPr>
          <p:txBody>
            <a:bodyPr/>
            <a:lstStyle/>
            <a:p>
              <a:endParaRPr lang="en-US"/>
            </a:p>
          </p:txBody>
        </p:sp>
      </p:grpSp>
      <p:grpSp>
        <p:nvGrpSpPr>
          <p:cNvPr id="8" name="Group 8"/>
          <p:cNvGrpSpPr/>
          <p:nvPr/>
        </p:nvGrpSpPr>
        <p:grpSpPr>
          <a:xfrm>
            <a:off x="1075525" y="3262275"/>
            <a:ext cx="15743250" cy="908250"/>
            <a:chOff x="0" y="0"/>
            <a:chExt cx="20991000" cy="1211000"/>
          </a:xfrm>
        </p:grpSpPr>
        <p:sp>
          <p:nvSpPr>
            <p:cNvPr id="9" name="Freeform 9"/>
            <p:cNvSpPr/>
            <p:nvPr/>
          </p:nvSpPr>
          <p:spPr>
            <a:xfrm>
              <a:off x="12700" y="12700"/>
              <a:ext cx="20965668" cy="1185672"/>
            </a:xfrm>
            <a:custGeom>
              <a:avLst/>
              <a:gdLst/>
              <a:ahLst/>
              <a:cxnLst/>
              <a:rect l="l" t="t" r="r" b="b"/>
              <a:pathLst>
                <a:path w="20965668" h="1185672">
                  <a:moveTo>
                    <a:pt x="0" y="88519"/>
                  </a:moveTo>
                  <a:cubicBezTo>
                    <a:pt x="0" y="39624"/>
                    <a:pt x="40386" y="0"/>
                    <a:pt x="90297" y="0"/>
                  </a:cubicBezTo>
                  <a:lnTo>
                    <a:pt x="20875371" y="0"/>
                  </a:lnTo>
                  <a:cubicBezTo>
                    <a:pt x="20925282" y="0"/>
                    <a:pt x="20965668" y="39624"/>
                    <a:pt x="20965668" y="88519"/>
                  </a:cubicBezTo>
                  <a:lnTo>
                    <a:pt x="20965668" y="1097153"/>
                  </a:lnTo>
                  <a:cubicBezTo>
                    <a:pt x="20965668" y="1146048"/>
                    <a:pt x="20925282" y="1185672"/>
                    <a:pt x="20875371" y="1185672"/>
                  </a:cubicBezTo>
                  <a:lnTo>
                    <a:pt x="90297" y="1185672"/>
                  </a:lnTo>
                  <a:cubicBezTo>
                    <a:pt x="40386" y="1185545"/>
                    <a:pt x="0" y="1145921"/>
                    <a:pt x="0" y="1097153"/>
                  </a:cubicBezTo>
                  <a:close/>
                </a:path>
              </a:pathLst>
            </a:custGeom>
            <a:solidFill>
              <a:srgbClr val="FFFFFF"/>
            </a:solidFill>
          </p:spPr>
          <p:txBody>
            <a:bodyPr/>
            <a:lstStyle/>
            <a:p>
              <a:endParaRPr lang="en-US"/>
            </a:p>
          </p:txBody>
        </p:sp>
        <p:sp>
          <p:nvSpPr>
            <p:cNvPr id="10" name="Freeform 10"/>
            <p:cNvSpPr/>
            <p:nvPr/>
          </p:nvSpPr>
          <p:spPr>
            <a:xfrm>
              <a:off x="0" y="0"/>
              <a:ext cx="20991068" cy="1211072"/>
            </a:xfrm>
            <a:custGeom>
              <a:avLst/>
              <a:gdLst/>
              <a:ahLst/>
              <a:cxnLst/>
              <a:rect l="l" t="t" r="r" b="b"/>
              <a:pathLst>
                <a:path w="20991068" h="1211072">
                  <a:moveTo>
                    <a:pt x="0" y="101219"/>
                  </a:moveTo>
                  <a:cubicBezTo>
                    <a:pt x="0" y="45085"/>
                    <a:pt x="46355" y="0"/>
                    <a:pt x="102997" y="0"/>
                  </a:cubicBezTo>
                  <a:lnTo>
                    <a:pt x="20888071" y="0"/>
                  </a:lnTo>
                  <a:lnTo>
                    <a:pt x="20888071" y="12700"/>
                  </a:lnTo>
                  <a:lnTo>
                    <a:pt x="20888071" y="0"/>
                  </a:lnTo>
                  <a:cubicBezTo>
                    <a:pt x="20944712" y="0"/>
                    <a:pt x="20991068" y="45085"/>
                    <a:pt x="20991068" y="101219"/>
                  </a:cubicBezTo>
                  <a:lnTo>
                    <a:pt x="20978368" y="101219"/>
                  </a:lnTo>
                  <a:lnTo>
                    <a:pt x="20991068" y="101219"/>
                  </a:lnTo>
                  <a:lnTo>
                    <a:pt x="20991068" y="1109853"/>
                  </a:lnTo>
                  <a:lnTo>
                    <a:pt x="20978368" y="1109853"/>
                  </a:lnTo>
                  <a:lnTo>
                    <a:pt x="20991068" y="1109853"/>
                  </a:lnTo>
                  <a:cubicBezTo>
                    <a:pt x="20991068" y="1165987"/>
                    <a:pt x="20944712" y="1211072"/>
                    <a:pt x="20888071" y="1211072"/>
                  </a:cubicBezTo>
                  <a:lnTo>
                    <a:pt x="20888071" y="1198372"/>
                  </a:lnTo>
                  <a:lnTo>
                    <a:pt x="20888071" y="1211072"/>
                  </a:lnTo>
                  <a:lnTo>
                    <a:pt x="102997" y="1211072"/>
                  </a:lnTo>
                  <a:lnTo>
                    <a:pt x="102997" y="1198372"/>
                  </a:lnTo>
                  <a:lnTo>
                    <a:pt x="102997" y="1211072"/>
                  </a:lnTo>
                  <a:cubicBezTo>
                    <a:pt x="46355" y="1210945"/>
                    <a:pt x="0" y="1165987"/>
                    <a:pt x="0" y="1109853"/>
                  </a:cubicBezTo>
                  <a:lnTo>
                    <a:pt x="0" y="101219"/>
                  </a:lnTo>
                  <a:lnTo>
                    <a:pt x="12700" y="101219"/>
                  </a:lnTo>
                  <a:lnTo>
                    <a:pt x="0" y="101219"/>
                  </a:lnTo>
                  <a:moveTo>
                    <a:pt x="25400" y="101219"/>
                  </a:moveTo>
                  <a:lnTo>
                    <a:pt x="25400" y="1109853"/>
                  </a:lnTo>
                  <a:lnTo>
                    <a:pt x="12700" y="1109853"/>
                  </a:lnTo>
                  <a:lnTo>
                    <a:pt x="25400" y="1109853"/>
                  </a:lnTo>
                  <a:cubicBezTo>
                    <a:pt x="25400" y="1151509"/>
                    <a:pt x="59944" y="1185672"/>
                    <a:pt x="102997" y="1185672"/>
                  </a:cubicBezTo>
                  <a:lnTo>
                    <a:pt x="20888071" y="1185672"/>
                  </a:lnTo>
                  <a:cubicBezTo>
                    <a:pt x="20931124" y="1185672"/>
                    <a:pt x="20965668" y="1151509"/>
                    <a:pt x="20965668" y="1109853"/>
                  </a:cubicBezTo>
                  <a:lnTo>
                    <a:pt x="20965668" y="101219"/>
                  </a:lnTo>
                  <a:cubicBezTo>
                    <a:pt x="20965668" y="59563"/>
                    <a:pt x="20931124" y="25400"/>
                    <a:pt x="20888071" y="25400"/>
                  </a:cubicBezTo>
                  <a:lnTo>
                    <a:pt x="102997" y="25400"/>
                  </a:lnTo>
                  <a:lnTo>
                    <a:pt x="102997" y="12700"/>
                  </a:lnTo>
                  <a:lnTo>
                    <a:pt x="102997" y="25400"/>
                  </a:lnTo>
                  <a:cubicBezTo>
                    <a:pt x="59944" y="25400"/>
                    <a:pt x="25400" y="59563"/>
                    <a:pt x="25400" y="101219"/>
                  </a:cubicBezTo>
                  <a:close/>
                </a:path>
              </a:pathLst>
            </a:custGeom>
            <a:solidFill>
              <a:srgbClr val="595959"/>
            </a:solidFill>
          </p:spPr>
          <p:txBody>
            <a:bodyPr/>
            <a:lstStyle/>
            <a:p>
              <a:endParaRPr lang="en-US"/>
            </a:p>
          </p:txBody>
        </p:sp>
      </p:grpSp>
      <p:grpSp>
        <p:nvGrpSpPr>
          <p:cNvPr id="11" name="Group 11"/>
          <p:cNvGrpSpPr/>
          <p:nvPr/>
        </p:nvGrpSpPr>
        <p:grpSpPr>
          <a:xfrm>
            <a:off x="1085050" y="1677075"/>
            <a:ext cx="3924600" cy="1585200"/>
            <a:chOff x="0" y="0"/>
            <a:chExt cx="5232800" cy="2113600"/>
          </a:xfrm>
        </p:grpSpPr>
        <p:sp>
          <p:nvSpPr>
            <p:cNvPr id="12" name="Freeform 12"/>
            <p:cNvSpPr/>
            <p:nvPr/>
          </p:nvSpPr>
          <p:spPr>
            <a:xfrm>
              <a:off x="0" y="0"/>
              <a:ext cx="5232800" cy="2113600"/>
            </a:xfrm>
            <a:custGeom>
              <a:avLst/>
              <a:gdLst/>
              <a:ahLst/>
              <a:cxnLst/>
              <a:rect l="l" t="t" r="r" b="b"/>
              <a:pathLst>
                <a:path w="5232800" h="2113600">
                  <a:moveTo>
                    <a:pt x="0" y="0"/>
                  </a:moveTo>
                  <a:lnTo>
                    <a:pt x="5232800" y="0"/>
                  </a:lnTo>
                  <a:lnTo>
                    <a:pt x="5232800" y="2113600"/>
                  </a:lnTo>
                  <a:lnTo>
                    <a:pt x="0" y="2113600"/>
                  </a:lnTo>
                  <a:close/>
                </a:path>
              </a:pathLst>
            </a:custGeom>
            <a:solidFill>
              <a:srgbClr val="000000">
                <a:alpha val="0"/>
              </a:srgbClr>
            </a:solidFill>
          </p:spPr>
          <p:txBody>
            <a:bodyPr/>
            <a:lstStyle/>
            <a:p>
              <a:endParaRPr lang="en-US"/>
            </a:p>
          </p:txBody>
        </p:sp>
        <p:sp>
          <p:nvSpPr>
            <p:cNvPr id="13" name="TextBox 13"/>
            <p:cNvSpPr txBox="1"/>
            <p:nvPr/>
          </p:nvSpPr>
          <p:spPr>
            <a:xfrm>
              <a:off x="0" y="0"/>
              <a:ext cx="5232800" cy="2113600"/>
            </a:xfrm>
            <a:prstGeom prst="rect">
              <a:avLst/>
            </a:prstGeom>
          </p:spPr>
          <p:txBody>
            <a:bodyPr lIns="0" tIns="0" rIns="0" bIns="0" rtlCol="0" anchor="b"/>
            <a:lstStyle/>
            <a:p>
              <a:pPr algn="l">
                <a:lnSpc>
                  <a:spcPts val="8880"/>
                </a:lnSpc>
              </a:pPr>
              <a:r>
                <a:rPr lang="en-US" sz="7400" b="1">
                  <a:solidFill>
                    <a:srgbClr val="FFFFFF"/>
                  </a:solidFill>
                  <a:latin typeface="Figtree Bold"/>
                  <a:ea typeface="Figtree Bold"/>
                  <a:cs typeface="Figtree Bold"/>
                  <a:sym typeface="Figtree Bold"/>
                </a:rPr>
                <a:t>Mission</a:t>
              </a:r>
            </a:p>
          </p:txBody>
        </p:sp>
      </p:grpSp>
      <p:grpSp>
        <p:nvGrpSpPr>
          <p:cNvPr id="14" name="Group 14"/>
          <p:cNvGrpSpPr/>
          <p:nvPr/>
        </p:nvGrpSpPr>
        <p:grpSpPr>
          <a:xfrm>
            <a:off x="1075525" y="4359225"/>
            <a:ext cx="15743250" cy="908250"/>
            <a:chOff x="0" y="0"/>
            <a:chExt cx="20991000" cy="1211000"/>
          </a:xfrm>
        </p:grpSpPr>
        <p:sp>
          <p:nvSpPr>
            <p:cNvPr id="15" name="Freeform 15"/>
            <p:cNvSpPr/>
            <p:nvPr/>
          </p:nvSpPr>
          <p:spPr>
            <a:xfrm>
              <a:off x="12700" y="12700"/>
              <a:ext cx="20965668" cy="1185672"/>
            </a:xfrm>
            <a:custGeom>
              <a:avLst/>
              <a:gdLst/>
              <a:ahLst/>
              <a:cxnLst/>
              <a:rect l="l" t="t" r="r" b="b"/>
              <a:pathLst>
                <a:path w="20965668" h="1185672">
                  <a:moveTo>
                    <a:pt x="0" y="88519"/>
                  </a:moveTo>
                  <a:cubicBezTo>
                    <a:pt x="0" y="39624"/>
                    <a:pt x="40386" y="0"/>
                    <a:pt x="90297" y="0"/>
                  </a:cubicBezTo>
                  <a:lnTo>
                    <a:pt x="20875371" y="0"/>
                  </a:lnTo>
                  <a:cubicBezTo>
                    <a:pt x="20925282" y="0"/>
                    <a:pt x="20965668" y="39624"/>
                    <a:pt x="20965668" y="88519"/>
                  </a:cubicBezTo>
                  <a:lnTo>
                    <a:pt x="20965668" y="1097153"/>
                  </a:lnTo>
                  <a:cubicBezTo>
                    <a:pt x="20965668" y="1146048"/>
                    <a:pt x="20925282" y="1185672"/>
                    <a:pt x="20875371" y="1185672"/>
                  </a:cubicBezTo>
                  <a:lnTo>
                    <a:pt x="90297" y="1185672"/>
                  </a:lnTo>
                  <a:cubicBezTo>
                    <a:pt x="40386" y="1185545"/>
                    <a:pt x="0" y="1145921"/>
                    <a:pt x="0" y="1097153"/>
                  </a:cubicBezTo>
                  <a:close/>
                </a:path>
              </a:pathLst>
            </a:custGeom>
            <a:solidFill>
              <a:srgbClr val="FFFFFF"/>
            </a:solidFill>
          </p:spPr>
          <p:txBody>
            <a:bodyPr/>
            <a:lstStyle/>
            <a:p>
              <a:endParaRPr lang="en-US"/>
            </a:p>
          </p:txBody>
        </p:sp>
        <p:sp>
          <p:nvSpPr>
            <p:cNvPr id="16" name="Freeform 16"/>
            <p:cNvSpPr/>
            <p:nvPr/>
          </p:nvSpPr>
          <p:spPr>
            <a:xfrm>
              <a:off x="0" y="0"/>
              <a:ext cx="20991068" cy="1211072"/>
            </a:xfrm>
            <a:custGeom>
              <a:avLst/>
              <a:gdLst/>
              <a:ahLst/>
              <a:cxnLst/>
              <a:rect l="l" t="t" r="r" b="b"/>
              <a:pathLst>
                <a:path w="20991068" h="1211072">
                  <a:moveTo>
                    <a:pt x="0" y="101219"/>
                  </a:moveTo>
                  <a:cubicBezTo>
                    <a:pt x="0" y="45085"/>
                    <a:pt x="46355" y="0"/>
                    <a:pt x="102997" y="0"/>
                  </a:cubicBezTo>
                  <a:lnTo>
                    <a:pt x="20888071" y="0"/>
                  </a:lnTo>
                  <a:lnTo>
                    <a:pt x="20888071" y="12700"/>
                  </a:lnTo>
                  <a:lnTo>
                    <a:pt x="20888071" y="0"/>
                  </a:lnTo>
                  <a:cubicBezTo>
                    <a:pt x="20944712" y="0"/>
                    <a:pt x="20991068" y="45085"/>
                    <a:pt x="20991068" y="101219"/>
                  </a:cubicBezTo>
                  <a:lnTo>
                    <a:pt x="20978368" y="101219"/>
                  </a:lnTo>
                  <a:lnTo>
                    <a:pt x="20991068" y="101219"/>
                  </a:lnTo>
                  <a:lnTo>
                    <a:pt x="20991068" y="1109853"/>
                  </a:lnTo>
                  <a:lnTo>
                    <a:pt x="20978368" y="1109853"/>
                  </a:lnTo>
                  <a:lnTo>
                    <a:pt x="20991068" y="1109853"/>
                  </a:lnTo>
                  <a:cubicBezTo>
                    <a:pt x="20991068" y="1165987"/>
                    <a:pt x="20944712" y="1211072"/>
                    <a:pt x="20888071" y="1211072"/>
                  </a:cubicBezTo>
                  <a:lnTo>
                    <a:pt x="20888071" y="1198372"/>
                  </a:lnTo>
                  <a:lnTo>
                    <a:pt x="20888071" y="1211072"/>
                  </a:lnTo>
                  <a:lnTo>
                    <a:pt x="102997" y="1211072"/>
                  </a:lnTo>
                  <a:lnTo>
                    <a:pt x="102997" y="1198372"/>
                  </a:lnTo>
                  <a:lnTo>
                    <a:pt x="102997" y="1211072"/>
                  </a:lnTo>
                  <a:cubicBezTo>
                    <a:pt x="46355" y="1210945"/>
                    <a:pt x="0" y="1165987"/>
                    <a:pt x="0" y="1109853"/>
                  </a:cubicBezTo>
                  <a:lnTo>
                    <a:pt x="0" y="101219"/>
                  </a:lnTo>
                  <a:lnTo>
                    <a:pt x="12700" y="101219"/>
                  </a:lnTo>
                  <a:lnTo>
                    <a:pt x="0" y="101219"/>
                  </a:lnTo>
                  <a:moveTo>
                    <a:pt x="25400" y="101219"/>
                  </a:moveTo>
                  <a:lnTo>
                    <a:pt x="25400" y="1109853"/>
                  </a:lnTo>
                  <a:lnTo>
                    <a:pt x="12700" y="1109853"/>
                  </a:lnTo>
                  <a:lnTo>
                    <a:pt x="25400" y="1109853"/>
                  </a:lnTo>
                  <a:cubicBezTo>
                    <a:pt x="25400" y="1151509"/>
                    <a:pt x="59944" y="1185672"/>
                    <a:pt x="102997" y="1185672"/>
                  </a:cubicBezTo>
                  <a:lnTo>
                    <a:pt x="20888071" y="1185672"/>
                  </a:lnTo>
                  <a:cubicBezTo>
                    <a:pt x="20931124" y="1185672"/>
                    <a:pt x="20965668" y="1151509"/>
                    <a:pt x="20965668" y="1109853"/>
                  </a:cubicBezTo>
                  <a:lnTo>
                    <a:pt x="20965668" y="101219"/>
                  </a:lnTo>
                  <a:cubicBezTo>
                    <a:pt x="20965668" y="59563"/>
                    <a:pt x="20931124" y="25400"/>
                    <a:pt x="20888071" y="25400"/>
                  </a:cubicBezTo>
                  <a:lnTo>
                    <a:pt x="102997" y="25400"/>
                  </a:lnTo>
                  <a:lnTo>
                    <a:pt x="102997" y="12700"/>
                  </a:lnTo>
                  <a:lnTo>
                    <a:pt x="102997" y="25400"/>
                  </a:lnTo>
                  <a:cubicBezTo>
                    <a:pt x="59944" y="25400"/>
                    <a:pt x="25400" y="59563"/>
                    <a:pt x="25400" y="101219"/>
                  </a:cubicBezTo>
                  <a:close/>
                </a:path>
              </a:pathLst>
            </a:custGeom>
            <a:solidFill>
              <a:srgbClr val="595959"/>
            </a:solidFill>
          </p:spPr>
          <p:txBody>
            <a:bodyPr/>
            <a:lstStyle/>
            <a:p>
              <a:endParaRPr lang="en-US"/>
            </a:p>
          </p:txBody>
        </p:sp>
      </p:grpSp>
      <p:grpSp>
        <p:nvGrpSpPr>
          <p:cNvPr id="17" name="Group 17"/>
          <p:cNvGrpSpPr/>
          <p:nvPr/>
        </p:nvGrpSpPr>
        <p:grpSpPr>
          <a:xfrm>
            <a:off x="1075525" y="5456175"/>
            <a:ext cx="15743250" cy="908250"/>
            <a:chOff x="0" y="0"/>
            <a:chExt cx="20991000" cy="1211000"/>
          </a:xfrm>
        </p:grpSpPr>
        <p:sp>
          <p:nvSpPr>
            <p:cNvPr id="18" name="Freeform 18"/>
            <p:cNvSpPr/>
            <p:nvPr/>
          </p:nvSpPr>
          <p:spPr>
            <a:xfrm>
              <a:off x="12700" y="12700"/>
              <a:ext cx="20965668" cy="1185672"/>
            </a:xfrm>
            <a:custGeom>
              <a:avLst/>
              <a:gdLst/>
              <a:ahLst/>
              <a:cxnLst/>
              <a:rect l="l" t="t" r="r" b="b"/>
              <a:pathLst>
                <a:path w="20965668" h="1185672">
                  <a:moveTo>
                    <a:pt x="0" y="88519"/>
                  </a:moveTo>
                  <a:cubicBezTo>
                    <a:pt x="0" y="39624"/>
                    <a:pt x="40386" y="0"/>
                    <a:pt x="90297" y="0"/>
                  </a:cubicBezTo>
                  <a:lnTo>
                    <a:pt x="20875371" y="0"/>
                  </a:lnTo>
                  <a:cubicBezTo>
                    <a:pt x="20925282" y="0"/>
                    <a:pt x="20965668" y="39624"/>
                    <a:pt x="20965668" y="88519"/>
                  </a:cubicBezTo>
                  <a:lnTo>
                    <a:pt x="20965668" y="1097153"/>
                  </a:lnTo>
                  <a:cubicBezTo>
                    <a:pt x="20965668" y="1146048"/>
                    <a:pt x="20925282" y="1185672"/>
                    <a:pt x="20875371" y="1185672"/>
                  </a:cubicBezTo>
                  <a:lnTo>
                    <a:pt x="90297" y="1185672"/>
                  </a:lnTo>
                  <a:cubicBezTo>
                    <a:pt x="40386" y="1185545"/>
                    <a:pt x="0" y="1145921"/>
                    <a:pt x="0" y="1097153"/>
                  </a:cubicBezTo>
                  <a:close/>
                </a:path>
              </a:pathLst>
            </a:custGeom>
            <a:solidFill>
              <a:srgbClr val="FFFFFF"/>
            </a:solidFill>
          </p:spPr>
          <p:txBody>
            <a:bodyPr/>
            <a:lstStyle/>
            <a:p>
              <a:endParaRPr lang="en-US"/>
            </a:p>
          </p:txBody>
        </p:sp>
        <p:sp>
          <p:nvSpPr>
            <p:cNvPr id="19" name="Freeform 19"/>
            <p:cNvSpPr/>
            <p:nvPr/>
          </p:nvSpPr>
          <p:spPr>
            <a:xfrm>
              <a:off x="0" y="0"/>
              <a:ext cx="20991068" cy="1211072"/>
            </a:xfrm>
            <a:custGeom>
              <a:avLst/>
              <a:gdLst/>
              <a:ahLst/>
              <a:cxnLst/>
              <a:rect l="l" t="t" r="r" b="b"/>
              <a:pathLst>
                <a:path w="20991068" h="1211072">
                  <a:moveTo>
                    <a:pt x="0" y="101219"/>
                  </a:moveTo>
                  <a:cubicBezTo>
                    <a:pt x="0" y="45085"/>
                    <a:pt x="46355" y="0"/>
                    <a:pt x="102997" y="0"/>
                  </a:cubicBezTo>
                  <a:lnTo>
                    <a:pt x="20888071" y="0"/>
                  </a:lnTo>
                  <a:lnTo>
                    <a:pt x="20888071" y="12700"/>
                  </a:lnTo>
                  <a:lnTo>
                    <a:pt x="20888071" y="0"/>
                  </a:lnTo>
                  <a:cubicBezTo>
                    <a:pt x="20944712" y="0"/>
                    <a:pt x="20991068" y="45085"/>
                    <a:pt x="20991068" y="101219"/>
                  </a:cubicBezTo>
                  <a:lnTo>
                    <a:pt x="20978368" y="101219"/>
                  </a:lnTo>
                  <a:lnTo>
                    <a:pt x="20991068" y="101219"/>
                  </a:lnTo>
                  <a:lnTo>
                    <a:pt x="20991068" y="1109853"/>
                  </a:lnTo>
                  <a:lnTo>
                    <a:pt x="20978368" y="1109853"/>
                  </a:lnTo>
                  <a:lnTo>
                    <a:pt x="20991068" y="1109853"/>
                  </a:lnTo>
                  <a:cubicBezTo>
                    <a:pt x="20991068" y="1165987"/>
                    <a:pt x="20944712" y="1211072"/>
                    <a:pt x="20888071" y="1211072"/>
                  </a:cubicBezTo>
                  <a:lnTo>
                    <a:pt x="20888071" y="1198372"/>
                  </a:lnTo>
                  <a:lnTo>
                    <a:pt x="20888071" y="1211072"/>
                  </a:lnTo>
                  <a:lnTo>
                    <a:pt x="102997" y="1211072"/>
                  </a:lnTo>
                  <a:lnTo>
                    <a:pt x="102997" y="1198372"/>
                  </a:lnTo>
                  <a:lnTo>
                    <a:pt x="102997" y="1211072"/>
                  </a:lnTo>
                  <a:cubicBezTo>
                    <a:pt x="46355" y="1210945"/>
                    <a:pt x="0" y="1165987"/>
                    <a:pt x="0" y="1109853"/>
                  </a:cubicBezTo>
                  <a:lnTo>
                    <a:pt x="0" y="101219"/>
                  </a:lnTo>
                  <a:lnTo>
                    <a:pt x="12700" y="101219"/>
                  </a:lnTo>
                  <a:lnTo>
                    <a:pt x="0" y="101219"/>
                  </a:lnTo>
                  <a:moveTo>
                    <a:pt x="25400" y="101219"/>
                  </a:moveTo>
                  <a:lnTo>
                    <a:pt x="25400" y="1109853"/>
                  </a:lnTo>
                  <a:lnTo>
                    <a:pt x="12700" y="1109853"/>
                  </a:lnTo>
                  <a:lnTo>
                    <a:pt x="25400" y="1109853"/>
                  </a:lnTo>
                  <a:cubicBezTo>
                    <a:pt x="25400" y="1151509"/>
                    <a:pt x="59944" y="1185672"/>
                    <a:pt x="102997" y="1185672"/>
                  </a:cubicBezTo>
                  <a:lnTo>
                    <a:pt x="20888071" y="1185672"/>
                  </a:lnTo>
                  <a:cubicBezTo>
                    <a:pt x="20931124" y="1185672"/>
                    <a:pt x="20965668" y="1151509"/>
                    <a:pt x="20965668" y="1109853"/>
                  </a:cubicBezTo>
                  <a:lnTo>
                    <a:pt x="20965668" y="101219"/>
                  </a:lnTo>
                  <a:cubicBezTo>
                    <a:pt x="20965668" y="59563"/>
                    <a:pt x="20931124" y="25400"/>
                    <a:pt x="20888071" y="25400"/>
                  </a:cubicBezTo>
                  <a:lnTo>
                    <a:pt x="102997" y="25400"/>
                  </a:lnTo>
                  <a:lnTo>
                    <a:pt x="102997" y="12700"/>
                  </a:lnTo>
                  <a:lnTo>
                    <a:pt x="102997" y="25400"/>
                  </a:lnTo>
                  <a:cubicBezTo>
                    <a:pt x="59944" y="25400"/>
                    <a:pt x="25400" y="59563"/>
                    <a:pt x="25400" y="101219"/>
                  </a:cubicBezTo>
                  <a:close/>
                </a:path>
              </a:pathLst>
            </a:custGeom>
            <a:solidFill>
              <a:srgbClr val="595959"/>
            </a:solidFill>
          </p:spPr>
          <p:txBody>
            <a:bodyPr/>
            <a:lstStyle/>
            <a:p>
              <a:endParaRPr lang="en-US"/>
            </a:p>
          </p:txBody>
        </p:sp>
      </p:grpSp>
      <p:grpSp>
        <p:nvGrpSpPr>
          <p:cNvPr id="20" name="Group 20"/>
          <p:cNvGrpSpPr/>
          <p:nvPr/>
        </p:nvGrpSpPr>
        <p:grpSpPr>
          <a:xfrm>
            <a:off x="1085050" y="6562650"/>
            <a:ext cx="15724200" cy="1413000"/>
            <a:chOff x="0" y="0"/>
            <a:chExt cx="20965600" cy="1884000"/>
          </a:xfrm>
        </p:grpSpPr>
        <p:sp>
          <p:nvSpPr>
            <p:cNvPr id="21" name="Freeform 21"/>
            <p:cNvSpPr/>
            <p:nvPr/>
          </p:nvSpPr>
          <p:spPr>
            <a:xfrm>
              <a:off x="0" y="0"/>
              <a:ext cx="20965540" cy="1884045"/>
            </a:xfrm>
            <a:custGeom>
              <a:avLst/>
              <a:gdLst/>
              <a:ahLst/>
              <a:cxnLst/>
              <a:rect l="l" t="t" r="r" b="b"/>
              <a:pathLst>
                <a:path w="20965540" h="1884045">
                  <a:moveTo>
                    <a:pt x="0" y="140589"/>
                  </a:moveTo>
                  <a:cubicBezTo>
                    <a:pt x="0" y="62992"/>
                    <a:pt x="62992" y="0"/>
                    <a:pt x="140589" y="0"/>
                  </a:cubicBezTo>
                  <a:lnTo>
                    <a:pt x="20824952" y="0"/>
                  </a:lnTo>
                  <a:cubicBezTo>
                    <a:pt x="20902676" y="0"/>
                    <a:pt x="20965540" y="62992"/>
                    <a:pt x="20965540" y="140589"/>
                  </a:cubicBezTo>
                  <a:lnTo>
                    <a:pt x="20965540" y="1743329"/>
                  </a:lnTo>
                  <a:cubicBezTo>
                    <a:pt x="20965540" y="1821053"/>
                    <a:pt x="20902549" y="1883918"/>
                    <a:pt x="20824952" y="1883918"/>
                  </a:cubicBezTo>
                  <a:lnTo>
                    <a:pt x="140589" y="1883918"/>
                  </a:lnTo>
                  <a:cubicBezTo>
                    <a:pt x="62992" y="1884045"/>
                    <a:pt x="0" y="1821053"/>
                    <a:pt x="0" y="1743329"/>
                  </a:cubicBezTo>
                  <a:close/>
                </a:path>
              </a:pathLst>
            </a:custGeom>
            <a:solidFill>
              <a:srgbClr val="FFFFFF"/>
            </a:solidFill>
          </p:spPr>
          <p:txBody>
            <a:bodyPr/>
            <a:lstStyle/>
            <a:p>
              <a:endParaRPr lang="en-US"/>
            </a:p>
          </p:txBody>
        </p:sp>
      </p:grpSp>
      <p:grpSp>
        <p:nvGrpSpPr>
          <p:cNvPr id="22" name="Group 22"/>
          <p:cNvGrpSpPr/>
          <p:nvPr/>
        </p:nvGrpSpPr>
        <p:grpSpPr>
          <a:xfrm>
            <a:off x="1282561" y="3419933"/>
            <a:ext cx="16726200" cy="4448099"/>
            <a:chOff x="0" y="0"/>
            <a:chExt cx="22301600" cy="5930798"/>
          </a:xfrm>
        </p:grpSpPr>
        <p:sp>
          <p:nvSpPr>
            <p:cNvPr id="23" name="Freeform 23"/>
            <p:cNvSpPr/>
            <p:nvPr/>
          </p:nvSpPr>
          <p:spPr>
            <a:xfrm>
              <a:off x="0" y="0"/>
              <a:ext cx="22301600" cy="5930798"/>
            </a:xfrm>
            <a:custGeom>
              <a:avLst/>
              <a:gdLst/>
              <a:ahLst/>
              <a:cxnLst/>
              <a:rect l="l" t="t" r="r" b="b"/>
              <a:pathLst>
                <a:path w="22301600" h="5930798">
                  <a:moveTo>
                    <a:pt x="0" y="0"/>
                  </a:moveTo>
                  <a:lnTo>
                    <a:pt x="22301600" y="0"/>
                  </a:lnTo>
                  <a:lnTo>
                    <a:pt x="22301600" y="5930798"/>
                  </a:lnTo>
                  <a:lnTo>
                    <a:pt x="0" y="5930798"/>
                  </a:lnTo>
                  <a:close/>
                </a:path>
              </a:pathLst>
            </a:custGeom>
            <a:solidFill>
              <a:srgbClr val="000000">
                <a:alpha val="0"/>
              </a:srgbClr>
            </a:solidFill>
          </p:spPr>
          <p:txBody>
            <a:bodyPr/>
            <a:lstStyle/>
            <a:p>
              <a:endParaRPr lang="en-US"/>
            </a:p>
          </p:txBody>
        </p:sp>
        <p:sp>
          <p:nvSpPr>
            <p:cNvPr id="24" name="TextBox 24"/>
            <p:cNvSpPr txBox="1"/>
            <p:nvPr/>
          </p:nvSpPr>
          <p:spPr>
            <a:xfrm>
              <a:off x="0" y="0"/>
              <a:ext cx="22301600" cy="5930798"/>
            </a:xfrm>
            <a:prstGeom prst="rect">
              <a:avLst/>
            </a:prstGeom>
          </p:spPr>
          <p:txBody>
            <a:bodyPr lIns="0" tIns="0" rIns="0" bIns="0" rtlCol="0" anchor="t"/>
            <a:lstStyle/>
            <a:p>
              <a:pPr algn="l">
                <a:lnSpc>
                  <a:spcPts val="4320"/>
                </a:lnSpc>
              </a:pPr>
              <a:r>
                <a:rPr lang="en-US" sz="3600">
                  <a:solidFill>
                    <a:srgbClr val="000000"/>
                  </a:solidFill>
                  <a:latin typeface="Figtree"/>
                  <a:ea typeface="Figtree"/>
                  <a:cs typeface="Figtree"/>
                  <a:sym typeface="Figtree"/>
                </a:rPr>
                <a:t>Help develop a culture of innovation within the legal services sector</a:t>
              </a:r>
            </a:p>
            <a:p>
              <a:pPr algn="l">
                <a:lnSpc>
                  <a:spcPts val="4320"/>
                </a:lnSpc>
              </a:pPr>
              <a:endParaRPr lang="en-US" sz="3600">
                <a:solidFill>
                  <a:srgbClr val="000000"/>
                </a:solidFill>
                <a:latin typeface="Figtree"/>
                <a:ea typeface="Figtree"/>
                <a:cs typeface="Figtree"/>
                <a:sym typeface="Figtree"/>
              </a:endParaRPr>
            </a:p>
            <a:p>
              <a:pPr algn="l">
                <a:lnSpc>
                  <a:spcPts val="4320"/>
                </a:lnSpc>
              </a:pPr>
              <a:r>
                <a:rPr lang="en-US" sz="3600">
                  <a:solidFill>
                    <a:srgbClr val="000000"/>
                  </a:solidFill>
                  <a:latin typeface="Figtree"/>
                  <a:ea typeface="Figtree"/>
                  <a:cs typeface="Figtree"/>
                  <a:sym typeface="Figtree"/>
                </a:rPr>
                <a:t>Increase understanding of lawtech’s benefits for all legal service providers</a:t>
              </a:r>
            </a:p>
            <a:p>
              <a:pPr algn="l">
                <a:lnSpc>
                  <a:spcPts val="4320"/>
                </a:lnSpc>
              </a:pPr>
              <a:endParaRPr lang="en-US" sz="3600">
                <a:solidFill>
                  <a:srgbClr val="000000"/>
                </a:solidFill>
                <a:latin typeface="Figtree"/>
                <a:ea typeface="Figtree"/>
                <a:cs typeface="Figtree"/>
                <a:sym typeface="Figtree"/>
              </a:endParaRPr>
            </a:p>
            <a:p>
              <a:pPr algn="l">
                <a:lnSpc>
                  <a:spcPts val="4320"/>
                </a:lnSpc>
              </a:pPr>
              <a:r>
                <a:rPr lang="en-US" sz="3600">
                  <a:solidFill>
                    <a:srgbClr val="000000"/>
                  </a:solidFill>
                  <a:latin typeface="Figtree"/>
                  <a:ea typeface="Figtree"/>
                  <a:cs typeface="Figtree"/>
                  <a:sym typeface="Figtree"/>
                </a:rPr>
                <a:t>Help grow the legal sector’s economic contribution</a:t>
              </a:r>
            </a:p>
            <a:p>
              <a:pPr algn="l">
                <a:lnSpc>
                  <a:spcPts val="4320"/>
                </a:lnSpc>
              </a:pPr>
              <a:endParaRPr lang="en-US" sz="3600">
                <a:solidFill>
                  <a:srgbClr val="000000"/>
                </a:solidFill>
                <a:latin typeface="Figtree"/>
                <a:ea typeface="Figtree"/>
                <a:cs typeface="Figtree"/>
                <a:sym typeface="Figtree"/>
              </a:endParaRPr>
            </a:p>
            <a:p>
              <a:pPr algn="l">
                <a:lnSpc>
                  <a:spcPts val="4320"/>
                </a:lnSpc>
              </a:pPr>
              <a:r>
                <a:rPr lang="en-US" sz="3600">
                  <a:solidFill>
                    <a:srgbClr val="000000"/>
                  </a:solidFill>
                  <a:latin typeface="Figtree"/>
                  <a:ea typeface="Figtree"/>
                  <a:cs typeface="Figtree"/>
                  <a:sym typeface="Figtree"/>
                </a:rPr>
                <a:t>Support the development of technology to increase access to legal </a:t>
              </a:r>
            </a:p>
            <a:p>
              <a:pPr algn="l">
                <a:lnSpc>
                  <a:spcPts val="4320"/>
                </a:lnSpc>
              </a:pPr>
              <a:r>
                <a:rPr lang="en-US" sz="3600">
                  <a:solidFill>
                    <a:srgbClr val="000000"/>
                  </a:solidFill>
                  <a:latin typeface="Figtree"/>
                  <a:ea typeface="Figtree"/>
                  <a:cs typeface="Figtree"/>
                  <a:sym typeface="Figtree"/>
                </a:rPr>
                <a:t>services and aim to reduce unmet legal need</a:t>
              </a:r>
            </a:p>
          </p:txBody>
        </p:sp>
      </p:grpSp>
      <p:sp>
        <p:nvSpPr>
          <p:cNvPr id="25" name="Freeform 25" descr="A white text on a black background  AI-generated content may be incorrect."/>
          <p:cNvSpPr/>
          <p:nvPr/>
        </p:nvSpPr>
        <p:spPr>
          <a:xfrm>
            <a:off x="738519" y="8989428"/>
            <a:ext cx="2011557" cy="537743"/>
          </a:xfrm>
          <a:custGeom>
            <a:avLst/>
            <a:gdLst/>
            <a:ahLst/>
            <a:cxnLst/>
            <a:rect l="l" t="t" r="r" b="b"/>
            <a:pathLst>
              <a:path w="2011557" h="537743">
                <a:moveTo>
                  <a:pt x="0" y="0"/>
                </a:moveTo>
                <a:lnTo>
                  <a:pt x="2011557" y="0"/>
                </a:lnTo>
                <a:lnTo>
                  <a:pt x="2011557" y="537744"/>
                </a:lnTo>
                <a:lnTo>
                  <a:pt x="0" y="537744"/>
                </a:lnTo>
                <a:lnTo>
                  <a:pt x="0" y="0"/>
                </a:lnTo>
                <a:close/>
              </a:path>
            </a:pathLst>
          </a:custGeom>
          <a:blipFill>
            <a:blip r:embed="rId5"/>
            <a:stretch>
              <a:fillRect t="-34" b="-34"/>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grpSp>
        <p:nvGrpSpPr>
          <p:cNvPr id="4" name="Group 4"/>
          <p:cNvGrpSpPr/>
          <p:nvPr/>
        </p:nvGrpSpPr>
        <p:grpSpPr>
          <a:xfrm>
            <a:off x="907524" y="8937744"/>
            <a:ext cx="1842552" cy="660018"/>
            <a:chOff x="0" y="0"/>
            <a:chExt cx="2456736" cy="880024"/>
          </a:xfrm>
        </p:grpSpPr>
        <p:sp>
          <p:nvSpPr>
            <p:cNvPr id="5" name="Freeform 5"/>
            <p:cNvSpPr/>
            <p:nvPr/>
          </p:nvSpPr>
          <p:spPr>
            <a:xfrm>
              <a:off x="0" y="0"/>
              <a:ext cx="2456688" cy="879983"/>
            </a:xfrm>
            <a:custGeom>
              <a:avLst/>
              <a:gdLst/>
              <a:ahLst/>
              <a:cxnLst/>
              <a:rect l="l" t="t" r="r" b="b"/>
              <a:pathLst>
                <a:path w="2456688" h="879983">
                  <a:moveTo>
                    <a:pt x="0" y="0"/>
                  </a:moveTo>
                  <a:lnTo>
                    <a:pt x="2456688" y="0"/>
                  </a:lnTo>
                  <a:lnTo>
                    <a:pt x="2456688" y="879983"/>
                  </a:lnTo>
                  <a:lnTo>
                    <a:pt x="0" y="879983"/>
                  </a:lnTo>
                  <a:close/>
                </a:path>
              </a:pathLst>
            </a:custGeom>
            <a:solidFill>
              <a:srgbClr val="031A24"/>
            </a:solidFill>
          </p:spPr>
          <p:txBody>
            <a:bodyPr/>
            <a:lstStyle/>
            <a:p>
              <a:endParaRPr lang="en-US"/>
            </a:p>
          </p:txBody>
        </p:sp>
      </p:grpSp>
      <p:sp>
        <p:nvSpPr>
          <p:cNvPr id="6" name="Freeform 6" descr="A white text on a black background  AI-generated content may be incorrect."/>
          <p:cNvSpPr/>
          <p:nvPr/>
        </p:nvSpPr>
        <p:spPr>
          <a:xfrm>
            <a:off x="281120" y="8952354"/>
            <a:ext cx="2468956" cy="660018"/>
          </a:xfrm>
          <a:custGeom>
            <a:avLst/>
            <a:gdLst/>
            <a:ahLst/>
            <a:cxnLst/>
            <a:rect l="l" t="t" r="r" b="b"/>
            <a:pathLst>
              <a:path w="2468956" h="660018">
                <a:moveTo>
                  <a:pt x="0" y="0"/>
                </a:moveTo>
                <a:lnTo>
                  <a:pt x="2468956" y="0"/>
                </a:lnTo>
                <a:lnTo>
                  <a:pt x="2468956" y="660018"/>
                </a:lnTo>
                <a:lnTo>
                  <a:pt x="0" y="660018"/>
                </a:lnTo>
                <a:lnTo>
                  <a:pt x="0" y="0"/>
                </a:lnTo>
                <a:close/>
              </a:path>
            </a:pathLst>
          </a:custGeom>
          <a:blipFill>
            <a:blip r:embed="rId4"/>
            <a:stretch>
              <a:fillRect t="-34" b="-34"/>
            </a:stretch>
          </a:blipFill>
        </p:spPr>
        <p:txBody>
          <a:bodyPr/>
          <a:lstStyle/>
          <a:p>
            <a:endParaRPr lang="en-US"/>
          </a:p>
        </p:txBody>
      </p:sp>
      <p:grpSp>
        <p:nvGrpSpPr>
          <p:cNvPr id="7" name="Group 7"/>
          <p:cNvGrpSpPr/>
          <p:nvPr/>
        </p:nvGrpSpPr>
        <p:grpSpPr>
          <a:xfrm>
            <a:off x="6508750" y="9212034"/>
            <a:ext cx="1244600" cy="508000"/>
            <a:chOff x="0" y="0"/>
            <a:chExt cx="1659467" cy="677333"/>
          </a:xfrm>
        </p:grpSpPr>
        <p:sp>
          <p:nvSpPr>
            <p:cNvPr id="8" name="Freeform 8"/>
            <p:cNvSpPr/>
            <p:nvPr/>
          </p:nvSpPr>
          <p:spPr>
            <a:xfrm>
              <a:off x="0" y="0"/>
              <a:ext cx="1659509" cy="677291"/>
            </a:xfrm>
            <a:custGeom>
              <a:avLst/>
              <a:gdLst/>
              <a:ahLst/>
              <a:cxnLst/>
              <a:rect l="l" t="t" r="r" b="b"/>
              <a:pathLst>
                <a:path w="1659509" h="677291">
                  <a:moveTo>
                    <a:pt x="0" y="0"/>
                  </a:moveTo>
                  <a:lnTo>
                    <a:pt x="1659509" y="0"/>
                  </a:lnTo>
                  <a:lnTo>
                    <a:pt x="1659509" y="677291"/>
                  </a:lnTo>
                  <a:lnTo>
                    <a:pt x="0" y="677291"/>
                  </a:lnTo>
                  <a:close/>
                </a:path>
              </a:pathLst>
            </a:custGeom>
            <a:solidFill>
              <a:srgbClr val="031A24"/>
            </a:solidFill>
          </p:spPr>
          <p:txBody>
            <a:bodyPr/>
            <a:lstStyle/>
            <a:p>
              <a:endParaRPr lang="en-US"/>
            </a:p>
          </p:txBody>
        </p:sp>
      </p:grpSp>
      <p:grpSp>
        <p:nvGrpSpPr>
          <p:cNvPr id="9" name="Group 9"/>
          <p:cNvGrpSpPr/>
          <p:nvPr/>
        </p:nvGrpSpPr>
        <p:grpSpPr>
          <a:xfrm>
            <a:off x="1020124" y="3372498"/>
            <a:ext cx="1878724" cy="1702676"/>
            <a:chOff x="0" y="0"/>
            <a:chExt cx="2504965" cy="2270235"/>
          </a:xfrm>
        </p:grpSpPr>
        <p:sp>
          <p:nvSpPr>
            <p:cNvPr id="10" name="Freeform 10"/>
            <p:cNvSpPr/>
            <p:nvPr/>
          </p:nvSpPr>
          <p:spPr>
            <a:xfrm>
              <a:off x="0" y="0"/>
              <a:ext cx="2504948" cy="2270252"/>
            </a:xfrm>
            <a:custGeom>
              <a:avLst/>
              <a:gdLst/>
              <a:ahLst/>
              <a:cxnLst/>
              <a:rect l="l" t="t" r="r" b="b"/>
              <a:pathLst>
                <a:path w="2504948" h="2270252">
                  <a:moveTo>
                    <a:pt x="0" y="0"/>
                  </a:moveTo>
                  <a:lnTo>
                    <a:pt x="2504948" y="0"/>
                  </a:lnTo>
                  <a:lnTo>
                    <a:pt x="2504948" y="2270252"/>
                  </a:lnTo>
                  <a:lnTo>
                    <a:pt x="0" y="2270252"/>
                  </a:lnTo>
                  <a:close/>
                </a:path>
              </a:pathLst>
            </a:custGeom>
            <a:solidFill>
              <a:srgbClr val="FFAB40"/>
            </a:solidFill>
          </p:spPr>
          <p:txBody>
            <a:bodyPr/>
            <a:lstStyle/>
            <a:p>
              <a:endParaRPr lang="en-US"/>
            </a:p>
          </p:txBody>
        </p:sp>
      </p:grpSp>
      <p:grpSp>
        <p:nvGrpSpPr>
          <p:cNvPr id="11" name="Group 11"/>
          <p:cNvGrpSpPr/>
          <p:nvPr/>
        </p:nvGrpSpPr>
        <p:grpSpPr>
          <a:xfrm>
            <a:off x="3382762" y="3372498"/>
            <a:ext cx="1878724" cy="1702676"/>
            <a:chOff x="0" y="0"/>
            <a:chExt cx="2504965" cy="2270235"/>
          </a:xfrm>
        </p:grpSpPr>
        <p:sp>
          <p:nvSpPr>
            <p:cNvPr id="12" name="Freeform 12"/>
            <p:cNvSpPr/>
            <p:nvPr/>
          </p:nvSpPr>
          <p:spPr>
            <a:xfrm>
              <a:off x="0" y="0"/>
              <a:ext cx="2504948" cy="2270252"/>
            </a:xfrm>
            <a:custGeom>
              <a:avLst/>
              <a:gdLst/>
              <a:ahLst/>
              <a:cxnLst/>
              <a:rect l="l" t="t" r="r" b="b"/>
              <a:pathLst>
                <a:path w="2504948" h="2270252">
                  <a:moveTo>
                    <a:pt x="0" y="0"/>
                  </a:moveTo>
                  <a:lnTo>
                    <a:pt x="2504948" y="0"/>
                  </a:lnTo>
                  <a:lnTo>
                    <a:pt x="2504948" y="2270252"/>
                  </a:lnTo>
                  <a:lnTo>
                    <a:pt x="0" y="2270252"/>
                  </a:lnTo>
                  <a:close/>
                </a:path>
              </a:pathLst>
            </a:custGeom>
            <a:solidFill>
              <a:srgbClr val="FFAB40"/>
            </a:solidFill>
          </p:spPr>
          <p:txBody>
            <a:bodyPr/>
            <a:lstStyle/>
            <a:p>
              <a:endParaRPr lang="en-US"/>
            </a:p>
          </p:txBody>
        </p:sp>
      </p:grpSp>
      <p:grpSp>
        <p:nvGrpSpPr>
          <p:cNvPr id="13" name="Group 13"/>
          <p:cNvGrpSpPr/>
          <p:nvPr/>
        </p:nvGrpSpPr>
        <p:grpSpPr>
          <a:xfrm>
            <a:off x="5745400" y="3372498"/>
            <a:ext cx="1878724" cy="1702676"/>
            <a:chOff x="0" y="0"/>
            <a:chExt cx="2504965" cy="2270235"/>
          </a:xfrm>
        </p:grpSpPr>
        <p:sp>
          <p:nvSpPr>
            <p:cNvPr id="14" name="Freeform 14"/>
            <p:cNvSpPr/>
            <p:nvPr/>
          </p:nvSpPr>
          <p:spPr>
            <a:xfrm>
              <a:off x="0" y="0"/>
              <a:ext cx="2504948" cy="2270252"/>
            </a:xfrm>
            <a:custGeom>
              <a:avLst/>
              <a:gdLst/>
              <a:ahLst/>
              <a:cxnLst/>
              <a:rect l="l" t="t" r="r" b="b"/>
              <a:pathLst>
                <a:path w="2504948" h="2270252">
                  <a:moveTo>
                    <a:pt x="0" y="0"/>
                  </a:moveTo>
                  <a:lnTo>
                    <a:pt x="2504948" y="0"/>
                  </a:lnTo>
                  <a:lnTo>
                    <a:pt x="2504948" y="2270252"/>
                  </a:lnTo>
                  <a:lnTo>
                    <a:pt x="0" y="2270252"/>
                  </a:lnTo>
                  <a:close/>
                </a:path>
              </a:pathLst>
            </a:custGeom>
            <a:solidFill>
              <a:srgbClr val="FFAB40"/>
            </a:solidFill>
          </p:spPr>
          <p:txBody>
            <a:bodyPr/>
            <a:lstStyle/>
            <a:p>
              <a:endParaRPr lang="en-US"/>
            </a:p>
          </p:txBody>
        </p:sp>
      </p:grpSp>
      <p:grpSp>
        <p:nvGrpSpPr>
          <p:cNvPr id="15" name="Group 15"/>
          <p:cNvGrpSpPr/>
          <p:nvPr/>
        </p:nvGrpSpPr>
        <p:grpSpPr>
          <a:xfrm>
            <a:off x="8108038" y="3372498"/>
            <a:ext cx="1878724" cy="1702676"/>
            <a:chOff x="0" y="0"/>
            <a:chExt cx="2504965" cy="2270235"/>
          </a:xfrm>
        </p:grpSpPr>
        <p:sp>
          <p:nvSpPr>
            <p:cNvPr id="16" name="Freeform 16"/>
            <p:cNvSpPr/>
            <p:nvPr/>
          </p:nvSpPr>
          <p:spPr>
            <a:xfrm>
              <a:off x="0" y="0"/>
              <a:ext cx="2504948" cy="2270252"/>
            </a:xfrm>
            <a:custGeom>
              <a:avLst/>
              <a:gdLst/>
              <a:ahLst/>
              <a:cxnLst/>
              <a:rect l="l" t="t" r="r" b="b"/>
              <a:pathLst>
                <a:path w="2504948" h="2270252">
                  <a:moveTo>
                    <a:pt x="0" y="0"/>
                  </a:moveTo>
                  <a:lnTo>
                    <a:pt x="2504948" y="0"/>
                  </a:lnTo>
                  <a:lnTo>
                    <a:pt x="2504948" y="2270252"/>
                  </a:lnTo>
                  <a:lnTo>
                    <a:pt x="0" y="2270252"/>
                  </a:lnTo>
                  <a:close/>
                </a:path>
              </a:pathLst>
            </a:custGeom>
            <a:solidFill>
              <a:srgbClr val="FFAB40"/>
            </a:solidFill>
          </p:spPr>
          <p:txBody>
            <a:bodyPr/>
            <a:lstStyle/>
            <a:p>
              <a:endParaRPr lang="en-US"/>
            </a:p>
          </p:txBody>
        </p:sp>
      </p:grpSp>
      <p:grpSp>
        <p:nvGrpSpPr>
          <p:cNvPr id="17" name="Group 17"/>
          <p:cNvGrpSpPr/>
          <p:nvPr/>
        </p:nvGrpSpPr>
        <p:grpSpPr>
          <a:xfrm>
            <a:off x="1035952" y="5461484"/>
            <a:ext cx="1878724" cy="1702676"/>
            <a:chOff x="0" y="0"/>
            <a:chExt cx="2504965" cy="2270235"/>
          </a:xfrm>
        </p:grpSpPr>
        <p:sp>
          <p:nvSpPr>
            <p:cNvPr id="18" name="Freeform 18"/>
            <p:cNvSpPr/>
            <p:nvPr/>
          </p:nvSpPr>
          <p:spPr>
            <a:xfrm>
              <a:off x="0" y="0"/>
              <a:ext cx="2504948" cy="2270252"/>
            </a:xfrm>
            <a:custGeom>
              <a:avLst/>
              <a:gdLst/>
              <a:ahLst/>
              <a:cxnLst/>
              <a:rect l="l" t="t" r="r" b="b"/>
              <a:pathLst>
                <a:path w="2504948" h="2270252">
                  <a:moveTo>
                    <a:pt x="0" y="0"/>
                  </a:moveTo>
                  <a:lnTo>
                    <a:pt x="2504948" y="0"/>
                  </a:lnTo>
                  <a:lnTo>
                    <a:pt x="2504948" y="2270252"/>
                  </a:lnTo>
                  <a:lnTo>
                    <a:pt x="0" y="2270252"/>
                  </a:lnTo>
                  <a:close/>
                </a:path>
              </a:pathLst>
            </a:custGeom>
            <a:solidFill>
              <a:srgbClr val="FFAB40"/>
            </a:solidFill>
          </p:spPr>
          <p:txBody>
            <a:bodyPr/>
            <a:lstStyle/>
            <a:p>
              <a:endParaRPr lang="en-US"/>
            </a:p>
          </p:txBody>
        </p:sp>
      </p:grpSp>
      <p:grpSp>
        <p:nvGrpSpPr>
          <p:cNvPr id="19" name="Group 19"/>
          <p:cNvGrpSpPr/>
          <p:nvPr/>
        </p:nvGrpSpPr>
        <p:grpSpPr>
          <a:xfrm>
            <a:off x="3398590" y="5461484"/>
            <a:ext cx="1878724" cy="1702676"/>
            <a:chOff x="0" y="0"/>
            <a:chExt cx="2504965" cy="2270235"/>
          </a:xfrm>
        </p:grpSpPr>
        <p:sp>
          <p:nvSpPr>
            <p:cNvPr id="20" name="Freeform 20"/>
            <p:cNvSpPr/>
            <p:nvPr/>
          </p:nvSpPr>
          <p:spPr>
            <a:xfrm>
              <a:off x="0" y="0"/>
              <a:ext cx="2504948" cy="2270252"/>
            </a:xfrm>
            <a:custGeom>
              <a:avLst/>
              <a:gdLst/>
              <a:ahLst/>
              <a:cxnLst/>
              <a:rect l="l" t="t" r="r" b="b"/>
              <a:pathLst>
                <a:path w="2504948" h="2270252">
                  <a:moveTo>
                    <a:pt x="0" y="0"/>
                  </a:moveTo>
                  <a:lnTo>
                    <a:pt x="2504948" y="0"/>
                  </a:lnTo>
                  <a:lnTo>
                    <a:pt x="2504948" y="2270252"/>
                  </a:lnTo>
                  <a:lnTo>
                    <a:pt x="0" y="2270252"/>
                  </a:lnTo>
                  <a:close/>
                </a:path>
              </a:pathLst>
            </a:custGeom>
            <a:solidFill>
              <a:srgbClr val="FFAB40"/>
            </a:solidFill>
          </p:spPr>
          <p:txBody>
            <a:bodyPr/>
            <a:lstStyle/>
            <a:p>
              <a:endParaRPr lang="en-US"/>
            </a:p>
          </p:txBody>
        </p:sp>
      </p:grpSp>
      <p:grpSp>
        <p:nvGrpSpPr>
          <p:cNvPr id="21" name="Group 21"/>
          <p:cNvGrpSpPr/>
          <p:nvPr/>
        </p:nvGrpSpPr>
        <p:grpSpPr>
          <a:xfrm>
            <a:off x="5761228" y="5461484"/>
            <a:ext cx="1878724" cy="1702676"/>
            <a:chOff x="0" y="0"/>
            <a:chExt cx="2504965" cy="2270235"/>
          </a:xfrm>
        </p:grpSpPr>
        <p:sp>
          <p:nvSpPr>
            <p:cNvPr id="22" name="Freeform 22"/>
            <p:cNvSpPr/>
            <p:nvPr/>
          </p:nvSpPr>
          <p:spPr>
            <a:xfrm>
              <a:off x="0" y="0"/>
              <a:ext cx="2504948" cy="2270252"/>
            </a:xfrm>
            <a:custGeom>
              <a:avLst/>
              <a:gdLst/>
              <a:ahLst/>
              <a:cxnLst/>
              <a:rect l="l" t="t" r="r" b="b"/>
              <a:pathLst>
                <a:path w="2504948" h="2270252">
                  <a:moveTo>
                    <a:pt x="0" y="0"/>
                  </a:moveTo>
                  <a:lnTo>
                    <a:pt x="2504948" y="0"/>
                  </a:lnTo>
                  <a:lnTo>
                    <a:pt x="2504948" y="2270252"/>
                  </a:lnTo>
                  <a:lnTo>
                    <a:pt x="0" y="2270252"/>
                  </a:lnTo>
                  <a:close/>
                </a:path>
              </a:pathLst>
            </a:custGeom>
            <a:solidFill>
              <a:srgbClr val="FFAB40"/>
            </a:solidFill>
          </p:spPr>
          <p:txBody>
            <a:bodyPr/>
            <a:lstStyle/>
            <a:p>
              <a:endParaRPr lang="en-US"/>
            </a:p>
          </p:txBody>
        </p:sp>
      </p:grpSp>
      <p:grpSp>
        <p:nvGrpSpPr>
          <p:cNvPr id="23" name="Group 23"/>
          <p:cNvGrpSpPr/>
          <p:nvPr/>
        </p:nvGrpSpPr>
        <p:grpSpPr>
          <a:xfrm>
            <a:off x="8123866" y="5461484"/>
            <a:ext cx="1878724" cy="1702676"/>
            <a:chOff x="0" y="0"/>
            <a:chExt cx="2504965" cy="2270235"/>
          </a:xfrm>
        </p:grpSpPr>
        <p:sp>
          <p:nvSpPr>
            <p:cNvPr id="24" name="Freeform 24"/>
            <p:cNvSpPr/>
            <p:nvPr/>
          </p:nvSpPr>
          <p:spPr>
            <a:xfrm>
              <a:off x="0" y="0"/>
              <a:ext cx="2504948" cy="2270252"/>
            </a:xfrm>
            <a:custGeom>
              <a:avLst/>
              <a:gdLst/>
              <a:ahLst/>
              <a:cxnLst/>
              <a:rect l="l" t="t" r="r" b="b"/>
              <a:pathLst>
                <a:path w="2504948" h="2270252">
                  <a:moveTo>
                    <a:pt x="0" y="0"/>
                  </a:moveTo>
                  <a:lnTo>
                    <a:pt x="2504948" y="0"/>
                  </a:lnTo>
                  <a:lnTo>
                    <a:pt x="2504948" y="2270252"/>
                  </a:lnTo>
                  <a:lnTo>
                    <a:pt x="0" y="2270252"/>
                  </a:lnTo>
                  <a:close/>
                </a:path>
              </a:pathLst>
            </a:custGeom>
            <a:solidFill>
              <a:srgbClr val="FFAB40"/>
            </a:solidFill>
          </p:spPr>
          <p:txBody>
            <a:bodyPr/>
            <a:lstStyle/>
            <a:p>
              <a:endParaRPr lang="en-US"/>
            </a:p>
          </p:txBody>
        </p:sp>
      </p:grpSp>
      <p:grpSp>
        <p:nvGrpSpPr>
          <p:cNvPr id="25" name="Group 25"/>
          <p:cNvGrpSpPr/>
          <p:nvPr/>
        </p:nvGrpSpPr>
        <p:grpSpPr>
          <a:xfrm>
            <a:off x="281120" y="8937744"/>
            <a:ext cx="7185336" cy="1107828"/>
            <a:chOff x="0" y="0"/>
            <a:chExt cx="9580448" cy="1477104"/>
          </a:xfrm>
        </p:grpSpPr>
        <p:sp>
          <p:nvSpPr>
            <p:cNvPr id="26" name="Freeform 26"/>
            <p:cNvSpPr/>
            <p:nvPr/>
          </p:nvSpPr>
          <p:spPr>
            <a:xfrm>
              <a:off x="0" y="0"/>
              <a:ext cx="9580440" cy="1477150"/>
            </a:xfrm>
            <a:custGeom>
              <a:avLst/>
              <a:gdLst/>
              <a:ahLst/>
              <a:cxnLst/>
              <a:rect l="l" t="t" r="r" b="b"/>
              <a:pathLst>
                <a:path w="9580440" h="1477150">
                  <a:moveTo>
                    <a:pt x="0" y="0"/>
                  </a:moveTo>
                  <a:lnTo>
                    <a:pt x="9580440" y="0"/>
                  </a:lnTo>
                  <a:lnTo>
                    <a:pt x="9580440" y="1477150"/>
                  </a:lnTo>
                  <a:lnTo>
                    <a:pt x="0" y="1477150"/>
                  </a:lnTo>
                  <a:close/>
                </a:path>
              </a:pathLst>
            </a:custGeom>
            <a:solidFill>
              <a:srgbClr val="031A24"/>
            </a:solidFill>
          </p:spPr>
          <p:txBody>
            <a:bodyPr/>
            <a:lstStyle/>
            <a:p>
              <a:endParaRPr lang="en-US"/>
            </a:p>
          </p:txBody>
        </p:sp>
      </p:grpSp>
      <p:grpSp>
        <p:nvGrpSpPr>
          <p:cNvPr id="27" name="Group 27"/>
          <p:cNvGrpSpPr/>
          <p:nvPr/>
        </p:nvGrpSpPr>
        <p:grpSpPr>
          <a:xfrm>
            <a:off x="1051780" y="7554685"/>
            <a:ext cx="1878724" cy="1702676"/>
            <a:chOff x="0" y="0"/>
            <a:chExt cx="2504965" cy="2270235"/>
          </a:xfrm>
        </p:grpSpPr>
        <p:sp>
          <p:nvSpPr>
            <p:cNvPr id="28" name="Freeform 28"/>
            <p:cNvSpPr/>
            <p:nvPr/>
          </p:nvSpPr>
          <p:spPr>
            <a:xfrm>
              <a:off x="0" y="0"/>
              <a:ext cx="2504948" cy="2270252"/>
            </a:xfrm>
            <a:custGeom>
              <a:avLst/>
              <a:gdLst/>
              <a:ahLst/>
              <a:cxnLst/>
              <a:rect l="l" t="t" r="r" b="b"/>
              <a:pathLst>
                <a:path w="2504948" h="2270252">
                  <a:moveTo>
                    <a:pt x="0" y="0"/>
                  </a:moveTo>
                  <a:lnTo>
                    <a:pt x="2504948" y="0"/>
                  </a:lnTo>
                  <a:lnTo>
                    <a:pt x="2504948" y="2270252"/>
                  </a:lnTo>
                  <a:lnTo>
                    <a:pt x="0" y="2270252"/>
                  </a:lnTo>
                  <a:close/>
                </a:path>
              </a:pathLst>
            </a:custGeom>
            <a:solidFill>
              <a:srgbClr val="FFAB40"/>
            </a:solidFill>
          </p:spPr>
          <p:txBody>
            <a:bodyPr/>
            <a:lstStyle/>
            <a:p>
              <a:endParaRPr lang="en-US"/>
            </a:p>
          </p:txBody>
        </p:sp>
      </p:grpSp>
      <p:grpSp>
        <p:nvGrpSpPr>
          <p:cNvPr id="29" name="Group 29"/>
          <p:cNvGrpSpPr/>
          <p:nvPr/>
        </p:nvGrpSpPr>
        <p:grpSpPr>
          <a:xfrm>
            <a:off x="3398590" y="7554685"/>
            <a:ext cx="1878724" cy="1702676"/>
            <a:chOff x="0" y="0"/>
            <a:chExt cx="2504965" cy="2270235"/>
          </a:xfrm>
        </p:grpSpPr>
        <p:sp>
          <p:nvSpPr>
            <p:cNvPr id="30" name="Freeform 30"/>
            <p:cNvSpPr/>
            <p:nvPr/>
          </p:nvSpPr>
          <p:spPr>
            <a:xfrm>
              <a:off x="0" y="0"/>
              <a:ext cx="2504948" cy="2270252"/>
            </a:xfrm>
            <a:custGeom>
              <a:avLst/>
              <a:gdLst/>
              <a:ahLst/>
              <a:cxnLst/>
              <a:rect l="l" t="t" r="r" b="b"/>
              <a:pathLst>
                <a:path w="2504948" h="2270252">
                  <a:moveTo>
                    <a:pt x="0" y="0"/>
                  </a:moveTo>
                  <a:lnTo>
                    <a:pt x="2504948" y="0"/>
                  </a:lnTo>
                  <a:lnTo>
                    <a:pt x="2504948" y="2270252"/>
                  </a:lnTo>
                  <a:lnTo>
                    <a:pt x="0" y="2270252"/>
                  </a:lnTo>
                  <a:close/>
                </a:path>
              </a:pathLst>
            </a:custGeom>
            <a:solidFill>
              <a:srgbClr val="FFAB40"/>
            </a:solidFill>
          </p:spPr>
          <p:txBody>
            <a:bodyPr/>
            <a:lstStyle/>
            <a:p>
              <a:endParaRPr lang="en-US"/>
            </a:p>
          </p:txBody>
        </p:sp>
      </p:grpSp>
      <p:grpSp>
        <p:nvGrpSpPr>
          <p:cNvPr id="31" name="Group 31"/>
          <p:cNvGrpSpPr/>
          <p:nvPr/>
        </p:nvGrpSpPr>
        <p:grpSpPr>
          <a:xfrm>
            <a:off x="5761228" y="7554685"/>
            <a:ext cx="1878724" cy="1702676"/>
            <a:chOff x="0" y="0"/>
            <a:chExt cx="2504965" cy="2270235"/>
          </a:xfrm>
        </p:grpSpPr>
        <p:sp>
          <p:nvSpPr>
            <p:cNvPr id="32" name="Freeform 32"/>
            <p:cNvSpPr/>
            <p:nvPr/>
          </p:nvSpPr>
          <p:spPr>
            <a:xfrm>
              <a:off x="0" y="0"/>
              <a:ext cx="2504948" cy="2270252"/>
            </a:xfrm>
            <a:custGeom>
              <a:avLst/>
              <a:gdLst/>
              <a:ahLst/>
              <a:cxnLst/>
              <a:rect l="l" t="t" r="r" b="b"/>
              <a:pathLst>
                <a:path w="2504948" h="2270252">
                  <a:moveTo>
                    <a:pt x="0" y="0"/>
                  </a:moveTo>
                  <a:lnTo>
                    <a:pt x="2504948" y="0"/>
                  </a:lnTo>
                  <a:lnTo>
                    <a:pt x="2504948" y="2270252"/>
                  </a:lnTo>
                  <a:lnTo>
                    <a:pt x="0" y="2270252"/>
                  </a:lnTo>
                  <a:close/>
                </a:path>
              </a:pathLst>
            </a:custGeom>
            <a:solidFill>
              <a:srgbClr val="FFAB40"/>
            </a:solidFill>
          </p:spPr>
          <p:txBody>
            <a:bodyPr/>
            <a:lstStyle/>
            <a:p>
              <a:endParaRPr lang="en-US"/>
            </a:p>
          </p:txBody>
        </p:sp>
      </p:grpSp>
      <p:grpSp>
        <p:nvGrpSpPr>
          <p:cNvPr id="33" name="Group 33"/>
          <p:cNvGrpSpPr/>
          <p:nvPr/>
        </p:nvGrpSpPr>
        <p:grpSpPr>
          <a:xfrm>
            <a:off x="8123866" y="7554685"/>
            <a:ext cx="1878724" cy="1702676"/>
            <a:chOff x="0" y="0"/>
            <a:chExt cx="2504965" cy="2270235"/>
          </a:xfrm>
        </p:grpSpPr>
        <p:sp>
          <p:nvSpPr>
            <p:cNvPr id="34" name="Freeform 34"/>
            <p:cNvSpPr/>
            <p:nvPr/>
          </p:nvSpPr>
          <p:spPr>
            <a:xfrm>
              <a:off x="0" y="0"/>
              <a:ext cx="2504948" cy="2270252"/>
            </a:xfrm>
            <a:custGeom>
              <a:avLst/>
              <a:gdLst/>
              <a:ahLst/>
              <a:cxnLst/>
              <a:rect l="l" t="t" r="r" b="b"/>
              <a:pathLst>
                <a:path w="2504948" h="2270252">
                  <a:moveTo>
                    <a:pt x="0" y="0"/>
                  </a:moveTo>
                  <a:lnTo>
                    <a:pt x="2504948" y="0"/>
                  </a:lnTo>
                  <a:lnTo>
                    <a:pt x="2504948" y="2270252"/>
                  </a:lnTo>
                  <a:lnTo>
                    <a:pt x="0" y="2270252"/>
                  </a:lnTo>
                  <a:close/>
                </a:path>
              </a:pathLst>
            </a:custGeom>
            <a:solidFill>
              <a:srgbClr val="FFAB40"/>
            </a:solidFill>
          </p:spPr>
          <p:txBody>
            <a:bodyPr/>
            <a:lstStyle/>
            <a:p>
              <a:endParaRPr lang="en-US"/>
            </a:p>
          </p:txBody>
        </p:sp>
      </p:grpSp>
      <p:sp>
        <p:nvSpPr>
          <p:cNvPr id="35" name="Freeform 35" descr="A collage of people's faces  AI-generated content may be incorrect."/>
          <p:cNvSpPr/>
          <p:nvPr/>
        </p:nvSpPr>
        <p:spPr>
          <a:xfrm>
            <a:off x="-1892704" y="2577810"/>
            <a:ext cx="15544800" cy="2893365"/>
          </a:xfrm>
          <a:custGeom>
            <a:avLst/>
            <a:gdLst/>
            <a:ahLst/>
            <a:cxnLst/>
            <a:rect l="l" t="t" r="r" b="b"/>
            <a:pathLst>
              <a:path w="15544800" h="2893365">
                <a:moveTo>
                  <a:pt x="0" y="0"/>
                </a:moveTo>
                <a:lnTo>
                  <a:pt x="15544800" y="0"/>
                </a:lnTo>
                <a:lnTo>
                  <a:pt x="15544800" y="2893365"/>
                </a:lnTo>
                <a:lnTo>
                  <a:pt x="0" y="2893365"/>
                </a:lnTo>
                <a:lnTo>
                  <a:pt x="0" y="0"/>
                </a:lnTo>
                <a:close/>
              </a:path>
            </a:pathLst>
          </a:custGeom>
          <a:blipFill>
            <a:blip r:embed="rId5"/>
            <a:stretch>
              <a:fillRect b="-202206"/>
            </a:stretch>
          </a:blipFill>
        </p:spPr>
        <p:txBody>
          <a:bodyPr/>
          <a:lstStyle/>
          <a:p>
            <a:endParaRPr lang="en-US"/>
          </a:p>
        </p:txBody>
      </p:sp>
      <p:sp>
        <p:nvSpPr>
          <p:cNvPr id="36" name="Freeform 36" descr="A collage of people's faces  AI-generated content may be incorrect."/>
          <p:cNvSpPr/>
          <p:nvPr/>
        </p:nvSpPr>
        <p:spPr>
          <a:xfrm>
            <a:off x="-1892704" y="4973008"/>
            <a:ext cx="15544800" cy="2893365"/>
          </a:xfrm>
          <a:custGeom>
            <a:avLst/>
            <a:gdLst/>
            <a:ahLst/>
            <a:cxnLst/>
            <a:rect l="l" t="t" r="r" b="b"/>
            <a:pathLst>
              <a:path w="15544800" h="2893365">
                <a:moveTo>
                  <a:pt x="0" y="0"/>
                </a:moveTo>
                <a:lnTo>
                  <a:pt x="15544800" y="0"/>
                </a:lnTo>
                <a:lnTo>
                  <a:pt x="15544800" y="2893364"/>
                </a:lnTo>
                <a:lnTo>
                  <a:pt x="0" y="2893364"/>
                </a:lnTo>
                <a:lnTo>
                  <a:pt x="0" y="0"/>
                </a:lnTo>
                <a:close/>
              </a:path>
            </a:pathLst>
          </a:custGeom>
          <a:blipFill>
            <a:blip r:embed="rId5"/>
            <a:stretch>
              <a:fillRect t="-103108" b="-99098"/>
            </a:stretch>
          </a:blipFill>
        </p:spPr>
        <p:txBody>
          <a:bodyPr/>
          <a:lstStyle/>
          <a:p>
            <a:endParaRPr lang="en-US"/>
          </a:p>
        </p:txBody>
      </p:sp>
      <p:sp>
        <p:nvSpPr>
          <p:cNvPr id="37" name="Freeform 37" descr="A collage of people's faces  AI-generated content may be incorrect."/>
          <p:cNvSpPr/>
          <p:nvPr/>
        </p:nvSpPr>
        <p:spPr>
          <a:xfrm>
            <a:off x="-1889469" y="7081128"/>
            <a:ext cx="15544800" cy="2893365"/>
          </a:xfrm>
          <a:custGeom>
            <a:avLst/>
            <a:gdLst/>
            <a:ahLst/>
            <a:cxnLst/>
            <a:rect l="l" t="t" r="r" b="b"/>
            <a:pathLst>
              <a:path w="15544800" h="2893365">
                <a:moveTo>
                  <a:pt x="0" y="0"/>
                </a:moveTo>
                <a:lnTo>
                  <a:pt x="15544800" y="0"/>
                </a:lnTo>
                <a:lnTo>
                  <a:pt x="15544800" y="2893364"/>
                </a:lnTo>
                <a:lnTo>
                  <a:pt x="0" y="2893364"/>
                </a:lnTo>
                <a:lnTo>
                  <a:pt x="0" y="0"/>
                </a:lnTo>
                <a:close/>
              </a:path>
            </a:pathLst>
          </a:custGeom>
          <a:blipFill>
            <a:blip r:embed="rId5"/>
            <a:stretch>
              <a:fillRect t="-184449" b="-17757"/>
            </a:stretch>
          </a:blipFill>
        </p:spPr>
        <p:txBody>
          <a:bodyPr/>
          <a:lstStyle/>
          <a:p>
            <a:endParaRPr lang="en-US"/>
          </a:p>
        </p:txBody>
      </p:sp>
      <p:grpSp>
        <p:nvGrpSpPr>
          <p:cNvPr id="38" name="Group 38"/>
          <p:cNvGrpSpPr/>
          <p:nvPr/>
        </p:nvGrpSpPr>
        <p:grpSpPr>
          <a:xfrm>
            <a:off x="1051780" y="1190638"/>
            <a:ext cx="7670301" cy="1800661"/>
            <a:chOff x="0" y="0"/>
            <a:chExt cx="10227067" cy="2400881"/>
          </a:xfrm>
        </p:grpSpPr>
        <p:sp>
          <p:nvSpPr>
            <p:cNvPr id="39" name="Freeform 39"/>
            <p:cNvSpPr/>
            <p:nvPr/>
          </p:nvSpPr>
          <p:spPr>
            <a:xfrm>
              <a:off x="0" y="0"/>
              <a:ext cx="10227067" cy="2400881"/>
            </a:xfrm>
            <a:custGeom>
              <a:avLst/>
              <a:gdLst/>
              <a:ahLst/>
              <a:cxnLst/>
              <a:rect l="l" t="t" r="r" b="b"/>
              <a:pathLst>
                <a:path w="10227067" h="2400881">
                  <a:moveTo>
                    <a:pt x="0" y="0"/>
                  </a:moveTo>
                  <a:lnTo>
                    <a:pt x="10227067" y="0"/>
                  </a:lnTo>
                  <a:lnTo>
                    <a:pt x="10227067" y="2400881"/>
                  </a:lnTo>
                  <a:lnTo>
                    <a:pt x="0" y="2400881"/>
                  </a:lnTo>
                  <a:close/>
                </a:path>
              </a:pathLst>
            </a:custGeom>
            <a:solidFill>
              <a:srgbClr val="000000">
                <a:alpha val="0"/>
              </a:srgbClr>
            </a:solidFill>
          </p:spPr>
          <p:txBody>
            <a:bodyPr/>
            <a:lstStyle/>
            <a:p>
              <a:endParaRPr lang="en-US"/>
            </a:p>
          </p:txBody>
        </p:sp>
        <p:sp>
          <p:nvSpPr>
            <p:cNvPr id="40" name="TextBox 40"/>
            <p:cNvSpPr txBox="1"/>
            <p:nvPr/>
          </p:nvSpPr>
          <p:spPr>
            <a:xfrm>
              <a:off x="0" y="0"/>
              <a:ext cx="10227067" cy="2400881"/>
            </a:xfrm>
            <a:prstGeom prst="rect">
              <a:avLst/>
            </a:prstGeom>
          </p:spPr>
          <p:txBody>
            <a:bodyPr lIns="0" tIns="0" rIns="0" bIns="0" rtlCol="0" anchor="b"/>
            <a:lstStyle/>
            <a:p>
              <a:pPr algn="l">
                <a:lnSpc>
                  <a:spcPts val="8880"/>
                </a:lnSpc>
              </a:pPr>
              <a:r>
                <a:rPr lang="en-US" sz="7400" b="1">
                  <a:solidFill>
                    <a:srgbClr val="FFFFFF"/>
                  </a:solidFill>
                  <a:latin typeface="Figtree Bold"/>
                  <a:ea typeface="Figtree Bold"/>
                  <a:cs typeface="Figtree Bold"/>
                  <a:sym typeface="Figtree Bold"/>
                </a:rPr>
                <a:t>Advisory Panel</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C065C-3DE3-CC94-0330-6F31EE7315DA}"/>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29332F46-A14F-3381-0B18-EC9712851B4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US"/>
          </a:p>
        </p:txBody>
      </p:sp>
      <p:grpSp>
        <p:nvGrpSpPr>
          <p:cNvPr id="25" name="Group 25">
            <a:extLst>
              <a:ext uri="{FF2B5EF4-FFF2-40B4-BE49-F238E27FC236}">
                <a16:creationId xmlns:a16="http://schemas.microsoft.com/office/drawing/2014/main" id="{56C08389-B146-7FC4-ABE0-440F80310B20}"/>
              </a:ext>
            </a:extLst>
          </p:cNvPr>
          <p:cNvGrpSpPr/>
          <p:nvPr/>
        </p:nvGrpSpPr>
        <p:grpSpPr>
          <a:xfrm>
            <a:off x="281120" y="8937744"/>
            <a:ext cx="7185336" cy="1107828"/>
            <a:chOff x="0" y="0"/>
            <a:chExt cx="9580448" cy="1477104"/>
          </a:xfrm>
        </p:grpSpPr>
        <p:sp>
          <p:nvSpPr>
            <p:cNvPr id="26" name="Freeform 26">
              <a:extLst>
                <a:ext uri="{FF2B5EF4-FFF2-40B4-BE49-F238E27FC236}">
                  <a16:creationId xmlns:a16="http://schemas.microsoft.com/office/drawing/2014/main" id="{B4FA4448-AB31-74A5-E360-A9555F541820}"/>
                </a:ext>
              </a:extLst>
            </p:cNvPr>
            <p:cNvSpPr/>
            <p:nvPr/>
          </p:nvSpPr>
          <p:spPr>
            <a:xfrm>
              <a:off x="0" y="0"/>
              <a:ext cx="9580440" cy="1477150"/>
            </a:xfrm>
            <a:custGeom>
              <a:avLst/>
              <a:gdLst/>
              <a:ahLst/>
              <a:cxnLst/>
              <a:rect l="l" t="t" r="r" b="b"/>
              <a:pathLst>
                <a:path w="9580440" h="1477150">
                  <a:moveTo>
                    <a:pt x="0" y="0"/>
                  </a:moveTo>
                  <a:lnTo>
                    <a:pt x="9580440" y="0"/>
                  </a:lnTo>
                  <a:lnTo>
                    <a:pt x="9580440" y="1477150"/>
                  </a:lnTo>
                  <a:lnTo>
                    <a:pt x="0" y="1477150"/>
                  </a:lnTo>
                  <a:close/>
                </a:path>
              </a:pathLst>
            </a:custGeom>
            <a:solidFill>
              <a:srgbClr val="031A24"/>
            </a:solidFill>
          </p:spPr>
          <p:txBody>
            <a:bodyPr/>
            <a:lstStyle/>
            <a:p>
              <a:endParaRPr lang="en-US"/>
            </a:p>
          </p:txBody>
        </p:sp>
      </p:grpSp>
      <p:sp>
        <p:nvSpPr>
          <p:cNvPr id="39" name="Freeform 39">
            <a:extLst>
              <a:ext uri="{FF2B5EF4-FFF2-40B4-BE49-F238E27FC236}">
                <a16:creationId xmlns:a16="http://schemas.microsoft.com/office/drawing/2014/main" id="{0216FF60-EE42-CC34-33F2-3D9EF70E4E77}"/>
              </a:ext>
            </a:extLst>
          </p:cNvPr>
          <p:cNvSpPr/>
          <p:nvPr/>
        </p:nvSpPr>
        <p:spPr>
          <a:xfrm>
            <a:off x="1051780" y="1190638"/>
            <a:ext cx="7670301" cy="1800661"/>
          </a:xfrm>
          <a:custGeom>
            <a:avLst/>
            <a:gdLst/>
            <a:ahLst/>
            <a:cxnLst/>
            <a:rect l="l" t="t" r="r" b="b"/>
            <a:pathLst>
              <a:path w="10227067" h="2400881">
                <a:moveTo>
                  <a:pt x="0" y="0"/>
                </a:moveTo>
                <a:lnTo>
                  <a:pt x="10227067" y="0"/>
                </a:lnTo>
                <a:lnTo>
                  <a:pt x="10227067" y="2400881"/>
                </a:lnTo>
                <a:lnTo>
                  <a:pt x="0" y="2400881"/>
                </a:lnTo>
                <a:close/>
              </a:path>
            </a:pathLst>
          </a:custGeom>
          <a:solidFill>
            <a:srgbClr val="000000">
              <a:alpha val="0"/>
            </a:srgbClr>
          </a:solidFill>
        </p:spPr>
        <p:txBody>
          <a:bodyPr/>
          <a:lstStyle/>
          <a:p>
            <a:endParaRPr lang="en-US"/>
          </a:p>
        </p:txBody>
      </p:sp>
      <p:pic>
        <p:nvPicPr>
          <p:cNvPr id="41" name="Picture 40" descr="A white text on a black background&#10;&#10;AI-generated content may be incorrect.">
            <a:extLst>
              <a:ext uri="{FF2B5EF4-FFF2-40B4-BE49-F238E27FC236}">
                <a16:creationId xmlns:a16="http://schemas.microsoft.com/office/drawing/2014/main" id="{2A942B1A-13B8-6E33-DBDE-A3FC053AA768}"/>
              </a:ext>
            </a:extLst>
          </p:cNvPr>
          <p:cNvPicPr>
            <a:picLocks noChangeAspect="1"/>
          </p:cNvPicPr>
          <p:nvPr/>
        </p:nvPicPr>
        <p:blipFill>
          <a:blip r:embed="rId4"/>
          <a:stretch>
            <a:fillRect/>
          </a:stretch>
        </p:blipFill>
        <p:spPr>
          <a:xfrm>
            <a:off x="328252" y="1900820"/>
            <a:ext cx="11227039" cy="3001287"/>
          </a:xfrm>
          <a:prstGeom prst="rect">
            <a:avLst/>
          </a:prstGeom>
        </p:spPr>
      </p:pic>
      <p:pic>
        <p:nvPicPr>
          <p:cNvPr id="42" name="Picture 41" descr="A red sign with white text&#10;&#10;AI-generated content may be incorrect.">
            <a:extLst>
              <a:ext uri="{FF2B5EF4-FFF2-40B4-BE49-F238E27FC236}">
                <a16:creationId xmlns:a16="http://schemas.microsoft.com/office/drawing/2014/main" id="{A29FF87A-0379-FBFF-E66A-EBD697B77561}"/>
              </a:ext>
            </a:extLst>
          </p:cNvPr>
          <p:cNvPicPr>
            <a:picLocks noChangeAspect="1"/>
          </p:cNvPicPr>
          <p:nvPr/>
        </p:nvPicPr>
        <p:blipFill>
          <a:blip r:embed="rId5"/>
          <a:stretch>
            <a:fillRect/>
          </a:stretch>
        </p:blipFill>
        <p:spPr>
          <a:xfrm>
            <a:off x="1051780" y="5367538"/>
            <a:ext cx="4282221" cy="3302628"/>
          </a:xfrm>
          <a:prstGeom prst="rect">
            <a:avLst/>
          </a:prstGeom>
        </p:spPr>
      </p:pic>
    </p:spTree>
    <p:extLst>
      <p:ext uri="{BB962C8B-B14F-4D97-AF65-F5344CB8AC3E}">
        <p14:creationId xmlns:p14="http://schemas.microsoft.com/office/powerpoint/2010/main" val="2333622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9"/>
          <p:cNvSpPr/>
          <p:nvPr/>
        </p:nvSpPr>
        <p:spPr>
          <a:xfrm>
            <a:off x="10605150" y="3984850"/>
            <a:ext cx="3271200" cy="32346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algn="ctr" defTabSz="1828800">
              <a:buClr>
                <a:srgbClr val="000000"/>
              </a:buClr>
            </a:pPr>
            <a:endParaRPr sz="2800" kern="0">
              <a:solidFill>
                <a:srgbClr val="000000"/>
              </a:solidFill>
              <a:latin typeface="Figtree"/>
              <a:ea typeface="Figtree"/>
              <a:cs typeface="Figtree"/>
              <a:sym typeface="Figtree"/>
            </a:endParaRPr>
          </a:p>
        </p:txBody>
      </p:sp>
      <p:sp>
        <p:nvSpPr>
          <p:cNvPr id="165" name="Google Shape;165;p39"/>
          <p:cNvSpPr txBox="1"/>
          <p:nvPr/>
        </p:nvSpPr>
        <p:spPr>
          <a:xfrm>
            <a:off x="10705950" y="3984850"/>
            <a:ext cx="3069600" cy="3234600"/>
          </a:xfrm>
          <a:prstGeom prst="rect">
            <a:avLst/>
          </a:prstGeom>
          <a:noFill/>
          <a:ln>
            <a:noFill/>
          </a:ln>
        </p:spPr>
        <p:txBody>
          <a:bodyPr spcFirstLastPara="1" wrap="square" lIns="137150" tIns="137150" rIns="137150" bIns="137150" anchor="ctr" anchorCtr="0">
            <a:noAutofit/>
          </a:bodyPr>
          <a:lstStyle/>
          <a:p>
            <a:pPr algn="ctr" defTabSz="1828800">
              <a:buClr>
                <a:srgbClr val="000000"/>
              </a:buClr>
            </a:pPr>
            <a:r>
              <a:rPr lang="en-GB" sz="4400" b="1" kern="0" dirty="0">
                <a:solidFill>
                  <a:srgbClr val="F79869"/>
                </a:solidFill>
                <a:latin typeface="Figtree"/>
                <a:ea typeface="Figtree"/>
                <a:cs typeface="Figtree"/>
                <a:sym typeface="Figtree"/>
              </a:rPr>
              <a:t>176</a:t>
            </a:r>
            <a:endParaRPr sz="4400" b="1" kern="0" dirty="0">
              <a:solidFill>
                <a:srgbClr val="F79869"/>
              </a:solidFill>
              <a:latin typeface="Figtree"/>
              <a:ea typeface="Figtree"/>
              <a:cs typeface="Figtree"/>
              <a:sym typeface="Figtree"/>
            </a:endParaRPr>
          </a:p>
          <a:p>
            <a:pPr algn="ctr" defTabSz="1828800">
              <a:buClr>
                <a:srgbClr val="000000"/>
              </a:buClr>
            </a:pPr>
            <a:r>
              <a:rPr lang="en-GB" sz="2600" kern="0" dirty="0">
                <a:solidFill>
                  <a:srgbClr val="000000"/>
                </a:solidFill>
                <a:latin typeface="Figtree"/>
                <a:ea typeface="Figtree"/>
                <a:cs typeface="Figtree"/>
                <a:sym typeface="Figtree"/>
              </a:rPr>
              <a:t>startups supported </a:t>
            </a:r>
            <a:endParaRPr sz="2600" kern="0" dirty="0">
              <a:solidFill>
                <a:srgbClr val="000000"/>
              </a:solidFill>
              <a:latin typeface="Figtree"/>
              <a:ea typeface="Figtree"/>
              <a:cs typeface="Figtree"/>
              <a:sym typeface="Figtree"/>
            </a:endParaRPr>
          </a:p>
          <a:p>
            <a:pPr algn="ctr" defTabSz="1828800">
              <a:buClr>
                <a:srgbClr val="000000"/>
              </a:buClr>
            </a:pPr>
            <a:r>
              <a:rPr lang="en-GB" sz="2600" kern="0" dirty="0">
                <a:solidFill>
                  <a:srgbClr val="000000"/>
                </a:solidFill>
                <a:latin typeface="Figtree"/>
                <a:ea typeface="Figtree"/>
                <a:cs typeface="Figtree"/>
                <a:sym typeface="Figtree"/>
              </a:rPr>
              <a:t>on an educational programme </a:t>
            </a:r>
            <a:endParaRPr sz="2600" kern="0" dirty="0">
              <a:solidFill>
                <a:srgbClr val="000000"/>
              </a:solidFill>
              <a:latin typeface="Figtree"/>
              <a:ea typeface="Figtree"/>
              <a:cs typeface="Figtree"/>
              <a:sym typeface="Figtree"/>
            </a:endParaRPr>
          </a:p>
        </p:txBody>
      </p:sp>
      <p:sp>
        <p:nvSpPr>
          <p:cNvPr id="166" name="Google Shape;166;p39"/>
          <p:cNvSpPr/>
          <p:nvPr/>
        </p:nvSpPr>
        <p:spPr>
          <a:xfrm>
            <a:off x="14235050" y="3984850"/>
            <a:ext cx="3271200" cy="32346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182850" tIns="182850" rIns="182850" bIns="182850" anchor="ctr" anchorCtr="0">
            <a:noAutofit/>
          </a:bodyPr>
          <a:lstStyle/>
          <a:p>
            <a:pPr algn="ctr" defTabSz="1828800">
              <a:buClr>
                <a:srgbClr val="000000"/>
              </a:buClr>
            </a:pPr>
            <a:endParaRPr sz="2800" kern="0">
              <a:solidFill>
                <a:srgbClr val="000000"/>
              </a:solidFill>
              <a:latin typeface="Figtree"/>
              <a:ea typeface="Figtree"/>
              <a:cs typeface="Figtree"/>
              <a:sym typeface="Figtree"/>
            </a:endParaRPr>
          </a:p>
        </p:txBody>
      </p:sp>
      <p:sp>
        <p:nvSpPr>
          <p:cNvPr id="167" name="Google Shape;167;p39"/>
          <p:cNvSpPr txBox="1"/>
          <p:nvPr/>
        </p:nvSpPr>
        <p:spPr>
          <a:xfrm>
            <a:off x="14235050" y="3984850"/>
            <a:ext cx="3271200" cy="3234600"/>
          </a:xfrm>
          <a:prstGeom prst="rect">
            <a:avLst/>
          </a:prstGeom>
          <a:noFill/>
          <a:ln>
            <a:noFill/>
          </a:ln>
        </p:spPr>
        <p:txBody>
          <a:bodyPr spcFirstLastPara="1" wrap="square" lIns="137150" tIns="137150" rIns="137150" bIns="137150" anchor="ctr" anchorCtr="0">
            <a:noAutofit/>
          </a:bodyPr>
          <a:lstStyle/>
          <a:p>
            <a:pPr algn="ctr" defTabSz="1828800">
              <a:buClr>
                <a:srgbClr val="000000"/>
              </a:buClr>
            </a:pPr>
            <a:r>
              <a:rPr lang="en-GB" sz="4400" b="1" kern="0" dirty="0">
                <a:solidFill>
                  <a:srgbClr val="F79869"/>
                </a:solidFill>
                <a:latin typeface="Figtree"/>
                <a:ea typeface="Figtree"/>
                <a:cs typeface="Figtree"/>
                <a:sym typeface="Figtree"/>
              </a:rPr>
              <a:t>694</a:t>
            </a:r>
            <a:endParaRPr sz="4400" b="1" kern="0" dirty="0">
              <a:solidFill>
                <a:srgbClr val="F79869"/>
              </a:solidFill>
              <a:latin typeface="Figtree"/>
              <a:ea typeface="Figtree"/>
              <a:cs typeface="Figtree"/>
              <a:sym typeface="Figtree"/>
            </a:endParaRPr>
          </a:p>
          <a:p>
            <a:pPr algn="ctr" defTabSz="1828800">
              <a:buClr>
                <a:srgbClr val="000000"/>
              </a:buClr>
            </a:pPr>
            <a:r>
              <a:rPr lang="en-GB" sz="2600" kern="0" dirty="0">
                <a:solidFill>
                  <a:srgbClr val="000000"/>
                </a:solidFill>
                <a:latin typeface="Figtree"/>
                <a:ea typeface="Figtree"/>
                <a:cs typeface="Figtree"/>
                <a:sym typeface="Figtree"/>
              </a:rPr>
              <a:t>Prospective </a:t>
            </a:r>
            <a:r>
              <a:rPr lang="en-GB" sz="2600" kern="0" dirty="0" err="1">
                <a:solidFill>
                  <a:srgbClr val="000000"/>
                </a:solidFill>
                <a:latin typeface="Figtree"/>
                <a:ea typeface="Figtree"/>
                <a:cs typeface="Figtree"/>
                <a:sym typeface="Figtree"/>
              </a:rPr>
              <a:t>lawtech</a:t>
            </a:r>
            <a:r>
              <a:rPr lang="en-GB" sz="2600" kern="0" dirty="0">
                <a:solidFill>
                  <a:srgbClr val="000000"/>
                </a:solidFill>
                <a:latin typeface="Figtree"/>
                <a:ea typeface="Figtree"/>
                <a:cs typeface="Figtree"/>
                <a:sym typeface="Figtree"/>
              </a:rPr>
              <a:t> entrepreneurs enrolled on the Fundamentals</a:t>
            </a:r>
            <a:endParaRPr sz="2600" kern="0" dirty="0">
              <a:solidFill>
                <a:srgbClr val="000000"/>
              </a:solidFill>
              <a:latin typeface="Figtree"/>
              <a:ea typeface="Figtree"/>
              <a:cs typeface="Figtree"/>
              <a:sym typeface="Figtree"/>
            </a:endParaRPr>
          </a:p>
        </p:txBody>
      </p:sp>
      <p:sp>
        <p:nvSpPr>
          <p:cNvPr id="168" name="Google Shape;168;p39"/>
          <p:cNvSpPr txBox="1"/>
          <p:nvPr/>
        </p:nvSpPr>
        <p:spPr>
          <a:xfrm>
            <a:off x="907000" y="3604650"/>
            <a:ext cx="8797800" cy="6217026"/>
          </a:xfrm>
          <a:prstGeom prst="rect">
            <a:avLst/>
          </a:prstGeom>
          <a:solidFill>
            <a:srgbClr val="042337"/>
          </a:solidFill>
          <a:ln>
            <a:noFill/>
          </a:ln>
        </p:spPr>
        <p:txBody>
          <a:bodyPr spcFirstLastPara="1" wrap="square" lIns="182850" tIns="182850" rIns="182850" bIns="182850" anchor="t" anchorCtr="0">
            <a:spAutoFit/>
          </a:bodyPr>
          <a:lstStyle/>
          <a:p>
            <a:pPr marL="914400" indent="-635000" defTabSz="1828800">
              <a:buClr>
                <a:srgbClr val="FFFFFF"/>
              </a:buClr>
              <a:buSzPts val="1400"/>
              <a:buFont typeface="Figtree"/>
              <a:buChar char="-"/>
            </a:pPr>
            <a:r>
              <a:rPr lang="en-GB" sz="2800" b="1" kern="0" dirty="0">
                <a:solidFill>
                  <a:srgbClr val="FFFFFF"/>
                </a:solidFill>
                <a:latin typeface="Figtree"/>
                <a:ea typeface="Figtree"/>
                <a:cs typeface="Figtree"/>
                <a:sym typeface="Figtree"/>
              </a:rPr>
              <a:t>Fundamentals: </a:t>
            </a:r>
            <a:r>
              <a:rPr lang="en-GB" sz="2800" kern="0" dirty="0">
                <a:solidFill>
                  <a:srgbClr val="FFFFFF"/>
                </a:solidFill>
                <a:latin typeface="Figtree"/>
                <a:ea typeface="Figtree"/>
                <a:cs typeface="Figtree"/>
                <a:sym typeface="Figtree"/>
              </a:rPr>
              <a:t>introducing pre-startups to the </a:t>
            </a:r>
            <a:r>
              <a:rPr lang="en-GB" sz="2800" kern="0" dirty="0" err="1">
                <a:solidFill>
                  <a:srgbClr val="FFFFFF"/>
                </a:solidFill>
                <a:latin typeface="Figtree"/>
                <a:ea typeface="Figtree"/>
                <a:cs typeface="Figtree"/>
                <a:sym typeface="Figtree"/>
              </a:rPr>
              <a:t>lawtech</a:t>
            </a:r>
            <a:r>
              <a:rPr lang="en-GB" sz="2800" kern="0" dirty="0">
                <a:solidFill>
                  <a:srgbClr val="FFFFFF"/>
                </a:solidFill>
                <a:latin typeface="Figtree"/>
                <a:ea typeface="Figtree"/>
                <a:cs typeface="Figtree"/>
                <a:sym typeface="Figtree"/>
              </a:rPr>
              <a:t> landscape and entrepreneurship</a:t>
            </a:r>
            <a:endParaRPr sz="2800" kern="0" dirty="0">
              <a:solidFill>
                <a:srgbClr val="FFFFFF"/>
              </a:solidFill>
              <a:latin typeface="Figtree"/>
              <a:ea typeface="Figtree"/>
              <a:cs typeface="Figtree"/>
              <a:sym typeface="Figtree"/>
            </a:endParaRPr>
          </a:p>
          <a:p>
            <a:pPr marL="914400" indent="-635000" defTabSz="1828800">
              <a:spcBef>
                <a:spcPts val="2000"/>
              </a:spcBef>
              <a:buClr>
                <a:srgbClr val="FFFFFF"/>
              </a:buClr>
              <a:buSzPts val="1400"/>
              <a:buFont typeface="Figtree"/>
              <a:buChar char="-"/>
            </a:pPr>
            <a:r>
              <a:rPr lang="en-GB" sz="2800" b="1" kern="0" dirty="0">
                <a:solidFill>
                  <a:srgbClr val="FFFFFF"/>
                </a:solidFill>
                <a:latin typeface="Figtree"/>
                <a:ea typeface="Figtree"/>
                <a:cs typeface="Figtree"/>
                <a:sym typeface="Figtree"/>
              </a:rPr>
              <a:t>Builder: </a:t>
            </a:r>
            <a:r>
              <a:rPr lang="en-GB" sz="2800" kern="0" dirty="0">
                <a:solidFill>
                  <a:srgbClr val="FFFFFF"/>
                </a:solidFill>
                <a:latin typeface="Figtree"/>
                <a:ea typeface="Figtree"/>
                <a:cs typeface="Figtree"/>
                <a:sym typeface="Figtree"/>
              </a:rPr>
              <a:t>introducing pre-MVP founders to startup best practices and playbooks </a:t>
            </a:r>
            <a:endParaRPr sz="2800" kern="0" dirty="0">
              <a:solidFill>
                <a:srgbClr val="FFFFFF"/>
              </a:solidFill>
              <a:latin typeface="Figtree"/>
              <a:ea typeface="Figtree"/>
              <a:cs typeface="Figtree"/>
              <a:sym typeface="Figtree"/>
            </a:endParaRPr>
          </a:p>
          <a:p>
            <a:pPr marL="914400" indent="-635000" defTabSz="1828800">
              <a:spcBef>
                <a:spcPts val="2000"/>
              </a:spcBef>
              <a:buClr>
                <a:srgbClr val="FFFFFF"/>
              </a:buClr>
              <a:buSzPts val="1400"/>
              <a:buFont typeface="Figtree"/>
              <a:buChar char="-"/>
            </a:pPr>
            <a:r>
              <a:rPr lang="en-GB" sz="2800" b="1" kern="0" dirty="0">
                <a:solidFill>
                  <a:srgbClr val="FFFFFF"/>
                </a:solidFill>
                <a:latin typeface="Figtree"/>
                <a:ea typeface="Figtree"/>
                <a:cs typeface="Figtree"/>
                <a:sym typeface="Figtree"/>
              </a:rPr>
              <a:t>Mentoring: </a:t>
            </a:r>
            <a:r>
              <a:rPr lang="en-GB" sz="2800" kern="0" dirty="0">
                <a:solidFill>
                  <a:srgbClr val="FFFFFF"/>
                </a:solidFill>
                <a:latin typeface="Figtree"/>
                <a:ea typeface="Figtree"/>
                <a:cs typeface="Figtree"/>
                <a:sym typeface="Figtree"/>
              </a:rPr>
              <a:t>objective-led one-to-one support with industry experts</a:t>
            </a:r>
            <a:endParaRPr sz="2800" kern="0" dirty="0">
              <a:solidFill>
                <a:srgbClr val="FFFFFF"/>
              </a:solidFill>
              <a:latin typeface="Figtree"/>
              <a:ea typeface="Figtree"/>
              <a:cs typeface="Figtree"/>
              <a:sym typeface="Figtree"/>
            </a:endParaRPr>
          </a:p>
          <a:p>
            <a:pPr marL="914400" indent="-635000" defTabSz="1828800">
              <a:spcBef>
                <a:spcPts val="2000"/>
              </a:spcBef>
              <a:spcAft>
                <a:spcPts val="2000"/>
              </a:spcAft>
              <a:buClr>
                <a:srgbClr val="FFFFFF"/>
              </a:buClr>
              <a:buSzPts val="1400"/>
              <a:buFont typeface="Figtree"/>
              <a:buChar char="-"/>
            </a:pPr>
            <a:r>
              <a:rPr lang="en-GB" sz="2800" b="1" kern="0" dirty="0">
                <a:solidFill>
                  <a:srgbClr val="FFFFFF"/>
                </a:solidFill>
                <a:latin typeface="Figtree"/>
                <a:ea typeface="Figtree"/>
                <a:cs typeface="Figtree"/>
                <a:sym typeface="Figtree"/>
              </a:rPr>
              <a:t>Bridge:</a:t>
            </a:r>
            <a:r>
              <a:rPr lang="en-GB" sz="2800" kern="0" dirty="0">
                <a:solidFill>
                  <a:srgbClr val="FFFFFF"/>
                </a:solidFill>
                <a:latin typeface="Figtree"/>
                <a:ea typeface="Figtree"/>
                <a:cs typeface="Figtree"/>
                <a:sym typeface="Figtree"/>
              </a:rPr>
              <a:t> brings startups and legal market players together to explore approaches to innovation</a:t>
            </a:r>
          </a:p>
          <a:p>
            <a:pPr marL="914400" indent="-635000" defTabSz="1828800">
              <a:spcBef>
                <a:spcPts val="2000"/>
              </a:spcBef>
              <a:spcAft>
                <a:spcPts val="2000"/>
              </a:spcAft>
              <a:buClr>
                <a:srgbClr val="FFFFFF"/>
              </a:buClr>
              <a:buSzPts val="1400"/>
              <a:buFont typeface="Figtree"/>
              <a:buChar char="-"/>
            </a:pPr>
            <a:endParaRPr lang="en-GB" sz="2800" kern="0" dirty="0">
              <a:solidFill>
                <a:srgbClr val="FFFFFF"/>
              </a:solidFill>
              <a:latin typeface="Figtree"/>
              <a:ea typeface="Figtree"/>
              <a:cs typeface="Figtree"/>
              <a:sym typeface="Figtree"/>
            </a:endParaRPr>
          </a:p>
        </p:txBody>
      </p:sp>
      <p:sp>
        <p:nvSpPr>
          <p:cNvPr id="169" name="Google Shape;169;p39"/>
          <p:cNvSpPr txBox="1">
            <a:spLocks noGrp="1"/>
          </p:cNvSpPr>
          <p:nvPr>
            <p:ph type="ctrTitle"/>
          </p:nvPr>
        </p:nvSpPr>
        <p:spPr>
          <a:xfrm>
            <a:off x="907000" y="0"/>
            <a:ext cx="14187000" cy="2857800"/>
          </a:xfrm>
          <a:prstGeom prst="rect">
            <a:avLst/>
          </a:prstGeom>
          <a:solidFill>
            <a:srgbClr val="042337"/>
          </a:solidFill>
        </p:spPr>
        <p:txBody>
          <a:bodyPr spcFirstLastPara="1" wrap="square" lIns="182850" tIns="182850" rIns="182850" bIns="182850" anchor="ctr" anchorCtr="0">
            <a:noAutofit/>
          </a:bodyPr>
          <a:lstStyle/>
          <a:p>
            <a:pPr algn="l">
              <a:buSzPts val="990"/>
            </a:pPr>
            <a:r>
              <a:rPr lang="en-GB" sz="6080" b="1" dirty="0">
                <a:solidFill>
                  <a:srgbClr val="F79869"/>
                </a:solidFill>
                <a:latin typeface="Figtree"/>
                <a:ea typeface="Figtree"/>
                <a:cs typeface="Figtree"/>
                <a:sym typeface="Figtree"/>
              </a:rPr>
              <a:t>Free programmes to support </a:t>
            </a:r>
            <a:r>
              <a:rPr lang="en-GB" sz="6080" b="1" dirty="0" err="1">
                <a:solidFill>
                  <a:srgbClr val="F79869"/>
                </a:solidFill>
                <a:latin typeface="Figtree"/>
                <a:ea typeface="Figtree"/>
                <a:cs typeface="Figtree"/>
                <a:sym typeface="Figtree"/>
              </a:rPr>
              <a:t>lawtechs</a:t>
            </a:r>
            <a:endParaRPr sz="6080" b="1" dirty="0">
              <a:solidFill>
                <a:srgbClr val="F79869"/>
              </a:solidFill>
              <a:latin typeface="Figtree"/>
              <a:ea typeface="Figtree"/>
              <a:cs typeface="Figtree"/>
              <a:sym typeface="Figtree"/>
            </a:endParaRPr>
          </a:p>
        </p:txBody>
      </p:sp>
      <p:sp>
        <p:nvSpPr>
          <p:cNvPr id="170" name="Google Shape;170;p39"/>
          <p:cNvSpPr txBox="1">
            <a:spLocks noGrp="1"/>
          </p:cNvSpPr>
          <p:nvPr>
            <p:ph type="ctrTitle"/>
          </p:nvPr>
        </p:nvSpPr>
        <p:spPr>
          <a:xfrm>
            <a:off x="1090550" y="2300850"/>
            <a:ext cx="3828000" cy="1303800"/>
          </a:xfrm>
          <a:prstGeom prst="rect">
            <a:avLst/>
          </a:prstGeom>
          <a:solidFill>
            <a:srgbClr val="042337"/>
          </a:solidFill>
        </p:spPr>
        <p:txBody>
          <a:bodyPr spcFirstLastPara="1" wrap="square" lIns="182850" tIns="182850" rIns="182850" bIns="182850" anchor="b" anchorCtr="0">
            <a:noAutofit/>
          </a:bodyPr>
          <a:lstStyle/>
          <a:p>
            <a:pPr algn="l">
              <a:buSzPts val="990"/>
            </a:pPr>
            <a:r>
              <a:rPr lang="en-GB" sz="4000" b="1">
                <a:solidFill>
                  <a:schemeClr val="lt1"/>
                </a:solidFill>
                <a:latin typeface="Figtree"/>
                <a:ea typeface="Figtree"/>
                <a:cs typeface="Figtree"/>
                <a:sym typeface="Figtree"/>
              </a:rPr>
              <a:t>Programmes</a:t>
            </a:r>
            <a:endParaRPr sz="4000" b="1">
              <a:latin typeface="Figtree"/>
              <a:ea typeface="Figtree"/>
              <a:cs typeface="Figtree"/>
              <a:sym typeface="Figtre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5" name="Google Shape;185;p41"/>
          <p:cNvSpPr txBox="1"/>
          <p:nvPr/>
        </p:nvSpPr>
        <p:spPr>
          <a:xfrm>
            <a:off x="800954" y="1861622"/>
            <a:ext cx="14713398" cy="8094463"/>
          </a:xfrm>
          <a:prstGeom prst="rect">
            <a:avLst/>
          </a:prstGeom>
          <a:solidFill>
            <a:srgbClr val="042336"/>
          </a:solidFill>
          <a:ln>
            <a:noFill/>
          </a:ln>
        </p:spPr>
        <p:txBody>
          <a:bodyPr spcFirstLastPara="1" wrap="square" lIns="182850" tIns="182850" rIns="182850" bIns="182850" anchor="t" anchorCtr="0">
            <a:spAutoFit/>
          </a:bodyPr>
          <a:lstStyle/>
          <a:p>
            <a:pPr defTabSz="1828800">
              <a:spcAft>
                <a:spcPts val="2000"/>
              </a:spcAft>
              <a:buClr>
                <a:srgbClr val="000000"/>
              </a:buClr>
            </a:pPr>
            <a:r>
              <a:rPr lang="en-GB" sz="3200" kern="0" dirty="0">
                <a:solidFill>
                  <a:srgbClr val="FFFFFF"/>
                </a:solidFill>
                <a:latin typeface="Figtree"/>
                <a:ea typeface="Figtree"/>
                <a:cs typeface="Figtree"/>
                <a:sym typeface="Figtree"/>
              </a:rPr>
              <a:t>We organise events across the UK to connect and grow the </a:t>
            </a:r>
            <a:r>
              <a:rPr lang="en-GB" sz="3200" kern="0" dirty="0" err="1">
                <a:solidFill>
                  <a:srgbClr val="FFFFFF"/>
                </a:solidFill>
                <a:latin typeface="Figtree"/>
                <a:ea typeface="Figtree"/>
                <a:cs typeface="Figtree"/>
                <a:sym typeface="Figtree"/>
              </a:rPr>
              <a:t>legaltech</a:t>
            </a:r>
            <a:r>
              <a:rPr lang="en-GB" sz="3200" kern="0" dirty="0">
                <a:solidFill>
                  <a:srgbClr val="FFFFFF"/>
                </a:solidFill>
                <a:latin typeface="Figtree"/>
                <a:ea typeface="Figtree"/>
                <a:cs typeface="Figtree"/>
                <a:sym typeface="Figtree"/>
              </a:rPr>
              <a:t> ecosystem, all delivered in partnership with local and national organisations, particularly Universities</a:t>
            </a:r>
          </a:p>
          <a:p>
            <a:pPr defTabSz="1828800">
              <a:spcAft>
                <a:spcPts val="2000"/>
              </a:spcAft>
              <a:buClr>
                <a:srgbClr val="000000"/>
              </a:buClr>
            </a:pPr>
            <a:endParaRPr lang="en-GB" sz="3200" kern="0" dirty="0">
              <a:solidFill>
                <a:srgbClr val="FFFFFF"/>
              </a:solidFill>
              <a:latin typeface="Figtree"/>
              <a:ea typeface="Figtree"/>
              <a:cs typeface="Figtree"/>
              <a:sym typeface="Figtree"/>
            </a:endParaRPr>
          </a:p>
          <a:p>
            <a:pPr defTabSz="1828800">
              <a:spcAft>
                <a:spcPts val="2000"/>
              </a:spcAft>
              <a:buClr>
                <a:srgbClr val="000000"/>
              </a:buClr>
            </a:pPr>
            <a:endParaRPr lang="en-GB" sz="3200" kern="0" dirty="0">
              <a:solidFill>
                <a:srgbClr val="FFFFFF"/>
              </a:solidFill>
              <a:latin typeface="Figtree"/>
              <a:ea typeface="Figtree"/>
              <a:cs typeface="Figtree"/>
              <a:sym typeface="Figtree"/>
            </a:endParaRPr>
          </a:p>
          <a:p>
            <a:pPr defTabSz="1828800">
              <a:spcAft>
                <a:spcPts val="2000"/>
              </a:spcAft>
              <a:buClr>
                <a:srgbClr val="000000"/>
              </a:buClr>
            </a:pPr>
            <a:endParaRPr lang="en-GB" sz="3200" kern="0" dirty="0">
              <a:solidFill>
                <a:srgbClr val="FFFFFF"/>
              </a:solidFill>
              <a:latin typeface="Figtree"/>
              <a:ea typeface="Figtree"/>
              <a:cs typeface="Figtree"/>
              <a:sym typeface="Figtree"/>
            </a:endParaRPr>
          </a:p>
          <a:p>
            <a:pPr defTabSz="1828800">
              <a:spcAft>
                <a:spcPts val="2000"/>
              </a:spcAft>
              <a:buClr>
                <a:srgbClr val="000000"/>
              </a:buClr>
            </a:pPr>
            <a:endParaRPr lang="en-GB" sz="3200" kern="0" dirty="0">
              <a:solidFill>
                <a:srgbClr val="FFFFFF"/>
              </a:solidFill>
              <a:latin typeface="Figtree"/>
              <a:ea typeface="Figtree"/>
              <a:cs typeface="Figtree"/>
              <a:sym typeface="Figtree"/>
            </a:endParaRPr>
          </a:p>
          <a:p>
            <a:pPr defTabSz="1828800">
              <a:spcAft>
                <a:spcPts val="2000"/>
              </a:spcAft>
              <a:buClr>
                <a:srgbClr val="000000"/>
              </a:buClr>
            </a:pPr>
            <a:endParaRPr lang="en-GB" sz="3200" kern="0" dirty="0">
              <a:solidFill>
                <a:srgbClr val="FFFFFF"/>
              </a:solidFill>
              <a:latin typeface="Figtree"/>
              <a:ea typeface="Figtree"/>
              <a:cs typeface="Figtree"/>
              <a:sym typeface="Figtree"/>
            </a:endParaRPr>
          </a:p>
          <a:p>
            <a:pPr defTabSz="1828800">
              <a:spcAft>
                <a:spcPts val="2000"/>
              </a:spcAft>
              <a:buClr>
                <a:srgbClr val="000000"/>
              </a:buClr>
            </a:pPr>
            <a:endParaRPr lang="en-GB" sz="3200" kern="0" dirty="0">
              <a:solidFill>
                <a:srgbClr val="FFFFFF"/>
              </a:solidFill>
              <a:latin typeface="Figtree"/>
              <a:ea typeface="Figtree"/>
              <a:cs typeface="Figtree"/>
              <a:sym typeface="Figtree"/>
            </a:endParaRPr>
          </a:p>
          <a:p>
            <a:pPr defTabSz="1828800">
              <a:spcAft>
                <a:spcPts val="2000"/>
              </a:spcAft>
              <a:buClr>
                <a:srgbClr val="000000"/>
              </a:buClr>
            </a:pPr>
            <a:endParaRPr lang="en-GB" sz="3200" kern="0" dirty="0">
              <a:solidFill>
                <a:srgbClr val="FFFFFF"/>
              </a:solidFill>
              <a:latin typeface="Figtree"/>
              <a:ea typeface="Figtree"/>
              <a:cs typeface="Figtree"/>
              <a:sym typeface="Figtree"/>
            </a:endParaRPr>
          </a:p>
          <a:p>
            <a:pPr defTabSz="1828800">
              <a:spcAft>
                <a:spcPts val="2000"/>
              </a:spcAft>
              <a:buClr>
                <a:srgbClr val="000000"/>
              </a:buClr>
            </a:pPr>
            <a:endParaRPr lang="en-GB" sz="3200" kern="0" dirty="0">
              <a:solidFill>
                <a:srgbClr val="FFFFFF"/>
              </a:solidFill>
              <a:latin typeface="Figtree"/>
              <a:ea typeface="Figtree"/>
              <a:cs typeface="Figtree"/>
              <a:sym typeface="Figtree"/>
            </a:endParaRPr>
          </a:p>
        </p:txBody>
      </p:sp>
      <p:sp>
        <p:nvSpPr>
          <p:cNvPr id="15" name="Rectangle 14">
            <a:extLst>
              <a:ext uri="{FF2B5EF4-FFF2-40B4-BE49-F238E27FC236}">
                <a16:creationId xmlns:a16="http://schemas.microsoft.com/office/drawing/2014/main" id="{07BAA093-F1C4-6AFF-6B1B-C3CA43964BD2}"/>
              </a:ext>
            </a:extLst>
          </p:cNvPr>
          <p:cNvSpPr/>
          <p:nvPr/>
        </p:nvSpPr>
        <p:spPr>
          <a:xfrm>
            <a:off x="7538727" y="3872941"/>
            <a:ext cx="10006092" cy="58777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0" name="Google Shape;180;p41"/>
          <p:cNvSpPr txBox="1">
            <a:spLocks noGrp="1"/>
          </p:cNvSpPr>
          <p:nvPr>
            <p:ph type="ctrTitle"/>
          </p:nvPr>
        </p:nvSpPr>
        <p:spPr>
          <a:xfrm>
            <a:off x="800954" y="536288"/>
            <a:ext cx="14187000" cy="1325519"/>
          </a:xfrm>
          <a:prstGeom prst="rect">
            <a:avLst/>
          </a:prstGeom>
          <a:solidFill>
            <a:srgbClr val="042337"/>
          </a:solidFill>
        </p:spPr>
        <p:txBody>
          <a:bodyPr spcFirstLastPara="1" wrap="square" lIns="182850" tIns="182850" rIns="182850" bIns="182850" anchor="ctr" anchorCtr="0">
            <a:noAutofit/>
          </a:bodyPr>
          <a:lstStyle/>
          <a:p>
            <a:pPr algn="l">
              <a:buSzPts val="990"/>
            </a:pPr>
            <a:r>
              <a:rPr lang="en-GB" sz="6080" b="1" dirty="0">
                <a:solidFill>
                  <a:srgbClr val="F79869"/>
                </a:solidFill>
                <a:latin typeface="Figtree"/>
                <a:ea typeface="Figtree"/>
                <a:cs typeface="Figtree"/>
                <a:sym typeface="Figtree"/>
              </a:rPr>
              <a:t>Free events</a:t>
            </a:r>
            <a:endParaRPr sz="6080" b="1" dirty="0">
              <a:solidFill>
                <a:srgbClr val="F79869"/>
              </a:solidFill>
              <a:latin typeface="Figtree"/>
              <a:ea typeface="Figtree"/>
              <a:cs typeface="Figtree"/>
              <a:sym typeface="Figtree"/>
            </a:endParaRPr>
          </a:p>
        </p:txBody>
      </p:sp>
      <p:sp>
        <p:nvSpPr>
          <p:cNvPr id="182" name="Google Shape;182;p41"/>
          <p:cNvSpPr txBox="1"/>
          <p:nvPr/>
        </p:nvSpPr>
        <p:spPr>
          <a:xfrm>
            <a:off x="940327" y="3903672"/>
            <a:ext cx="2870687" cy="2919047"/>
          </a:xfrm>
          <a:prstGeom prst="rect">
            <a:avLst/>
          </a:prstGeom>
          <a:solidFill>
            <a:srgbClr val="F1F2F2"/>
          </a:solidFill>
          <a:ln>
            <a:noFill/>
          </a:ln>
        </p:spPr>
        <p:txBody>
          <a:bodyPr spcFirstLastPara="1" wrap="square" lIns="137150" tIns="137150" rIns="137150" bIns="137150" anchor="ctr" anchorCtr="0">
            <a:noAutofit/>
          </a:bodyPr>
          <a:lstStyle/>
          <a:p>
            <a:pPr algn="ctr" defTabSz="1828800">
              <a:buClr>
                <a:srgbClr val="000000"/>
              </a:buClr>
            </a:pPr>
            <a:r>
              <a:rPr lang="en-GB" sz="4400" b="1" kern="0" dirty="0">
                <a:solidFill>
                  <a:srgbClr val="F79869"/>
                </a:solidFill>
                <a:latin typeface="Figtree"/>
                <a:ea typeface="Figtree"/>
                <a:cs typeface="Figtree"/>
                <a:sym typeface="Figtree"/>
              </a:rPr>
              <a:t>8</a:t>
            </a:r>
            <a:endParaRPr sz="4400" b="1" kern="0" dirty="0">
              <a:solidFill>
                <a:srgbClr val="F79869"/>
              </a:solidFill>
              <a:latin typeface="Figtree"/>
              <a:ea typeface="Figtree"/>
              <a:cs typeface="Figtree"/>
              <a:sym typeface="Figtree"/>
            </a:endParaRPr>
          </a:p>
          <a:p>
            <a:pPr algn="ctr" defTabSz="1828800">
              <a:buClr>
                <a:srgbClr val="000000"/>
              </a:buClr>
            </a:pPr>
            <a:r>
              <a:rPr lang="en-GB" sz="2600" kern="0" dirty="0">
                <a:solidFill>
                  <a:srgbClr val="000000"/>
                </a:solidFill>
                <a:latin typeface="Figtree"/>
                <a:ea typeface="Figtree"/>
                <a:cs typeface="Figtree"/>
                <a:sym typeface="Figtree"/>
              </a:rPr>
              <a:t>UK cities (across every UK Nation) hosted a LTUK event</a:t>
            </a:r>
            <a:endParaRPr sz="2600" kern="0" dirty="0">
              <a:solidFill>
                <a:srgbClr val="000000"/>
              </a:solidFill>
              <a:latin typeface="Figtree"/>
              <a:ea typeface="Figtree"/>
              <a:cs typeface="Figtree"/>
              <a:sym typeface="Figtree"/>
            </a:endParaRPr>
          </a:p>
        </p:txBody>
      </p:sp>
      <p:sp>
        <p:nvSpPr>
          <p:cNvPr id="184" name="Google Shape;184;p41"/>
          <p:cNvSpPr txBox="1"/>
          <p:nvPr/>
        </p:nvSpPr>
        <p:spPr>
          <a:xfrm>
            <a:off x="4212535" y="3885641"/>
            <a:ext cx="2899271" cy="2866832"/>
          </a:xfrm>
          <a:prstGeom prst="rect">
            <a:avLst/>
          </a:prstGeom>
          <a:solidFill>
            <a:srgbClr val="F1F2F2"/>
          </a:solidFill>
          <a:ln>
            <a:noFill/>
          </a:ln>
        </p:spPr>
        <p:txBody>
          <a:bodyPr spcFirstLastPara="1" wrap="square" lIns="137150" tIns="137150" rIns="137150" bIns="137150" anchor="ctr" anchorCtr="0">
            <a:noAutofit/>
          </a:bodyPr>
          <a:lstStyle/>
          <a:p>
            <a:pPr algn="ctr" defTabSz="1828800">
              <a:buClr>
                <a:srgbClr val="000000"/>
              </a:buClr>
            </a:pPr>
            <a:r>
              <a:rPr lang="en-GB" sz="4400" b="1" kern="0" dirty="0">
                <a:solidFill>
                  <a:srgbClr val="F79869"/>
                </a:solidFill>
                <a:latin typeface="Figtree"/>
                <a:ea typeface="Figtree"/>
                <a:cs typeface="Figtree"/>
                <a:sym typeface="Figtree"/>
              </a:rPr>
              <a:t>&gt;2000</a:t>
            </a:r>
            <a:endParaRPr sz="4400" b="1" kern="0" dirty="0">
              <a:solidFill>
                <a:srgbClr val="F79869"/>
              </a:solidFill>
              <a:latin typeface="Figtree"/>
              <a:ea typeface="Figtree"/>
              <a:cs typeface="Figtree"/>
              <a:sym typeface="Figtree"/>
            </a:endParaRPr>
          </a:p>
          <a:p>
            <a:pPr algn="ctr" defTabSz="1828800">
              <a:buClr>
                <a:srgbClr val="000000"/>
              </a:buClr>
            </a:pPr>
            <a:r>
              <a:rPr lang="en-GB" sz="2600" kern="0" dirty="0">
                <a:solidFill>
                  <a:srgbClr val="000000"/>
                </a:solidFill>
                <a:latin typeface="Figtree"/>
                <a:ea typeface="Figtree"/>
                <a:cs typeface="Figtree"/>
                <a:sym typeface="Figtree"/>
              </a:rPr>
              <a:t>Individuals attended events across the UK</a:t>
            </a:r>
            <a:endParaRPr sz="2600" kern="0" dirty="0">
              <a:solidFill>
                <a:srgbClr val="000000"/>
              </a:solidFill>
              <a:latin typeface="Figtree"/>
              <a:ea typeface="Figtree"/>
              <a:cs typeface="Figtree"/>
              <a:sym typeface="Figtree"/>
            </a:endParaRPr>
          </a:p>
        </p:txBody>
      </p:sp>
      <p:pic>
        <p:nvPicPr>
          <p:cNvPr id="4" name="Google Shape;631;p58">
            <a:extLst>
              <a:ext uri="{FF2B5EF4-FFF2-40B4-BE49-F238E27FC236}">
                <a16:creationId xmlns:a16="http://schemas.microsoft.com/office/drawing/2014/main" id="{CBED0A7F-30DE-B7EF-63EC-46DCF7A8BE3A}"/>
              </a:ext>
            </a:extLst>
          </p:cNvPr>
          <p:cNvPicPr preferRelativeResize="0"/>
          <p:nvPr/>
        </p:nvPicPr>
        <p:blipFill>
          <a:blip r:embed="rId3">
            <a:alphaModFix/>
          </a:blip>
          <a:stretch>
            <a:fillRect/>
          </a:stretch>
        </p:blipFill>
        <p:spPr>
          <a:xfrm>
            <a:off x="13409029" y="8001456"/>
            <a:ext cx="3755078" cy="1149400"/>
          </a:xfrm>
          <a:prstGeom prst="rect">
            <a:avLst/>
          </a:prstGeom>
          <a:noFill/>
          <a:ln>
            <a:noFill/>
          </a:ln>
        </p:spPr>
      </p:pic>
      <p:pic>
        <p:nvPicPr>
          <p:cNvPr id="5" name="Google Shape;632;p58">
            <a:extLst>
              <a:ext uri="{FF2B5EF4-FFF2-40B4-BE49-F238E27FC236}">
                <a16:creationId xmlns:a16="http://schemas.microsoft.com/office/drawing/2014/main" id="{20FD389C-1EE9-E600-DA05-1492B05640A6}"/>
              </a:ext>
            </a:extLst>
          </p:cNvPr>
          <p:cNvPicPr preferRelativeResize="0"/>
          <p:nvPr/>
        </p:nvPicPr>
        <p:blipFill>
          <a:blip r:embed="rId4">
            <a:alphaModFix/>
          </a:blip>
          <a:stretch>
            <a:fillRect/>
          </a:stretch>
        </p:blipFill>
        <p:spPr>
          <a:xfrm>
            <a:off x="11076504" y="4223228"/>
            <a:ext cx="3138650" cy="941600"/>
          </a:xfrm>
          <a:prstGeom prst="rect">
            <a:avLst/>
          </a:prstGeom>
          <a:noFill/>
          <a:ln>
            <a:noFill/>
          </a:ln>
        </p:spPr>
      </p:pic>
      <p:pic>
        <p:nvPicPr>
          <p:cNvPr id="6" name="Google Shape;633;p58">
            <a:extLst>
              <a:ext uri="{FF2B5EF4-FFF2-40B4-BE49-F238E27FC236}">
                <a16:creationId xmlns:a16="http://schemas.microsoft.com/office/drawing/2014/main" id="{FEB9E92A-9C7C-DD54-F1B3-AE9971353EF8}"/>
              </a:ext>
            </a:extLst>
          </p:cNvPr>
          <p:cNvPicPr preferRelativeResize="0"/>
          <p:nvPr/>
        </p:nvPicPr>
        <p:blipFill>
          <a:blip r:embed="rId5">
            <a:alphaModFix/>
          </a:blip>
          <a:stretch>
            <a:fillRect/>
          </a:stretch>
        </p:blipFill>
        <p:spPr>
          <a:xfrm>
            <a:off x="7795903" y="3993104"/>
            <a:ext cx="2928632" cy="912200"/>
          </a:xfrm>
          <a:prstGeom prst="rect">
            <a:avLst/>
          </a:prstGeom>
          <a:noFill/>
          <a:ln>
            <a:noFill/>
          </a:ln>
        </p:spPr>
      </p:pic>
      <p:pic>
        <p:nvPicPr>
          <p:cNvPr id="7" name="Google Shape;634;p58">
            <a:extLst>
              <a:ext uri="{FF2B5EF4-FFF2-40B4-BE49-F238E27FC236}">
                <a16:creationId xmlns:a16="http://schemas.microsoft.com/office/drawing/2014/main" id="{7F3FA256-7781-3600-6F4C-2EF78EC0665D}"/>
              </a:ext>
            </a:extLst>
          </p:cNvPr>
          <p:cNvPicPr preferRelativeResize="0"/>
          <p:nvPr/>
        </p:nvPicPr>
        <p:blipFill>
          <a:blip r:embed="rId6">
            <a:alphaModFix/>
          </a:blip>
          <a:stretch>
            <a:fillRect/>
          </a:stretch>
        </p:blipFill>
        <p:spPr>
          <a:xfrm>
            <a:off x="9871277" y="8138526"/>
            <a:ext cx="2928650" cy="1309262"/>
          </a:xfrm>
          <a:prstGeom prst="rect">
            <a:avLst/>
          </a:prstGeom>
          <a:noFill/>
          <a:ln>
            <a:noFill/>
          </a:ln>
        </p:spPr>
      </p:pic>
      <p:pic>
        <p:nvPicPr>
          <p:cNvPr id="8" name="Google Shape;635;p58">
            <a:extLst>
              <a:ext uri="{FF2B5EF4-FFF2-40B4-BE49-F238E27FC236}">
                <a16:creationId xmlns:a16="http://schemas.microsoft.com/office/drawing/2014/main" id="{17522270-23FA-784B-C6C4-2644A446AA7C}"/>
              </a:ext>
            </a:extLst>
          </p:cNvPr>
          <p:cNvPicPr preferRelativeResize="0"/>
          <p:nvPr/>
        </p:nvPicPr>
        <p:blipFill>
          <a:blip r:embed="rId7">
            <a:alphaModFix/>
          </a:blip>
          <a:stretch>
            <a:fillRect/>
          </a:stretch>
        </p:blipFill>
        <p:spPr>
          <a:xfrm>
            <a:off x="8034576" y="8258056"/>
            <a:ext cx="1212554" cy="892800"/>
          </a:xfrm>
          <a:prstGeom prst="rect">
            <a:avLst/>
          </a:prstGeom>
          <a:noFill/>
          <a:ln>
            <a:noFill/>
          </a:ln>
        </p:spPr>
      </p:pic>
      <p:pic>
        <p:nvPicPr>
          <p:cNvPr id="9" name="Google Shape;641;p58">
            <a:extLst>
              <a:ext uri="{FF2B5EF4-FFF2-40B4-BE49-F238E27FC236}">
                <a16:creationId xmlns:a16="http://schemas.microsoft.com/office/drawing/2014/main" id="{D85AE7FC-0B92-F751-95BF-BFA1344F238B}"/>
              </a:ext>
            </a:extLst>
          </p:cNvPr>
          <p:cNvPicPr preferRelativeResize="0"/>
          <p:nvPr/>
        </p:nvPicPr>
        <p:blipFill>
          <a:blip r:embed="rId8">
            <a:alphaModFix/>
          </a:blip>
          <a:stretch>
            <a:fillRect/>
          </a:stretch>
        </p:blipFill>
        <p:spPr>
          <a:xfrm>
            <a:off x="8546956" y="5193106"/>
            <a:ext cx="2788646" cy="963350"/>
          </a:xfrm>
          <a:prstGeom prst="rect">
            <a:avLst/>
          </a:prstGeom>
          <a:solidFill>
            <a:srgbClr val="FFFFFF"/>
          </a:solidFill>
          <a:ln>
            <a:noFill/>
          </a:ln>
        </p:spPr>
      </p:pic>
      <p:pic>
        <p:nvPicPr>
          <p:cNvPr id="10" name="Google Shape;642;p58">
            <a:extLst>
              <a:ext uri="{FF2B5EF4-FFF2-40B4-BE49-F238E27FC236}">
                <a16:creationId xmlns:a16="http://schemas.microsoft.com/office/drawing/2014/main" id="{8CA48811-EAB2-4FCB-CDD5-1E4677CA7446}"/>
              </a:ext>
            </a:extLst>
          </p:cNvPr>
          <p:cNvPicPr preferRelativeResize="0"/>
          <p:nvPr/>
        </p:nvPicPr>
        <p:blipFill>
          <a:blip r:embed="rId9">
            <a:alphaModFix/>
          </a:blip>
          <a:stretch>
            <a:fillRect/>
          </a:stretch>
        </p:blipFill>
        <p:spPr>
          <a:xfrm>
            <a:off x="15074143" y="4531857"/>
            <a:ext cx="1885602" cy="787200"/>
          </a:xfrm>
          <a:prstGeom prst="rect">
            <a:avLst/>
          </a:prstGeom>
          <a:solidFill>
            <a:srgbClr val="FFFFFF"/>
          </a:solidFill>
          <a:ln w="9525" cap="flat" cmpd="sng">
            <a:solidFill>
              <a:schemeClr val="lt1"/>
            </a:solidFill>
            <a:prstDash val="solid"/>
            <a:round/>
            <a:headEnd type="none" w="sm" len="sm"/>
            <a:tailEnd type="none" w="sm" len="sm"/>
          </a:ln>
        </p:spPr>
      </p:pic>
      <p:pic>
        <p:nvPicPr>
          <p:cNvPr id="11" name="Google Shape;643;p58">
            <a:extLst>
              <a:ext uri="{FF2B5EF4-FFF2-40B4-BE49-F238E27FC236}">
                <a16:creationId xmlns:a16="http://schemas.microsoft.com/office/drawing/2014/main" id="{D0049492-FE38-1658-4FA8-75F6E1C01344}"/>
              </a:ext>
            </a:extLst>
          </p:cNvPr>
          <p:cNvPicPr preferRelativeResize="0"/>
          <p:nvPr/>
        </p:nvPicPr>
        <p:blipFill>
          <a:blip r:embed="rId10">
            <a:alphaModFix/>
          </a:blip>
          <a:stretch>
            <a:fillRect/>
          </a:stretch>
        </p:blipFill>
        <p:spPr>
          <a:xfrm>
            <a:off x="8025250" y="6796290"/>
            <a:ext cx="1642000" cy="912214"/>
          </a:xfrm>
          <a:prstGeom prst="rect">
            <a:avLst/>
          </a:prstGeom>
          <a:solidFill>
            <a:srgbClr val="FFFFFF"/>
          </a:solidFill>
          <a:ln w="9525" cap="flat" cmpd="sng">
            <a:solidFill>
              <a:schemeClr val="lt1"/>
            </a:solidFill>
            <a:prstDash val="solid"/>
            <a:round/>
            <a:headEnd type="none" w="sm" len="sm"/>
            <a:tailEnd type="none" w="sm" len="sm"/>
          </a:ln>
        </p:spPr>
      </p:pic>
      <p:pic>
        <p:nvPicPr>
          <p:cNvPr id="12" name="Google Shape;644;p58">
            <a:extLst>
              <a:ext uri="{FF2B5EF4-FFF2-40B4-BE49-F238E27FC236}">
                <a16:creationId xmlns:a16="http://schemas.microsoft.com/office/drawing/2014/main" id="{A7645AAE-3B44-2CCF-3607-A71AC5B353A7}"/>
              </a:ext>
            </a:extLst>
          </p:cNvPr>
          <p:cNvPicPr preferRelativeResize="0"/>
          <p:nvPr/>
        </p:nvPicPr>
        <p:blipFill>
          <a:blip r:embed="rId11">
            <a:alphaModFix/>
          </a:blip>
          <a:stretch>
            <a:fillRect/>
          </a:stretch>
        </p:blipFill>
        <p:spPr>
          <a:xfrm>
            <a:off x="11183660" y="6429686"/>
            <a:ext cx="1383950" cy="1383950"/>
          </a:xfrm>
          <a:prstGeom prst="rect">
            <a:avLst/>
          </a:prstGeom>
          <a:solidFill>
            <a:srgbClr val="FFFFFF"/>
          </a:solidFill>
          <a:ln>
            <a:noFill/>
          </a:ln>
        </p:spPr>
      </p:pic>
      <p:pic>
        <p:nvPicPr>
          <p:cNvPr id="13" name="Google Shape;645;p58">
            <a:extLst>
              <a:ext uri="{FF2B5EF4-FFF2-40B4-BE49-F238E27FC236}">
                <a16:creationId xmlns:a16="http://schemas.microsoft.com/office/drawing/2014/main" id="{83BBF5BA-6CA6-0BDD-A352-36D66A15BCB8}"/>
              </a:ext>
            </a:extLst>
          </p:cNvPr>
          <p:cNvPicPr preferRelativeResize="0"/>
          <p:nvPr/>
        </p:nvPicPr>
        <p:blipFill>
          <a:blip r:embed="rId12">
            <a:alphaModFix/>
          </a:blip>
          <a:stretch>
            <a:fillRect/>
          </a:stretch>
        </p:blipFill>
        <p:spPr>
          <a:xfrm>
            <a:off x="13609818" y="6498511"/>
            <a:ext cx="2928650" cy="875160"/>
          </a:xfrm>
          <a:prstGeom prst="rect">
            <a:avLst/>
          </a:prstGeom>
          <a:solidFill>
            <a:srgbClr val="FFFFFF"/>
          </a:solidFill>
          <a:ln>
            <a:noFill/>
          </a:ln>
        </p:spPr>
      </p:pic>
      <p:pic>
        <p:nvPicPr>
          <p:cNvPr id="14" name="Google Shape;646;p58">
            <a:extLst>
              <a:ext uri="{FF2B5EF4-FFF2-40B4-BE49-F238E27FC236}">
                <a16:creationId xmlns:a16="http://schemas.microsoft.com/office/drawing/2014/main" id="{C66E11E7-10D4-1F64-B4D4-10ACE794F1A5}"/>
              </a:ext>
            </a:extLst>
          </p:cNvPr>
          <p:cNvPicPr preferRelativeResize="0"/>
          <p:nvPr/>
        </p:nvPicPr>
        <p:blipFill>
          <a:blip r:embed="rId13">
            <a:alphaModFix/>
          </a:blip>
          <a:stretch>
            <a:fillRect/>
          </a:stretch>
        </p:blipFill>
        <p:spPr>
          <a:xfrm>
            <a:off x="12777505" y="5842606"/>
            <a:ext cx="3060700" cy="313850"/>
          </a:xfrm>
          <a:prstGeom prst="rect">
            <a:avLst/>
          </a:prstGeom>
          <a:solidFill>
            <a:srgbClr val="FFFFFF"/>
          </a:solidFill>
          <a:ln>
            <a:noFill/>
          </a:ln>
        </p:spPr>
      </p:pic>
      <p:pic>
        <p:nvPicPr>
          <p:cNvPr id="17" name="Picture 16">
            <a:extLst>
              <a:ext uri="{FF2B5EF4-FFF2-40B4-BE49-F238E27FC236}">
                <a16:creationId xmlns:a16="http://schemas.microsoft.com/office/drawing/2014/main" id="{1FF5123F-AE58-2E71-DC82-8C62B01E21C7}"/>
              </a:ext>
            </a:extLst>
          </p:cNvPr>
          <p:cNvPicPr>
            <a:picLocks noChangeAspect="1"/>
          </p:cNvPicPr>
          <p:nvPr/>
        </p:nvPicPr>
        <p:blipFill>
          <a:blip r:embed="rId14" cstate="print">
            <a:extLst>
              <a:ext uri="{28A0092B-C50C-407E-A947-70E740481C1C}">
                <a14:useLocalDpi xmlns:a14="http://schemas.microsoft.com/office/drawing/2010/main" val="0"/>
              </a:ext>
            </a:extLst>
          </a:blip>
          <a:srcRect l="3238" t="33289" r="8028" b="6662"/>
          <a:stretch/>
        </p:blipFill>
        <p:spPr>
          <a:xfrm>
            <a:off x="940327" y="6967551"/>
            <a:ext cx="6171479" cy="2783161"/>
          </a:xfrm>
          <a:prstGeom prst="rect">
            <a:avLst/>
          </a:prstGeom>
          <a:solidFill>
            <a:srgbClr val="F1F2F2"/>
          </a:solid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42"/>
          <p:cNvSpPr txBox="1">
            <a:spLocks noGrp="1"/>
          </p:cNvSpPr>
          <p:nvPr>
            <p:ph type="ctrTitle"/>
          </p:nvPr>
        </p:nvSpPr>
        <p:spPr>
          <a:xfrm>
            <a:off x="907000" y="0"/>
            <a:ext cx="14187000" cy="3400800"/>
          </a:xfrm>
          <a:prstGeom prst="rect">
            <a:avLst/>
          </a:prstGeom>
          <a:solidFill>
            <a:srgbClr val="042337"/>
          </a:solidFill>
        </p:spPr>
        <p:txBody>
          <a:bodyPr spcFirstLastPara="1" wrap="square" lIns="182850" tIns="182850" rIns="182850" bIns="182850" anchor="ctr" anchorCtr="0">
            <a:noAutofit/>
          </a:bodyPr>
          <a:lstStyle/>
          <a:p>
            <a:pPr algn="l">
              <a:buSzPts val="990"/>
            </a:pPr>
            <a:r>
              <a:rPr lang="en-GB" sz="6080" b="1">
                <a:solidFill>
                  <a:srgbClr val="F79869"/>
                </a:solidFill>
                <a:latin typeface="Figtree"/>
                <a:ea typeface="Figtree"/>
                <a:cs typeface="Figtree"/>
                <a:sym typeface="Figtree"/>
              </a:rPr>
              <a:t>Ecosystem Tracker</a:t>
            </a:r>
            <a:endParaRPr sz="6080" b="1">
              <a:solidFill>
                <a:srgbClr val="F79869"/>
              </a:solidFill>
              <a:latin typeface="Figtree"/>
              <a:ea typeface="Figtree"/>
              <a:cs typeface="Figtree"/>
              <a:sym typeface="Figtree"/>
            </a:endParaRPr>
          </a:p>
        </p:txBody>
      </p:sp>
      <p:sp>
        <p:nvSpPr>
          <p:cNvPr id="192" name="Google Shape;192;p42"/>
          <p:cNvSpPr txBox="1"/>
          <p:nvPr/>
        </p:nvSpPr>
        <p:spPr>
          <a:xfrm>
            <a:off x="907000" y="2600201"/>
            <a:ext cx="8564400" cy="7455827"/>
          </a:xfrm>
          <a:prstGeom prst="rect">
            <a:avLst/>
          </a:prstGeom>
          <a:solidFill>
            <a:srgbClr val="0B2635"/>
          </a:solidFill>
          <a:ln>
            <a:noFill/>
          </a:ln>
        </p:spPr>
        <p:txBody>
          <a:bodyPr spcFirstLastPara="1" wrap="square" lIns="182850" tIns="182850" rIns="182850" bIns="182850" anchor="t" anchorCtr="0">
            <a:spAutoFit/>
          </a:bodyPr>
          <a:lstStyle/>
          <a:p>
            <a:pPr defTabSz="1828800">
              <a:lnSpc>
                <a:spcPct val="115000"/>
              </a:lnSpc>
              <a:buClr>
                <a:srgbClr val="000000"/>
              </a:buClr>
            </a:pPr>
            <a:r>
              <a:rPr lang="en-GB" sz="2700" kern="0" dirty="0">
                <a:solidFill>
                  <a:srgbClr val="FFFFFF"/>
                </a:solidFill>
                <a:highlight>
                  <a:srgbClr val="0B2635"/>
                </a:highlight>
                <a:latin typeface="Figtree"/>
                <a:ea typeface="Figtree"/>
                <a:cs typeface="Figtree"/>
                <a:sym typeface="Figtree"/>
              </a:rPr>
              <a:t>The </a:t>
            </a:r>
            <a:r>
              <a:rPr lang="en-GB" sz="2700" kern="0" dirty="0" err="1">
                <a:solidFill>
                  <a:srgbClr val="FFFFFF"/>
                </a:solidFill>
                <a:highlight>
                  <a:srgbClr val="0B2635"/>
                </a:highlight>
                <a:latin typeface="Figtree"/>
                <a:ea typeface="Figtree"/>
                <a:cs typeface="Figtree"/>
                <a:sym typeface="Figtree"/>
              </a:rPr>
              <a:t>LawtechUK</a:t>
            </a:r>
            <a:r>
              <a:rPr lang="en-GB" sz="2700" kern="0" dirty="0">
                <a:solidFill>
                  <a:srgbClr val="FFFFFF"/>
                </a:solidFill>
                <a:highlight>
                  <a:srgbClr val="0B2635"/>
                </a:highlight>
                <a:latin typeface="Figtree"/>
                <a:ea typeface="Figtree"/>
                <a:cs typeface="Figtree"/>
                <a:sym typeface="Figtree"/>
              </a:rPr>
              <a:t> Ecosystem Tracker covers 374 </a:t>
            </a:r>
            <a:r>
              <a:rPr lang="en-GB" sz="2700" kern="0" dirty="0" err="1">
                <a:solidFill>
                  <a:srgbClr val="FFFFFF"/>
                </a:solidFill>
                <a:highlight>
                  <a:srgbClr val="0B2635"/>
                </a:highlight>
                <a:latin typeface="Figtree"/>
                <a:ea typeface="Figtree"/>
                <a:cs typeface="Figtree"/>
                <a:sym typeface="Figtree"/>
              </a:rPr>
              <a:t>lawtech</a:t>
            </a:r>
            <a:r>
              <a:rPr lang="en-GB" sz="2700" kern="0" dirty="0">
                <a:solidFill>
                  <a:srgbClr val="FFFFFF"/>
                </a:solidFill>
                <a:highlight>
                  <a:srgbClr val="0B2635"/>
                </a:highlight>
                <a:latin typeface="Figtree"/>
                <a:ea typeface="Figtree"/>
                <a:cs typeface="Figtree"/>
                <a:sym typeface="Figtree"/>
              </a:rPr>
              <a:t> ventures innovating the sector across the UK. You can search by area of work, region, amount of funding raised, technology stack and purpose, company size, year founded, business model and type of customer.</a:t>
            </a:r>
            <a:endParaRPr sz="2700" kern="0" dirty="0">
              <a:solidFill>
                <a:srgbClr val="FFFFFF"/>
              </a:solidFill>
              <a:highlight>
                <a:srgbClr val="0B2635"/>
              </a:highlight>
              <a:latin typeface="Figtree"/>
              <a:ea typeface="Figtree"/>
              <a:cs typeface="Figtree"/>
              <a:sym typeface="Figtree"/>
            </a:endParaRPr>
          </a:p>
          <a:p>
            <a:pPr defTabSz="1828800">
              <a:lnSpc>
                <a:spcPct val="115000"/>
              </a:lnSpc>
              <a:spcBef>
                <a:spcPts val="3000"/>
              </a:spcBef>
              <a:spcAft>
                <a:spcPts val="3000"/>
              </a:spcAft>
              <a:buClr>
                <a:srgbClr val="000000"/>
              </a:buClr>
            </a:pPr>
            <a:r>
              <a:rPr lang="en-GB" sz="2700" b="1" kern="0" dirty="0">
                <a:solidFill>
                  <a:srgbClr val="FFFFFF"/>
                </a:solidFill>
                <a:highlight>
                  <a:srgbClr val="0B2635"/>
                </a:highlight>
                <a:latin typeface="Figtree"/>
                <a:ea typeface="Figtree"/>
                <a:cs typeface="Figtree"/>
                <a:sym typeface="Figtree"/>
              </a:rPr>
              <a:t>The 2024 and 2025 reports are now available to download.</a:t>
            </a:r>
          </a:p>
          <a:p>
            <a:pPr defTabSz="1828800">
              <a:lnSpc>
                <a:spcPct val="115000"/>
              </a:lnSpc>
              <a:spcBef>
                <a:spcPts val="3000"/>
              </a:spcBef>
              <a:spcAft>
                <a:spcPts val="3000"/>
              </a:spcAft>
              <a:buClr>
                <a:srgbClr val="000000"/>
              </a:buClr>
            </a:pPr>
            <a:endParaRPr lang="en-GB" sz="2700" b="1" kern="0" dirty="0">
              <a:solidFill>
                <a:srgbClr val="FFFFFF"/>
              </a:solidFill>
              <a:highlight>
                <a:srgbClr val="0B2635"/>
              </a:highlight>
              <a:latin typeface="Figtree"/>
              <a:ea typeface="Figtree"/>
              <a:cs typeface="Figtree"/>
              <a:sym typeface="Figtree"/>
            </a:endParaRPr>
          </a:p>
          <a:p>
            <a:pPr defTabSz="1828800">
              <a:lnSpc>
                <a:spcPct val="115000"/>
              </a:lnSpc>
              <a:spcBef>
                <a:spcPts val="3000"/>
              </a:spcBef>
              <a:spcAft>
                <a:spcPts val="3000"/>
              </a:spcAft>
              <a:buClr>
                <a:srgbClr val="000000"/>
              </a:buClr>
            </a:pPr>
            <a:endParaRPr lang="en-GB" sz="2700" b="1" kern="0" dirty="0">
              <a:solidFill>
                <a:srgbClr val="FFFFFF"/>
              </a:solidFill>
              <a:highlight>
                <a:srgbClr val="0B2635"/>
              </a:highlight>
              <a:latin typeface="Figtree"/>
              <a:ea typeface="Figtree"/>
              <a:cs typeface="Figtree"/>
              <a:sym typeface="Figtree"/>
            </a:endParaRPr>
          </a:p>
        </p:txBody>
      </p:sp>
      <p:pic>
        <p:nvPicPr>
          <p:cNvPr id="193" name="Google Shape;193;p42"/>
          <p:cNvPicPr preferRelativeResize="0"/>
          <p:nvPr/>
        </p:nvPicPr>
        <p:blipFill rotWithShape="1">
          <a:blip r:embed="rId3">
            <a:alphaModFix/>
          </a:blip>
          <a:srcRect l="18450" t="1559" r="16538" b="79713"/>
          <a:stretch/>
        </p:blipFill>
        <p:spPr>
          <a:xfrm>
            <a:off x="9471400" y="2303901"/>
            <a:ext cx="6869252" cy="684515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0">
          <a:extLst>
            <a:ext uri="{FF2B5EF4-FFF2-40B4-BE49-F238E27FC236}">
              <a16:creationId xmlns:a16="http://schemas.microsoft.com/office/drawing/2014/main" id="{0BD30685-062A-1D02-F433-E1BB21369F65}"/>
            </a:ext>
          </a:extLst>
        </p:cNvPr>
        <p:cNvGrpSpPr/>
        <p:nvPr/>
      </p:nvGrpSpPr>
      <p:grpSpPr>
        <a:xfrm>
          <a:off x="0" y="0"/>
          <a:ext cx="0" cy="0"/>
          <a:chOff x="0" y="0"/>
          <a:chExt cx="0" cy="0"/>
        </a:xfrm>
      </p:grpSpPr>
      <p:grpSp>
        <p:nvGrpSpPr>
          <p:cNvPr id="3" name="Group 9">
            <a:extLst>
              <a:ext uri="{FF2B5EF4-FFF2-40B4-BE49-F238E27FC236}">
                <a16:creationId xmlns:a16="http://schemas.microsoft.com/office/drawing/2014/main" id="{43D16D64-84A9-057D-E14E-91315FF67271}"/>
              </a:ext>
            </a:extLst>
          </p:cNvPr>
          <p:cNvGrpSpPr/>
          <p:nvPr/>
        </p:nvGrpSpPr>
        <p:grpSpPr>
          <a:xfrm>
            <a:off x="1143000" y="6438900"/>
            <a:ext cx="1878724" cy="1702676"/>
            <a:chOff x="0" y="0"/>
            <a:chExt cx="2504965" cy="2270235"/>
          </a:xfrm>
        </p:grpSpPr>
        <p:sp>
          <p:nvSpPr>
            <p:cNvPr id="4" name="Freeform 10">
              <a:extLst>
                <a:ext uri="{FF2B5EF4-FFF2-40B4-BE49-F238E27FC236}">
                  <a16:creationId xmlns:a16="http://schemas.microsoft.com/office/drawing/2014/main" id="{033EEFB1-8667-9E5D-97C6-56AE8ED040BA}"/>
                </a:ext>
              </a:extLst>
            </p:cNvPr>
            <p:cNvSpPr/>
            <p:nvPr/>
          </p:nvSpPr>
          <p:spPr>
            <a:xfrm>
              <a:off x="0" y="0"/>
              <a:ext cx="2504948" cy="2270252"/>
            </a:xfrm>
            <a:custGeom>
              <a:avLst/>
              <a:gdLst/>
              <a:ahLst/>
              <a:cxnLst/>
              <a:rect l="l" t="t" r="r" b="b"/>
              <a:pathLst>
                <a:path w="2504948" h="2270252">
                  <a:moveTo>
                    <a:pt x="0" y="0"/>
                  </a:moveTo>
                  <a:lnTo>
                    <a:pt x="2504948" y="0"/>
                  </a:lnTo>
                  <a:lnTo>
                    <a:pt x="2504948" y="2270252"/>
                  </a:lnTo>
                  <a:lnTo>
                    <a:pt x="0" y="2270252"/>
                  </a:lnTo>
                  <a:close/>
                </a:path>
              </a:pathLst>
            </a:custGeom>
            <a:solidFill>
              <a:srgbClr val="FFAB40"/>
            </a:solidFill>
          </p:spPr>
          <p:txBody>
            <a:bodyPr/>
            <a:lstStyle/>
            <a:p>
              <a:endParaRPr lang="en-US"/>
            </a:p>
          </p:txBody>
        </p:sp>
      </p:grpSp>
      <p:sp>
        <p:nvSpPr>
          <p:cNvPr id="191" name="Google Shape;191;p42">
            <a:extLst>
              <a:ext uri="{FF2B5EF4-FFF2-40B4-BE49-F238E27FC236}">
                <a16:creationId xmlns:a16="http://schemas.microsoft.com/office/drawing/2014/main" id="{8DF36FD4-1D6D-52DB-B7F8-DEE275BE4528}"/>
              </a:ext>
            </a:extLst>
          </p:cNvPr>
          <p:cNvSpPr txBox="1">
            <a:spLocks noGrp="1"/>
          </p:cNvSpPr>
          <p:nvPr>
            <p:ph type="ctrTitle"/>
          </p:nvPr>
        </p:nvSpPr>
        <p:spPr>
          <a:xfrm>
            <a:off x="907000" y="0"/>
            <a:ext cx="14187000" cy="3400800"/>
          </a:xfrm>
          <a:prstGeom prst="rect">
            <a:avLst/>
          </a:prstGeom>
          <a:solidFill>
            <a:srgbClr val="042337"/>
          </a:solidFill>
        </p:spPr>
        <p:txBody>
          <a:bodyPr spcFirstLastPara="1" wrap="square" lIns="182850" tIns="182850" rIns="182850" bIns="182850" anchor="ctr" anchorCtr="0">
            <a:noAutofit/>
          </a:bodyPr>
          <a:lstStyle/>
          <a:p>
            <a:pPr algn="l">
              <a:buSzPts val="990"/>
            </a:pPr>
            <a:r>
              <a:rPr lang="en-GB" sz="6080" b="1" dirty="0">
                <a:solidFill>
                  <a:srgbClr val="F79869"/>
                </a:solidFill>
                <a:latin typeface="Figtree"/>
                <a:ea typeface="Figtree"/>
                <a:cs typeface="Figtree"/>
                <a:sym typeface="Figtree"/>
              </a:rPr>
              <a:t>UK Jurisdiction Taskforce (UKJT)</a:t>
            </a:r>
            <a:endParaRPr sz="6080" b="1" dirty="0">
              <a:solidFill>
                <a:srgbClr val="F79869"/>
              </a:solidFill>
              <a:latin typeface="Figtree"/>
              <a:ea typeface="Figtree"/>
              <a:cs typeface="Figtree"/>
              <a:sym typeface="Figtree"/>
            </a:endParaRPr>
          </a:p>
        </p:txBody>
      </p:sp>
      <p:sp>
        <p:nvSpPr>
          <p:cNvPr id="192" name="Google Shape;192;p42">
            <a:extLst>
              <a:ext uri="{FF2B5EF4-FFF2-40B4-BE49-F238E27FC236}">
                <a16:creationId xmlns:a16="http://schemas.microsoft.com/office/drawing/2014/main" id="{CB56664A-1DBC-122B-97BA-77D75B68CC0D}"/>
              </a:ext>
            </a:extLst>
          </p:cNvPr>
          <p:cNvSpPr txBox="1"/>
          <p:nvPr/>
        </p:nvSpPr>
        <p:spPr>
          <a:xfrm>
            <a:off x="907000" y="2600201"/>
            <a:ext cx="15704600" cy="3714033"/>
          </a:xfrm>
          <a:prstGeom prst="rect">
            <a:avLst/>
          </a:prstGeom>
          <a:solidFill>
            <a:srgbClr val="0B2635"/>
          </a:solidFill>
          <a:ln>
            <a:noFill/>
          </a:ln>
        </p:spPr>
        <p:txBody>
          <a:bodyPr spcFirstLastPara="1" wrap="square" lIns="182850" tIns="182850" rIns="182850" bIns="182850" anchor="t" anchorCtr="0">
            <a:spAutoFit/>
          </a:bodyPr>
          <a:lstStyle/>
          <a:p>
            <a:pPr defTabSz="1828800">
              <a:lnSpc>
                <a:spcPct val="115000"/>
              </a:lnSpc>
              <a:buClr>
                <a:srgbClr val="000000"/>
              </a:buClr>
            </a:pPr>
            <a:r>
              <a:rPr lang="en-GB" sz="2700" kern="0" dirty="0">
                <a:solidFill>
                  <a:srgbClr val="FFFFFF"/>
                </a:solidFill>
                <a:highlight>
                  <a:srgbClr val="0B2635"/>
                </a:highlight>
                <a:latin typeface="Figtree"/>
                <a:ea typeface="Figtree"/>
                <a:cs typeface="Figtree"/>
                <a:sym typeface="Figtree"/>
              </a:rPr>
              <a:t>“The UKJT has punched far above its weight in international legal and academic circles concerned about digital assets and new technologies. It is referred to in literally hundreds of judgments, articles and books. The UKJT is now seeking to establish a sister International Jurisdiction Taskforce to try to achieve harmonisation between the approaches in the other main private law jurisdictions that are likely to be relevant to digital assets and digital trading as the markets expand.”</a:t>
            </a:r>
          </a:p>
          <a:p>
            <a:pPr defTabSz="1828800">
              <a:lnSpc>
                <a:spcPct val="115000"/>
              </a:lnSpc>
              <a:buClr>
                <a:srgbClr val="000000"/>
              </a:buClr>
            </a:pPr>
            <a:endParaRPr lang="en-GB" sz="2700" kern="0" dirty="0">
              <a:solidFill>
                <a:srgbClr val="FFFFFF"/>
              </a:solidFill>
              <a:highlight>
                <a:srgbClr val="0B2635"/>
              </a:highlight>
              <a:latin typeface="Figtree"/>
              <a:ea typeface="Figtree"/>
              <a:cs typeface="Figtree"/>
              <a:sym typeface="Figtree"/>
            </a:endParaRPr>
          </a:p>
          <a:p>
            <a:pPr defTabSz="1828800">
              <a:lnSpc>
                <a:spcPct val="115000"/>
              </a:lnSpc>
              <a:buClr>
                <a:srgbClr val="000000"/>
              </a:buClr>
            </a:pPr>
            <a:r>
              <a:rPr lang="en-GB" sz="2700" b="1" kern="0" dirty="0">
                <a:solidFill>
                  <a:srgbClr val="FFFFFF"/>
                </a:solidFill>
                <a:highlight>
                  <a:srgbClr val="0B2635"/>
                </a:highlight>
                <a:latin typeface="Figtree"/>
                <a:ea typeface="Figtree"/>
                <a:cs typeface="Figtree"/>
                <a:sym typeface="Figtree"/>
              </a:rPr>
              <a:t>Sir Geoffrey Vos, Master of the Rolls</a:t>
            </a:r>
          </a:p>
        </p:txBody>
      </p:sp>
      <p:sp>
        <p:nvSpPr>
          <p:cNvPr id="2" name="Freeform 35" descr="A collage of people's faces  AI-generated content may be incorrect.">
            <a:extLst>
              <a:ext uri="{FF2B5EF4-FFF2-40B4-BE49-F238E27FC236}">
                <a16:creationId xmlns:a16="http://schemas.microsoft.com/office/drawing/2014/main" id="{1AC3CE35-8186-2798-24C6-6A8617F2E40C}"/>
              </a:ext>
            </a:extLst>
          </p:cNvPr>
          <p:cNvSpPr/>
          <p:nvPr/>
        </p:nvSpPr>
        <p:spPr>
          <a:xfrm>
            <a:off x="990600" y="6591300"/>
            <a:ext cx="2067052" cy="1550289"/>
          </a:xfrm>
          <a:custGeom>
            <a:avLst/>
            <a:gdLst/>
            <a:ahLst/>
            <a:cxnLst/>
            <a:rect l="l" t="t" r="r" b="b"/>
            <a:pathLst>
              <a:path w="15544800" h="2893365">
                <a:moveTo>
                  <a:pt x="0" y="0"/>
                </a:moveTo>
                <a:lnTo>
                  <a:pt x="15544800" y="0"/>
                </a:lnTo>
                <a:lnTo>
                  <a:pt x="15544800" y="2893365"/>
                </a:lnTo>
                <a:lnTo>
                  <a:pt x="0" y="2893365"/>
                </a:lnTo>
                <a:lnTo>
                  <a:pt x="0" y="0"/>
                </a:lnTo>
                <a:close/>
              </a:path>
            </a:pathLst>
          </a:custGeom>
          <a:blipFill>
            <a:blip r:embed="rId3"/>
            <a:stretch>
              <a:fillRect l="-213479" t="-79999" r="-760755" b="-605419"/>
            </a:stretch>
          </a:blipFill>
        </p:spPr>
        <p:txBody>
          <a:bodyPr/>
          <a:lstStyle/>
          <a:p>
            <a:endParaRPr lang="en-US" dirty="0"/>
          </a:p>
        </p:txBody>
      </p:sp>
    </p:spTree>
    <p:extLst>
      <p:ext uri="{BB962C8B-B14F-4D97-AF65-F5344CB8AC3E}">
        <p14:creationId xmlns:p14="http://schemas.microsoft.com/office/powerpoint/2010/main" val="48105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g32cfb1b4480_0_197"/>
          <p:cNvSpPr txBox="1"/>
          <p:nvPr/>
        </p:nvSpPr>
        <p:spPr>
          <a:xfrm>
            <a:off x="1227962" y="1051388"/>
            <a:ext cx="15832200" cy="3139260"/>
          </a:xfrm>
          <a:prstGeom prst="rect">
            <a:avLst/>
          </a:prstGeom>
          <a:noFill/>
          <a:ln>
            <a:noFill/>
          </a:ln>
        </p:spPr>
        <p:txBody>
          <a:bodyPr spcFirstLastPara="1" wrap="square" lIns="182850" tIns="182850" rIns="182850" bIns="182850" anchor="t" anchorCtr="0">
            <a:spAutoFit/>
          </a:bodyPr>
          <a:lstStyle/>
          <a:p>
            <a:pPr marL="0" marR="0" lvl="0" indent="0" algn="ctr" defTabSz="1828800" rtl="0" eaLnBrk="1" fontAlgn="auto" latinLnBrk="0" hangingPunct="1">
              <a:lnSpc>
                <a:spcPct val="100000"/>
              </a:lnSpc>
              <a:spcBef>
                <a:spcPts val="0"/>
              </a:spcBef>
              <a:spcAft>
                <a:spcPts val="0"/>
              </a:spcAft>
              <a:buClr>
                <a:srgbClr val="000000"/>
              </a:buClr>
              <a:buSzPts val="3000"/>
              <a:buFontTx/>
              <a:buNone/>
              <a:tabLst/>
              <a:defRPr/>
            </a:pPr>
            <a:r>
              <a:rPr kumimoji="0" lang="en-GB" sz="6000" b="0" i="0" u="none" strike="noStrike" kern="0" cap="none" spc="0" normalizeH="0" baseline="0" noProof="0" dirty="0">
                <a:ln>
                  <a:noFill/>
                </a:ln>
                <a:solidFill>
                  <a:srgbClr val="000000"/>
                </a:solidFill>
                <a:effectLst/>
                <a:uLnTx/>
                <a:uFillTx/>
                <a:latin typeface="Figtree Medium"/>
                <a:ea typeface="Figtree Medium"/>
                <a:cs typeface="Figtree Medium"/>
                <a:sym typeface="Figtree Medium"/>
              </a:rPr>
              <a:t>11 million </a:t>
            </a:r>
            <a:endParaRPr kumimoji="0" sz="28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1828800" rtl="0" eaLnBrk="1" fontAlgn="auto" latinLnBrk="0" hangingPunct="1">
              <a:lnSpc>
                <a:spcPct val="100000"/>
              </a:lnSpc>
              <a:spcBef>
                <a:spcPts val="0"/>
              </a:spcBef>
              <a:spcAft>
                <a:spcPts val="0"/>
              </a:spcAft>
              <a:buClr>
                <a:srgbClr val="000000"/>
              </a:buClr>
              <a:buSzPts val="3000"/>
              <a:buFontTx/>
              <a:buNone/>
              <a:tabLst/>
              <a:defRPr/>
            </a:pPr>
            <a:r>
              <a:rPr kumimoji="0" lang="en-GB" sz="6000" b="0" i="0" u="none" strike="noStrike" kern="0" cap="none" spc="0" normalizeH="0" baseline="0" noProof="0" dirty="0">
                <a:ln>
                  <a:noFill/>
                </a:ln>
                <a:solidFill>
                  <a:srgbClr val="F69869"/>
                </a:solidFill>
                <a:effectLst/>
                <a:uLnTx/>
                <a:uFillTx/>
                <a:latin typeface="Figtree Medium"/>
                <a:ea typeface="Figtree Medium"/>
                <a:cs typeface="Figtree Medium"/>
                <a:sym typeface="Figtree Medium"/>
              </a:rPr>
              <a:t>individuals with unmet legal needs in England and Wales annually</a:t>
            </a:r>
            <a:endParaRPr kumimoji="0" sz="28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303" name="Google Shape;303;g32cfb1b4480_0_197"/>
          <p:cNvSpPr txBox="1"/>
          <p:nvPr/>
        </p:nvSpPr>
        <p:spPr>
          <a:xfrm>
            <a:off x="3011214" y="8985187"/>
            <a:ext cx="15110400" cy="984824"/>
          </a:xfrm>
          <a:prstGeom prst="rect">
            <a:avLst/>
          </a:prstGeom>
          <a:noFill/>
          <a:ln>
            <a:noFill/>
          </a:ln>
        </p:spPr>
        <p:txBody>
          <a:bodyPr spcFirstLastPara="1" wrap="square" lIns="182850" tIns="182850" rIns="182850" bIns="182850" anchor="t" anchorCtr="0">
            <a:spAutoFit/>
          </a:bodyPr>
          <a:lstStyle/>
          <a:p>
            <a:pPr marL="0" marR="0" lvl="0" indent="0" algn="r" defTabSz="1828800" rtl="0" eaLnBrk="1" fontAlgn="auto" latinLnBrk="0" hangingPunct="1">
              <a:lnSpc>
                <a:spcPct val="100000"/>
              </a:lnSpc>
              <a:spcBef>
                <a:spcPts val="0"/>
              </a:spcBef>
              <a:spcAft>
                <a:spcPts val="0"/>
              </a:spcAft>
              <a:buClr>
                <a:srgbClr val="000000"/>
              </a:buClr>
              <a:buSzPts val="1000"/>
              <a:buFontTx/>
              <a:buNone/>
              <a:tabLst/>
              <a:defRPr/>
            </a:pPr>
            <a:r>
              <a:rPr kumimoji="0" lang="en-GB" sz="2000" b="0" i="0" u="none" strike="noStrike" kern="0" cap="none" spc="0" normalizeH="0" baseline="0" noProof="0">
                <a:ln>
                  <a:noFill/>
                </a:ln>
                <a:solidFill>
                  <a:srgbClr val="000000"/>
                </a:solidFill>
                <a:effectLst/>
                <a:uLnTx/>
                <a:uFillTx/>
                <a:latin typeface="Figtree Medium"/>
                <a:ea typeface="Figtree Medium"/>
                <a:cs typeface="Figtree Medium"/>
                <a:sym typeface="Figtree Medium"/>
              </a:rPr>
              <a:t>Legal Needs of Individuals in England and Wales Summary Report 2024</a:t>
            </a: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a:p>
            <a:pPr marL="0" marR="0" lvl="0" indent="0" algn="r" defTabSz="1828800" rtl="0" eaLnBrk="1" fontAlgn="auto" latinLnBrk="0" hangingPunct="1">
              <a:lnSpc>
                <a:spcPct val="100000"/>
              </a:lnSpc>
              <a:spcBef>
                <a:spcPts val="0"/>
              </a:spcBef>
              <a:spcAft>
                <a:spcPts val="0"/>
              </a:spcAft>
              <a:buClr>
                <a:srgbClr val="000000"/>
              </a:buClr>
              <a:buSzPts val="1000"/>
              <a:buFontTx/>
              <a:buNone/>
              <a:tabLst/>
              <a:defRPr/>
            </a:pPr>
            <a:r>
              <a:rPr kumimoji="0" lang="en-GB" sz="2000" b="0" i="0" u="none" strike="noStrike" kern="0" cap="none" spc="0" normalizeH="0" baseline="0" noProof="0">
                <a:ln>
                  <a:noFill/>
                </a:ln>
                <a:solidFill>
                  <a:srgbClr val="000000"/>
                </a:solidFill>
                <a:effectLst/>
                <a:uLnTx/>
                <a:uFillTx/>
                <a:latin typeface="Figtree Medium"/>
                <a:ea typeface="Figtree Medium"/>
                <a:cs typeface="Figtree Medium"/>
                <a:sym typeface="Figtree Medium"/>
              </a:rPr>
              <a:t>Small Business Legal Needs Report 2022</a:t>
            </a:r>
            <a:endParaRPr kumimoji="0" sz="2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04" name="Google Shape;304;g32cfb1b4480_0_197"/>
          <p:cNvSpPr txBox="1"/>
          <p:nvPr/>
        </p:nvSpPr>
        <p:spPr>
          <a:xfrm>
            <a:off x="1227962" y="4526724"/>
            <a:ext cx="15832200" cy="3139260"/>
          </a:xfrm>
          <a:prstGeom prst="rect">
            <a:avLst/>
          </a:prstGeom>
          <a:noFill/>
          <a:ln>
            <a:noFill/>
          </a:ln>
        </p:spPr>
        <p:txBody>
          <a:bodyPr spcFirstLastPara="1" wrap="square" lIns="182850" tIns="182850" rIns="182850" bIns="182850" anchor="t" anchorCtr="0">
            <a:spAutoFit/>
          </a:bodyPr>
          <a:lstStyle/>
          <a:p>
            <a:pPr marL="0" marR="0" lvl="0" indent="0" algn="ctr" defTabSz="1828800" rtl="0" eaLnBrk="1" fontAlgn="auto" latinLnBrk="0" hangingPunct="1">
              <a:lnSpc>
                <a:spcPct val="100000"/>
              </a:lnSpc>
              <a:spcBef>
                <a:spcPts val="0"/>
              </a:spcBef>
              <a:spcAft>
                <a:spcPts val="0"/>
              </a:spcAft>
              <a:buClr>
                <a:srgbClr val="000000"/>
              </a:buClr>
              <a:buSzPts val="3000"/>
              <a:buFontTx/>
              <a:buNone/>
              <a:tabLst/>
              <a:defRPr/>
            </a:pPr>
            <a:r>
              <a:rPr kumimoji="0" lang="en-GB" sz="6000" b="0" i="0" u="none" strike="noStrike" kern="0" cap="none" spc="0" normalizeH="0" baseline="0" noProof="0" dirty="0">
                <a:ln>
                  <a:noFill/>
                </a:ln>
                <a:solidFill>
                  <a:srgbClr val="000000"/>
                </a:solidFill>
                <a:effectLst/>
                <a:uLnTx/>
                <a:uFillTx/>
                <a:latin typeface="Figtree Medium"/>
                <a:ea typeface="Figtree Medium"/>
                <a:cs typeface="Figtree Medium"/>
                <a:sym typeface="Figtree Medium"/>
              </a:rPr>
              <a:t>1.8 million</a:t>
            </a:r>
            <a:endParaRPr kumimoji="0" sz="2800" b="0" i="0" u="none" strike="noStrike" kern="0" cap="none" spc="0" normalizeH="0" baseline="0" noProof="0" dirty="0">
              <a:ln>
                <a:noFill/>
              </a:ln>
              <a:solidFill>
                <a:srgbClr val="000000"/>
              </a:solidFill>
              <a:effectLst/>
              <a:uLnTx/>
              <a:uFillTx/>
              <a:latin typeface="Arial"/>
              <a:ea typeface="Arial"/>
              <a:cs typeface="Arial"/>
              <a:sym typeface="Arial"/>
            </a:endParaRPr>
          </a:p>
          <a:p>
            <a:pPr marL="0" marR="0" lvl="0" indent="0" algn="ctr" defTabSz="1828800" rtl="0" eaLnBrk="1" fontAlgn="auto" latinLnBrk="0" hangingPunct="1">
              <a:lnSpc>
                <a:spcPct val="100000"/>
              </a:lnSpc>
              <a:spcBef>
                <a:spcPts val="0"/>
              </a:spcBef>
              <a:spcAft>
                <a:spcPts val="0"/>
              </a:spcAft>
              <a:buClr>
                <a:srgbClr val="000000"/>
              </a:buClr>
              <a:buSzPts val="3000"/>
              <a:buFontTx/>
              <a:buNone/>
              <a:tabLst/>
              <a:defRPr/>
            </a:pPr>
            <a:r>
              <a:rPr kumimoji="0" lang="en-GB" sz="6000" b="0" i="0" u="none" strike="noStrike" kern="0" cap="none" spc="0" normalizeH="0" baseline="0" noProof="0" dirty="0">
                <a:ln>
                  <a:noFill/>
                </a:ln>
                <a:solidFill>
                  <a:srgbClr val="F69869"/>
                </a:solidFill>
                <a:effectLst/>
                <a:uLnTx/>
                <a:uFillTx/>
                <a:latin typeface="Figtree Medium"/>
                <a:ea typeface="Figtree Medium"/>
                <a:cs typeface="Figtree Medium"/>
                <a:sym typeface="Figtree Medium"/>
              </a:rPr>
              <a:t>small businesses experience 15.4m legal issues each year</a:t>
            </a:r>
            <a:endParaRPr kumimoji="0" sz="28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305" name="Google Shape;305;g32cfb1b4480_0_197"/>
          <p:cNvSpPr/>
          <p:nvPr/>
        </p:nvSpPr>
        <p:spPr>
          <a:xfrm>
            <a:off x="177250" y="7867450"/>
            <a:ext cx="7320600" cy="2331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82850" tIns="182850" rIns="182850" bIns="182850" anchor="ctr" anchorCtr="0">
            <a:noAutofit/>
          </a:bodyPr>
          <a:lstStyle/>
          <a:p>
            <a:pPr marL="0" marR="0" lvl="0" indent="0" algn="ctr" defTabSz="182880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FFFFFF"/>
              </a:solidFill>
              <a:effectLst/>
              <a:uLnTx/>
              <a:uFillTx/>
              <a:latin typeface="Figtree"/>
              <a:ea typeface="Figtree"/>
              <a:cs typeface="Figtree"/>
              <a:sym typeface="Figtree"/>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TotalTime>
  <Words>895</Words>
  <Application>Microsoft Office PowerPoint</Application>
  <PresentationFormat>Custom</PresentationFormat>
  <Paragraphs>121</Paragraphs>
  <Slides>15</Slides>
  <Notes>14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Calibri</vt:lpstr>
      <vt:lpstr>Figtree Bold</vt:lpstr>
      <vt:lpstr>Arial</vt:lpstr>
      <vt:lpstr>Figtree SemiBold</vt:lpstr>
      <vt:lpstr>Figtree Medium</vt:lpstr>
      <vt:lpstr>Figtree</vt:lpstr>
      <vt:lpstr>Office Theme</vt:lpstr>
      <vt:lpstr>1_Simple Light</vt:lpstr>
      <vt:lpstr>PowerPoint Presentation</vt:lpstr>
      <vt:lpstr>PowerPoint Presentation</vt:lpstr>
      <vt:lpstr>PowerPoint Presentation</vt:lpstr>
      <vt:lpstr>PowerPoint Presentation</vt:lpstr>
      <vt:lpstr>Free programmes to support lawtechs</vt:lpstr>
      <vt:lpstr>Free events</vt:lpstr>
      <vt:lpstr>Ecosystem Tracker</vt:lpstr>
      <vt:lpstr>UK Jurisdiction Taskforce (UKJT)</vt:lpstr>
      <vt:lpstr>PowerPoint Presentation</vt:lpstr>
      <vt:lpstr>Access to Legal</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UK Lawtech conf - Christina draft slides.pptx</dc:title>
  <cp:lastModifiedBy>Christina Blacklaws</cp:lastModifiedBy>
  <cp:revision>20</cp:revision>
  <dcterms:created xsi:type="dcterms:W3CDTF">2006-08-16T00:00:00Z</dcterms:created>
  <dcterms:modified xsi:type="dcterms:W3CDTF">2025-04-25T13:46:27Z</dcterms:modified>
  <dc:identifier>DAGhDpV6THk</dc:identifier>
</cp:coreProperties>
</file>