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5"/>
  </p:notesMasterIdLst>
  <p:sldIdLst>
    <p:sldId id="256" r:id="rId5"/>
    <p:sldId id="258" r:id="rId6"/>
    <p:sldId id="259" r:id="rId7"/>
    <p:sldId id="267" r:id="rId8"/>
    <p:sldId id="271" r:id="rId9"/>
    <p:sldId id="286" r:id="rId10"/>
    <p:sldId id="287" r:id="rId11"/>
    <p:sldId id="288" r:id="rId12"/>
    <p:sldId id="289" r:id="rId13"/>
    <p:sldId id="290" r:id="rId14"/>
  </p:sldIdLst>
  <p:sldSz cx="18288000" cy="10287000"/>
  <p:notesSz cx="6858000" cy="9144000"/>
  <p:embeddedFontLst>
    <p:embeddedFont>
      <p:font typeface="Avenir Next LT Pro" panose="020B0504020202020204" pitchFamily="34" charset="0"/>
      <p:regular r:id="rId16"/>
      <p:bold r:id="rId17"/>
      <p:italic r:id="rId18"/>
      <p:boldItalic r:id="rId19"/>
    </p:embeddedFont>
    <p:embeddedFont>
      <p:font typeface="Montserrat 1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9CD9"/>
    <a:srgbClr val="1D71B8"/>
    <a:srgbClr val="E7EBEF"/>
    <a:srgbClr val="B4DBDC"/>
    <a:srgbClr val="6DA7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5" d="100"/>
          <a:sy n="45" d="100"/>
        </p:scale>
        <p:origin x="147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B4CE72-FABD-4C2F-9DF3-A0F3B4FC12C6}" type="datetimeFigureOut">
              <a:rPr lang="en-GB" smtClean="0"/>
              <a:t>10/06/2025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F94323-FA02-4D2A-ADCE-5E1D0B6C0E8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66600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94323-FA02-4D2A-ADCE-5E1D0B6C0E8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1451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5FB1E-3215-1ECB-E0FB-37B5D0605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77963B-30E0-B625-1F61-2C71D26C77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2D0044-3319-D8A1-6C38-F611AF5A59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BF063-08F7-6A39-CC2E-78430BBAE7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94323-FA02-4D2A-ADCE-5E1D0B6C0E8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157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94323-FA02-4D2A-ADCE-5E1D0B6C0E8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292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94323-FA02-4D2A-ADCE-5E1D0B6C0E8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472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94323-FA02-4D2A-ADCE-5E1D0B6C0E8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449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94323-FA02-4D2A-ADCE-5E1D0B6C0E8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218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94323-FA02-4D2A-ADCE-5E1D0B6C0E8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56472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50023-F1A3-784F-5137-AE1A1F7F08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BF1EC1F-61B0-D4A7-ED63-ADD9E8D473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C748A5A-5293-9A8E-6125-B047A218EE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78827A-E332-E8FB-A3A6-CD338B936F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94323-FA02-4D2A-ADCE-5E1D0B6C0E8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8009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F84F7-C853-31E3-CDD5-6A284D0C8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4EAB14-D606-2F54-1FEB-7A134FBE80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94838C-4493-935E-1EF5-05DEFA87F0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B51DC0-BF03-8ED4-1AC7-ADDFBEFBB6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94323-FA02-4D2A-ADCE-5E1D0B6C0E8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244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9B80B-3D54-3239-67BE-16C7DD859D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D2BBF47-5902-DC94-9A48-BA7613522C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ADC8D7-DA99-073A-B703-4CF91CB276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801C8F-4C65-A510-FD0A-34B2EAE17C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F94323-FA02-4D2A-ADCE-5E1D0B6C0E8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6865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>
            <a:spLocks noChangeAspect="1"/>
          </p:cNvSpPr>
          <p:nvPr/>
        </p:nvSpPr>
        <p:spPr>
          <a:xfrm>
            <a:off x="795601" y="1044339"/>
            <a:ext cx="8848104" cy="2917776"/>
          </a:xfrm>
          <a:custGeom>
            <a:avLst/>
            <a:gdLst/>
            <a:ahLst/>
            <a:cxnLst/>
            <a:rect l="l" t="t" r="r" b="b"/>
            <a:pathLst>
              <a:path w="5898736" h="1945184">
                <a:moveTo>
                  <a:pt x="0" y="0"/>
                </a:moveTo>
                <a:lnTo>
                  <a:pt x="5898736" y="0"/>
                </a:lnTo>
                <a:lnTo>
                  <a:pt x="5898736" y="1945183"/>
                </a:lnTo>
                <a:lnTo>
                  <a:pt x="0" y="194518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 dirty="0"/>
          </a:p>
        </p:txBody>
      </p:sp>
      <p:sp>
        <p:nvSpPr>
          <p:cNvPr id="5" name="TextBox 5"/>
          <p:cNvSpPr txBox="1"/>
          <p:nvPr/>
        </p:nvSpPr>
        <p:spPr>
          <a:xfrm>
            <a:off x="2738767" y="3962115"/>
            <a:ext cx="5229046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800" dirty="0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Biologicals without refrigeration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63DF04-AA0C-366B-1ED5-CFC782451F02}"/>
              </a:ext>
            </a:extLst>
          </p:cNvPr>
          <p:cNvSpPr txBox="1"/>
          <p:nvPr/>
        </p:nvSpPr>
        <p:spPr>
          <a:xfrm>
            <a:off x="527374" y="7008384"/>
            <a:ext cx="10140626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b="1" dirty="0" err="1">
                <a:latin typeface="Avenir Next LT Pro"/>
                <a:ea typeface="Calibri"/>
                <a:cs typeface="Calibri"/>
              </a:rPr>
              <a:t>Ensilication</a:t>
            </a:r>
            <a:r>
              <a:rPr lang="en-US" sz="4800" dirty="0">
                <a:latin typeface="Avenir Next LT Pro"/>
                <a:ea typeface="Calibri"/>
                <a:cs typeface="Calibri"/>
              </a:rPr>
              <a:t> – using </a:t>
            </a:r>
            <a:r>
              <a:rPr lang="en-US" sz="4800" b="1" dirty="0">
                <a:latin typeface="Avenir Next LT Pro"/>
                <a:ea typeface="Calibri"/>
                <a:cs typeface="Calibri"/>
              </a:rPr>
              <a:t>silica</a:t>
            </a:r>
            <a:r>
              <a:rPr lang="en-US" sz="4800" dirty="0">
                <a:latin typeface="Avenir Next LT Pro"/>
                <a:ea typeface="Calibri"/>
                <a:cs typeface="Calibri"/>
              </a:rPr>
              <a:t> to stabilize biomolecules, avoiding refrigeration, freeze drying, and the “cold chain”.</a:t>
            </a:r>
            <a:endParaRPr lang="en-US" sz="4800" dirty="0"/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FE74D542-E98D-4891-960A-1CDEF64A02A1}"/>
              </a:ext>
            </a:extLst>
          </p:cNvPr>
          <p:cNvSpPr txBox="1"/>
          <p:nvPr/>
        </p:nvSpPr>
        <p:spPr>
          <a:xfrm>
            <a:off x="11180064" y="456915"/>
            <a:ext cx="7107936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800" dirty="0">
                <a:solidFill>
                  <a:srgbClr val="000000"/>
                </a:solidFill>
                <a:latin typeface="Montserrat 1"/>
                <a:ea typeface="Montserrat 1"/>
                <a:cs typeface="Montserrat 1"/>
                <a:sym typeface="Montserrat 1"/>
              </a:rPr>
              <a:t>Dr. Stephen A. Wells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FA9673-E99A-37C3-2201-D86C163FD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2A14978A-3ACA-41C2-A7CE-71C5E2381CF3}"/>
              </a:ext>
            </a:extLst>
          </p:cNvPr>
          <p:cNvSpPr/>
          <p:nvPr/>
        </p:nvSpPr>
        <p:spPr>
          <a:xfrm>
            <a:off x="5131760" y="4480839"/>
            <a:ext cx="10930738" cy="5391194"/>
          </a:xfrm>
          <a:prstGeom prst="ellipse">
            <a:avLst/>
          </a:prstGeom>
          <a:solidFill>
            <a:srgbClr val="E7EBEF"/>
          </a:solidFill>
          <a:ln w="38100">
            <a:solidFill>
              <a:srgbClr val="179C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14" name="Arrow: Curved Left 13">
            <a:extLst>
              <a:ext uri="{FF2B5EF4-FFF2-40B4-BE49-F238E27FC236}">
                <a16:creationId xmlns:a16="http://schemas.microsoft.com/office/drawing/2014/main" id="{F5E1629D-DEF7-F4ED-CE69-FB1E32AEE818}"/>
              </a:ext>
            </a:extLst>
          </p:cNvPr>
          <p:cNvSpPr/>
          <p:nvPr/>
        </p:nvSpPr>
        <p:spPr>
          <a:xfrm rot="10800000">
            <a:off x="7596429" y="6034857"/>
            <a:ext cx="731520" cy="2376819"/>
          </a:xfrm>
          <a:prstGeom prst="curved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" name="Arrow: Curved Left 12">
            <a:extLst>
              <a:ext uri="{FF2B5EF4-FFF2-40B4-BE49-F238E27FC236}">
                <a16:creationId xmlns:a16="http://schemas.microsoft.com/office/drawing/2014/main" id="{FE594E1A-2C33-B223-482F-B3E617F75A3E}"/>
              </a:ext>
            </a:extLst>
          </p:cNvPr>
          <p:cNvSpPr/>
          <p:nvPr/>
        </p:nvSpPr>
        <p:spPr>
          <a:xfrm>
            <a:off x="13076442" y="6119374"/>
            <a:ext cx="731520" cy="2376819"/>
          </a:xfrm>
          <a:prstGeom prst="curved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02CB9750-2814-965A-142E-53AE7DE0A35B}"/>
              </a:ext>
            </a:extLst>
          </p:cNvPr>
          <p:cNvSpPr txBox="1"/>
          <p:nvPr/>
        </p:nvSpPr>
        <p:spPr>
          <a:xfrm>
            <a:off x="107757" y="6760816"/>
            <a:ext cx="7911465" cy="3315590"/>
          </a:xfrm>
          <a:prstGeom prst="rect">
            <a:avLst/>
          </a:prstGeom>
        </p:spPr>
        <p:txBody>
          <a:bodyPr lIns="50801" tIns="50801" rIns="50801" bIns="50801" rtlCol="0" anchor="ctr"/>
          <a:lstStyle/>
          <a:p>
            <a:pPr algn="ctr">
              <a:lnSpc>
                <a:spcPts val="2939"/>
              </a:lnSpc>
            </a:pPr>
            <a:endParaRPr>
              <a:latin typeface="Avenir Next LT Pro" panose="020B05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ABF03F-58C2-9893-437F-47AE52089F7D}"/>
              </a:ext>
            </a:extLst>
          </p:cNvPr>
          <p:cNvSpPr txBox="1"/>
          <p:nvPr/>
        </p:nvSpPr>
        <p:spPr>
          <a:xfrm>
            <a:off x="727269" y="349253"/>
            <a:ext cx="1283570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 dirty="0">
                <a:solidFill>
                  <a:srgbClr val="1D71B8"/>
                </a:solidFill>
                <a:latin typeface="Avenir Next LT Pro"/>
                <a:cs typeface="Calibri"/>
              </a:rPr>
              <a:t>Lessons learned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83E23C-CFC7-35FF-D25F-F0CCCBB2B5A6}"/>
              </a:ext>
            </a:extLst>
          </p:cNvPr>
          <p:cNvSpPr txBox="1"/>
          <p:nvPr/>
        </p:nvSpPr>
        <p:spPr>
          <a:xfrm>
            <a:off x="493776" y="1272583"/>
            <a:ext cx="1730044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/>
              <a:t>As scientists we had </a:t>
            </a:r>
            <a:r>
              <a:rPr lang="en-GB" sz="4000" b="1" dirty="0"/>
              <a:t>no</a:t>
            </a:r>
            <a:r>
              <a:rPr lang="en-GB" sz="4000" dirty="0"/>
              <a:t> training or experience with IP/patenting (thanks to HLK for being very patient with us!). Steep learning curve!</a:t>
            </a:r>
          </a:p>
          <a:p>
            <a:endParaRPr lang="en-GB" sz="4000" dirty="0"/>
          </a:p>
          <a:p>
            <a:r>
              <a:rPr lang="en-GB" sz="4000" dirty="0"/>
              <a:t>Everything takes more </a:t>
            </a:r>
            <a:r>
              <a:rPr lang="en-GB" sz="4000" b="1" dirty="0"/>
              <a:t>time</a:t>
            </a:r>
            <a:r>
              <a:rPr lang="en-GB" sz="4000" dirty="0"/>
              <a:t> and </a:t>
            </a:r>
            <a:r>
              <a:rPr lang="en-GB" sz="4000" b="1" dirty="0"/>
              <a:t>money</a:t>
            </a:r>
            <a:r>
              <a:rPr lang="en-GB" sz="4000" dirty="0"/>
              <a:t> than you expect.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F43779-44CE-87C9-B4B0-7E92B94C6284}"/>
              </a:ext>
            </a:extLst>
          </p:cNvPr>
          <p:cNvSpPr txBox="1"/>
          <p:nvPr/>
        </p:nvSpPr>
        <p:spPr>
          <a:xfrm>
            <a:off x="654500" y="4218690"/>
            <a:ext cx="1283570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 dirty="0">
                <a:solidFill>
                  <a:srgbClr val="1D71B8"/>
                </a:solidFill>
                <a:latin typeface="Avenir Next LT Pro"/>
                <a:cs typeface="Calibri"/>
              </a:rPr>
              <a:t>A virtuous cycle…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3A3DEFC-74EB-535B-DE78-D5928A5836D2}"/>
              </a:ext>
            </a:extLst>
          </p:cNvPr>
          <p:cNvSpPr/>
          <p:nvPr/>
        </p:nvSpPr>
        <p:spPr>
          <a:xfrm>
            <a:off x="1878804" y="5458343"/>
            <a:ext cx="2426208" cy="923330"/>
          </a:xfrm>
          <a:prstGeom prst="ellipse">
            <a:avLst/>
          </a:prstGeom>
          <a:solidFill>
            <a:srgbClr val="E7EBEF"/>
          </a:solidFill>
          <a:ln w="76200">
            <a:solidFill>
              <a:srgbClr val="1D71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IDEA!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1C3613B-EF06-FEE2-9B30-632F26E20BEB}"/>
              </a:ext>
            </a:extLst>
          </p:cNvPr>
          <p:cNvSpPr/>
          <p:nvPr/>
        </p:nvSpPr>
        <p:spPr>
          <a:xfrm>
            <a:off x="12105891" y="6651697"/>
            <a:ext cx="3815487" cy="1277273"/>
          </a:xfrm>
          <a:prstGeom prst="ellipse">
            <a:avLst/>
          </a:prstGeom>
          <a:solidFill>
            <a:srgbClr val="E7EBEF"/>
          </a:solidFill>
          <a:ln w="76200">
            <a:solidFill>
              <a:srgbClr val="1D71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PATENT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C4849D65-FD09-8F83-3D35-3798FD0388C0}"/>
              </a:ext>
            </a:extLst>
          </p:cNvPr>
          <p:cNvSpPr/>
          <p:nvPr/>
        </p:nvSpPr>
        <p:spPr>
          <a:xfrm>
            <a:off x="8488601" y="7914263"/>
            <a:ext cx="4278784" cy="1277273"/>
          </a:xfrm>
          <a:prstGeom prst="ellipse">
            <a:avLst/>
          </a:prstGeom>
          <a:solidFill>
            <a:srgbClr val="E7EBEF"/>
          </a:solidFill>
          <a:ln w="76200">
            <a:solidFill>
              <a:srgbClr val="1D71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INVESTMENT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5D666BC-72A2-088C-E55F-A51B9B4A7A3F}"/>
              </a:ext>
            </a:extLst>
          </p:cNvPr>
          <p:cNvSpPr/>
          <p:nvPr/>
        </p:nvSpPr>
        <p:spPr>
          <a:xfrm>
            <a:off x="5334608" y="6725855"/>
            <a:ext cx="3815487" cy="1277273"/>
          </a:xfrm>
          <a:prstGeom prst="ellipse">
            <a:avLst/>
          </a:prstGeom>
          <a:solidFill>
            <a:srgbClr val="E7EBEF"/>
          </a:solidFill>
          <a:ln w="76200">
            <a:solidFill>
              <a:srgbClr val="1D71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RESEARCH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0764C41-0516-B7DE-AC20-A122F20D4AA9}"/>
              </a:ext>
            </a:extLst>
          </p:cNvPr>
          <p:cNvSpPr/>
          <p:nvPr/>
        </p:nvSpPr>
        <p:spPr>
          <a:xfrm>
            <a:off x="590133" y="8411676"/>
            <a:ext cx="3815487" cy="1277273"/>
          </a:xfrm>
          <a:prstGeom prst="ellipse">
            <a:avLst/>
          </a:prstGeom>
          <a:solidFill>
            <a:srgbClr val="E7EBEF"/>
          </a:solidFill>
          <a:ln w="76200">
            <a:solidFill>
              <a:srgbClr val="1D71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PRODUCTS</a:t>
            </a:r>
          </a:p>
        </p:txBody>
      </p:sp>
      <p:sp>
        <p:nvSpPr>
          <p:cNvPr id="16" name="Arrow: Curved Left 15">
            <a:extLst>
              <a:ext uri="{FF2B5EF4-FFF2-40B4-BE49-F238E27FC236}">
                <a16:creationId xmlns:a16="http://schemas.microsoft.com/office/drawing/2014/main" id="{09DE0855-C918-7346-12E6-18B04A2AEE6A}"/>
              </a:ext>
            </a:extLst>
          </p:cNvPr>
          <p:cNvSpPr/>
          <p:nvPr/>
        </p:nvSpPr>
        <p:spPr>
          <a:xfrm rot="18233546">
            <a:off x="5014974" y="5105892"/>
            <a:ext cx="674938" cy="1874844"/>
          </a:xfrm>
          <a:prstGeom prst="curved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7" name="Arrow: Curved Left 16">
            <a:extLst>
              <a:ext uri="{FF2B5EF4-FFF2-40B4-BE49-F238E27FC236}">
                <a16:creationId xmlns:a16="http://schemas.microsoft.com/office/drawing/2014/main" id="{B0BEE542-0951-7593-8360-76B37A3C7D56}"/>
              </a:ext>
            </a:extLst>
          </p:cNvPr>
          <p:cNvSpPr/>
          <p:nvPr/>
        </p:nvSpPr>
        <p:spPr>
          <a:xfrm rot="4219065">
            <a:off x="5001846" y="8255295"/>
            <a:ext cx="731520" cy="2376819"/>
          </a:xfrm>
          <a:prstGeom prst="curved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38EBC42-DAAB-A655-8B8F-7C1D9C045CE8}"/>
              </a:ext>
            </a:extLst>
          </p:cNvPr>
          <p:cNvSpPr/>
          <p:nvPr/>
        </p:nvSpPr>
        <p:spPr>
          <a:xfrm>
            <a:off x="8841785" y="5597327"/>
            <a:ext cx="3815487" cy="1277273"/>
          </a:xfrm>
          <a:prstGeom prst="ellipse">
            <a:avLst/>
          </a:prstGeom>
          <a:solidFill>
            <a:srgbClr val="E7EBEF"/>
          </a:solidFill>
          <a:ln w="76200">
            <a:solidFill>
              <a:srgbClr val="1D71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INVENTION</a:t>
            </a:r>
          </a:p>
        </p:txBody>
      </p:sp>
    </p:spTree>
    <p:extLst>
      <p:ext uri="{BB962C8B-B14F-4D97-AF65-F5344CB8AC3E}">
        <p14:creationId xmlns:p14="http://schemas.microsoft.com/office/powerpoint/2010/main" val="2523084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5091" y="509683"/>
            <a:ext cx="18032483" cy="9118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700"/>
              </a:lnSpc>
            </a:pPr>
            <a:r>
              <a:rPr lang="en-US" sz="5400" dirty="0">
                <a:solidFill>
                  <a:srgbClr val="1D71B8"/>
                </a:solidFill>
                <a:latin typeface="Avenir Next LT Pro"/>
                <a:ea typeface="Montserrat 2"/>
                <a:cs typeface="Montserrat 2"/>
                <a:sym typeface="Montserrat 2"/>
              </a:rPr>
              <a:t>The “cold chain” – costly, complex and fragile.</a:t>
            </a:r>
            <a:endParaRPr lang="en-US" sz="6400" dirty="0">
              <a:solidFill>
                <a:srgbClr val="1D71B8"/>
              </a:solidFill>
              <a:latin typeface="Avenir Next LT Pro"/>
              <a:ea typeface="Montserrat 2"/>
              <a:cs typeface="Montserrat 2"/>
              <a:sym typeface="Montserrat 2"/>
            </a:endParaRPr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918704E7-E618-F58F-2310-0BB16F8D2786}"/>
              </a:ext>
            </a:extLst>
          </p:cNvPr>
          <p:cNvGrpSpPr>
            <a:grpSpLocks noChangeAspect="1"/>
          </p:cNvGrpSpPr>
          <p:nvPr/>
        </p:nvGrpSpPr>
        <p:grpSpPr>
          <a:xfrm>
            <a:off x="188643" y="1527034"/>
            <a:ext cx="9879828" cy="4018369"/>
            <a:chOff x="0" y="-232709"/>
            <a:chExt cx="10378062" cy="4366470"/>
          </a:xfrm>
        </p:grpSpPr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id="{022F2EAB-328D-0FC6-2361-533B4DE054AF}"/>
                </a:ext>
              </a:extLst>
            </p:cNvPr>
            <p:cNvGrpSpPr/>
            <p:nvPr/>
          </p:nvGrpSpPr>
          <p:grpSpPr>
            <a:xfrm>
              <a:off x="0" y="-232709"/>
              <a:ext cx="10378062" cy="4366470"/>
              <a:chOff x="0" y="-47625"/>
              <a:chExt cx="2123917" cy="893618"/>
            </a:xfrm>
          </p:grpSpPr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1C9CB37A-4DC7-39A7-677F-00F39EAC416F}"/>
                  </a:ext>
                </a:extLst>
              </p:cNvPr>
              <p:cNvSpPr/>
              <p:nvPr/>
            </p:nvSpPr>
            <p:spPr>
              <a:xfrm>
                <a:off x="0" y="0"/>
                <a:ext cx="2123917" cy="845993"/>
              </a:xfrm>
              <a:custGeom>
                <a:avLst/>
                <a:gdLst/>
                <a:ahLst/>
                <a:cxnLst/>
                <a:rect l="l" t="t" r="r" b="b"/>
                <a:pathLst>
                  <a:path w="2123917" h="845993">
                    <a:moveTo>
                      <a:pt x="53412" y="0"/>
                    </a:moveTo>
                    <a:lnTo>
                      <a:pt x="2070505" y="0"/>
                    </a:lnTo>
                    <a:cubicBezTo>
                      <a:pt x="2084671" y="0"/>
                      <a:pt x="2098256" y="5627"/>
                      <a:pt x="2108273" y="15644"/>
                    </a:cubicBezTo>
                    <a:cubicBezTo>
                      <a:pt x="2118290" y="25661"/>
                      <a:pt x="2123917" y="39247"/>
                      <a:pt x="2123917" y="53412"/>
                    </a:cubicBezTo>
                    <a:lnTo>
                      <a:pt x="2123917" y="792580"/>
                    </a:lnTo>
                    <a:cubicBezTo>
                      <a:pt x="2123917" y="806746"/>
                      <a:pt x="2118290" y="820332"/>
                      <a:pt x="2108273" y="830349"/>
                    </a:cubicBezTo>
                    <a:cubicBezTo>
                      <a:pt x="2098256" y="840365"/>
                      <a:pt x="2084671" y="845993"/>
                      <a:pt x="2070505" y="845993"/>
                    </a:cubicBezTo>
                    <a:lnTo>
                      <a:pt x="53412" y="845993"/>
                    </a:lnTo>
                    <a:cubicBezTo>
                      <a:pt x="39247" y="845993"/>
                      <a:pt x="25661" y="840365"/>
                      <a:pt x="15644" y="830349"/>
                    </a:cubicBezTo>
                    <a:cubicBezTo>
                      <a:pt x="5627" y="820332"/>
                      <a:pt x="0" y="806746"/>
                      <a:pt x="0" y="792580"/>
                    </a:cubicBezTo>
                    <a:lnTo>
                      <a:pt x="0" y="53412"/>
                    </a:lnTo>
                    <a:cubicBezTo>
                      <a:pt x="0" y="39247"/>
                      <a:pt x="5627" y="25661"/>
                      <a:pt x="15644" y="15644"/>
                    </a:cubicBezTo>
                    <a:cubicBezTo>
                      <a:pt x="25661" y="5627"/>
                      <a:pt x="39247" y="0"/>
                      <a:pt x="5341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GB">
                  <a:latin typeface="Avenir Next LT Pro"/>
                </a:endParaRPr>
              </a:p>
            </p:txBody>
          </p:sp>
          <p:sp>
            <p:nvSpPr>
              <p:cNvPr id="16" name="TextBox 6">
                <a:extLst>
                  <a:ext uri="{FF2B5EF4-FFF2-40B4-BE49-F238E27FC236}">
                    <a16:creationId xmlns:a16="http://schemas.microsoft.com/office/drawing/2014/main" id="{C84CB9E8-AD31-FF8F-0D72-8331BC085F55}"/>
                  </a:ext>
                </a:extLst>
              </p:cNvPr>
              <p:cNvSpPr txBox="1"/>
              <p:nvPr/>
            </p:nvSpPr>
            <p:spPr>
              <a:xfrm>
                <a:off x="0" y="-47625"/>
                <a:ext cx="2123917" cy="89361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Avenir Next LT Pro"/>
                </a:endParaRPr>
              </a:p>
            </p:txBody>
          </p:sp>
        </p:grp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FC63B77A-C792-E8C0-D3D8-244DCEE590F9}"/>
                </a:ext>
              </a:extLst>
            </p:cNvPr>
            <p:cNvSpPr/>
            <p:nvPr/>
          </p:nvSpPr>
          <p:spPr>
            <a:xfrm>
              <a:off x="233240" y="347524"/>
              <a:ext cx="9911582" cy="3438712"/>
            </a:xfrm>
            <a:custGeom>
              <a:avLst/>
              <a:gdLst/>
              <a:ahLst/>
              <a:cxnLst/>
              <a:rect l="l" t="t" r="r" b="b"/>
              <a:pathLst>
                <a:path w="9911582" h="3438712">
                  <a:moveTo>
                    <a:pt x="0" y="0"/>
                  </a:moveTo>
                  <a:lnTo>
                    <a:pt x="9911582" y="0"/>
                  </a:lnTo>
                  <a:lnTo>
                    <a:pt x="9911582" y="3438713"/>
                  </a:lnTo>
                  <a:lnTo>
                    <a:pt x="0" y="34387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>
                <a:latin typeface="Avenir Next LT Pro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BC00B4D-9B1C-6BA3-5734-C57F1B022AF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2473"/>
          <a:stretch>
            <a:fillRect/>
          </a:stretch>
        </p:blipFill>
        <p:spPr>
          <a:xfrm>
            <a:off x="10290514" y="1998733"/>
            <a:ext cx="7834039" cy="3074969"/>
          </a:xfrm>
          <a:prstGeom prst="rect">
            <a:avLst/>
          </a:prstGeom>
        </p:spPr>
      </p:pic>
      <p:sp>
        <p:nvSpPr>
          <p:cNvPr id="4" name="TextBox 8"/>
          <p:cNvSpPr txBox="1"/>
          <p:nvPr/>
        </p:nvSpPr>
        <p:spPr>
          <a:xfrm>
            <a:off x="188643" y="5545402"/>
            <a:ext cx="17684103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600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Most biomolecules, including </a:t>
            </a:r>
            <a:r>
              <a:rPr lang="en-US" sz="3600" b="1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vaccines</a:t>
            </a:r>
            <a:r>
              <a:rPr lang="en-US" sz="3600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 and </a:t>
            </a:r>
            <a:r>
              <a:rPr lang="en-US" sz="3600" b="1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antibodies</a:t>
            </a:r>
            <a:r>
              <a:rPr lang="en-US" sz="3600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, are not temperature-stable.</a:t>
            </a:r>
          </a:p>
          <a:p>
            <a:pPr algn="l"/>
            <a:r>
              <a:rPr lang="en-US" sz="3600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Currently they are preserved by a “</a:t>
            </a:r>
            <a:r>
              <a:rPr lang="en-US" sz="3600" b="1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cold chain</a:t>
            </a:r>
            <a:r>
              <a:rPr lang="en-US" sz="3600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” of refrigeration, and/or by freeze-drying (“lyophilization”).</a:t>
            </a:r>
          </a:p>
          <a:p>
            <a:pPr algn="l"/>
            <a:endParaRPr lang="en-US" sz="3600" dirty="0">
              <a:solidFill>
                <a:srgbClr val="000000"/>
              </a:solidFill>
              <a:latin typeface="Avenir Next LT Pro"/>
              <a:ea typeface="Montserrat 3"/>
              <a:cs typeface="Montserrat 3"/>
              <a:sym typeface="Montserrat 3"/>
            </a:endParaRPr>
          </a:p>
          <a:p>
            <a:pPr algn="l"/>
            <a:r>
              <a:rPr lang="en-US" sz="3600" b="1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Costly</a:t>
            </a:r>
            <a:r>
              <a:rPr lang="en-US" sz="3600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 ( </a:t>
            </a:r>
            <a:r>
              <a:rPr lang="en-US" sz="3600" b="1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£ $ € </a:t>
            </a:r>
            <a:r>
              <a:rPr lang="en-US" sz="3600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and energy/CO2 ) and </a:t>
            </a:r>
            <a:r>
              <a:rPr lang="en-US" sz="3600" b="1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risky</a:t>
            </a:r>
            <a:r>
              <a:rPr lang="en-US" sz="3600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 – molecules may be </a:t>
            </a:r>
            <a:r>
              <a:rPr lang="en-US" sz="3600" b="1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damaged</a:t>
            </a:r>
            <a:r>
              <a:rPr lang="en-US" sz="3600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.</a:t>
            </a:r>
          </a:p>
          <a:p>
            <a:r>
              <a:rPr lang="en-US" sz="3600" dirty="0">
                <a:latin typeface="Avenir Next LT Pro"/>
                <a:ea typeface="Montserrat 2"/>
                <a:cs typeface="Montserrat 2"/>
                <a:sym typeface="Montserrat 2"/>
              </a:rPr>
              <a:t>On average </a:t>
            </a:r>
            <a:r>
              <a:rPr lang="en-US" sz="3600" b="1" dirty="0">
                <a:latin typeface="Avenir Next LT Pro"/>
                <a:ea typeface="Montserrat 2"/>
                <a:cs typeface="Montserrat 2"/>
                <a:sym typeface="Montserrat 2"/>
              </a:rPr>
              <a:t>10-25% of vaccines are wasted</a:t>
            </a:r>
            <a:r>
              <a:rPr lang="en-US" sz="3600" dirty="0">
                <a:latin typeface="Avenir Next LT Pro"/>
                <a:ea typeface="Montserrat 2"/>
                <a:cs typeface="Montserrat 2"/>
                <a:sym typeface="Montserrat 2"/>
              </a:rPr>
              <a:t> due to cold chain failures.</a:t>
            </a:r>
          </a:p>
          <a:p>
            <a:endParaRPr lang="en-US" sz="3600" dirty="0">
              <a:solidFill>
                <a:srgbClr val="000000"/>
              </a:solidFill>
              <a:latin typeface="Avenir Next LT Pro"/>
              <a:ea typeface="Montserrat 3"/>
              <a:cs typeface="Montserrat 3"/>
              <a:sym typeface="Montserrat 3"/>
            </a:endParaRPr>
          </a:p>
          <a:p>
            <a:pPr algn="l"/>
            <a:r>
              <a:rPr lang="en-US" sz="3600" b="1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More than a million infants</a:t>
            </a:r>
            <a:r>
              <a:rPr lang="en-US" sz="3600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 die every year from vaccine-preventable diseases.</a:t>
            </a:r>
            <a:endParaRPr lang="en-US" sz="3600" dirty="0">
              <a:solidFill>
                <a:srgbClr val="000000"/>
              </a:solidFill>
              <a:latin typeface="Avenir Next LT Pro"/>
              <a:ea typeface="Montserrat 3"/>
              <a:cs typeface="Montserrat 3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rot="10800000" flipV="1">
            <a:off x="-224195" y="4694781"/>
            <a:ext cx="9951532" cy="5394333"/>
          </a:xfrm>
          <a:custGeom>
            <a:avLst/>
            <a:gdLst/>
            <a:ahLst/>
            <a:cxnLst/>
            <a:rect l="l" t="t" r="r" b="b"/>
            <a:pathLst>
              <a:path w="10452687" h="5879636">
                <a:moveTo>
                  <a:pt x="0" y="5879637"/>
                </a:moveTo>
                <a:lnTo>
                  <a:pt x="10452687" y="5879637"/>
                </a:lnTo>
                <a:lnTo>
                  <a:pt x="10452687" y="0"/>
                </a:lnTo>
                <a:lnTo>
                  <a:pt x="0" y="0"/>
                </a:lnTo>
                <a:lnTo>
                  <a:pt x="0" y="5879637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>
              <a:latin typeface="Avenir Next LT Pro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284342" y="4784837"/>
            <a:ext cx="2073117" cy="717325"/>
            <a:chOff x="0" y="-38100"/>
            <a:chExt cx="546006" cy="18892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546006" cy="150825"/>
            </a:xfrm>
            <a:custGeom>
              <a:avLst/>
              <a:gdLst/>
              <a:ahLst/>
              <a:cxnLst/>
              <a:rect l="l" t="t" r="r" b="b"/>
              <a:pathLst>
                <a:path w="546006" h="150825">
                  <a:moveTo>
                    <a:pt x="75412" y="0"/>
                  </a:moveTo>
                  <a:lnTo>
                    <a:pt x="470594" y="0"/>
                  </a:lnTo>
                  <a:cubicBezTo>
                    <a:pt x="512243" y="0"/>
                    <a:pt x="546006" y="33763"/>
                    <a:pt x="546006" y="75412"/>
                  </a:cubicBezTo>
                  <a:lnTo>
                    <a:pt x="546006" y="75412"/>
                  </a:lnTo>
                  <a:cubicBezTo>
                    <a:pt x="546006" y="117062"/>
                    <a:pt x="512243" y="150825"/>
                    <a:pt x="470594" y="150825"/>
                  </a:cubicBezTo>
                  <a:lnTo>
                    <a:pt x="75412" y="150825"/>
                  </a:lnTo>
                  <a:cubicBezTo>
                    <a:pt x="33763" y="150825"/>
                    <a:pt x="0" y="117062"/>
                    <a:pt x="0" y="75412"/>
                  </a:cubicBezTo>
                  <a:lnTo>
                    <a:pt x="0" y="75412"/>
                  </a:lnTo>
                  <a:cubicBezTo>
                    <a:pt x="0" y="33763"/>
                    <a:pt x="33763" y="0"/>
                    <a:pt x="75412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>
                <a:latin typeface="Avenir Next LT Pro"/>
              </a:endParaRP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546006" cy="1889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r>
                <a:rPr lang="en-US" sz="2100" dirty="0">
                  <a:solidFill>
                    <a:srgbClr val="000000"/>
                  </a:solidFill>
                  <a:latin typeface="Avenir Next LT Pro"/>
                  <a:ea typeface="Montserrat 1"/>
                  <a:cs typeface="Montserrat 1"/>
                  <a:sym typeface="Montserrat 1"/>
                </a:rPr>
                <a:t>Biomolecule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028700" y="410604"/>
            <a:ext cx="16752808" cy="1036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60"/>
              </a:lnSpc>
            </a:pPr>
            <a:r>
              <a:rPr lang="en-US" sz="5400" dirty="0" err="1">
                <a:solidFill>
                  <a:srgbClr val="1D71B8"/>
                </a:solidFill>
                <a:latin typeface="Avenir Next LT Pro"/>
                <a:ea typeface="Montserrat 2"/>
                <a:cs typeface="Montserrat 2"/>
                <a:sym typeface="Montserrat 2"/>
              </a:rPr>
              <a:t>Ensilication</a:t>
            </a:r>
            <a:r>
              <a:rPr lang="en-US" sz="5400" dirty="0">
                <a:solidFill>
                  <a:srgbClr val="1D71B8"/>
                </a:solidFill>
                <a:latin typeface="Avenir Next LT Pro"/>
                <a:ea typeface="Montserrat 2"/>
                <a:cs typeface="Montserrat 2"/>
                <a:sym typeface="Montserrat 2"/>
              </a:rPr>
              <a:t> makes biomolecules thermally stable</a:t>
            </a:r>
            <a:endParaRPr lang="en-US" sz="6400" dirty="0">
              <a:solidFill>
                <a:srgbClr val="1D71B8"/>
              </a:solidFill>
              <a:latin typeface="Avenir Next LT Pro"/>
              <a:ea typeface="Montserrat 2"/>
              <a:cs typeface="Montserrat 2"/>
              <a:sym typeface="Montserrat 2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591935" y="8779336"/>
            <a:ext cx="2806656" cy="1416964"/>
            <a:chOff x="0" y="-38100"/>
            <a:chExt cx="739202" cy="37319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39202" cy="335092"/>
            </a:xfrm>
            <a:custGeom>
              <a:avLst/>
              <a:gdLst/>
              <a:ahLst/>
              <a:cxnLst/>
              <a:rect l="l" t="t" r="r" b="b"/>
              <a:pathLst>
                <a:path w="739202" h="335092">
                  <a:moveTo>
                    <a:pt x="140679" y="0"/>
                  </a:moveTo>
                  <a:lnTo>
                    <a:pt x="598523" y="0"/>
                  </a:lnTo>
                  <a:cubicBezTo>
                    <a:pt x="676217" y="0"/>
                    <a:pt x="739202" y="62984"/>
                    <a:pt x="739202" y="140679"/>
                  </a:cubicBezTo>
                  <a:lnTo>
                    <a:pt x="739202" y="194413"/>
                  </a:lnTo>
                  <a:cubicBezTo>
                    <a:pt x="739202" y="231724"/>
                    <a:pt x="724380" y="267506"/>
                    <a:pt x="697998" y="293888"/>
                  </a:cubicBezTo>
                  <a:cubicBezTo>
                    <a:pt x="671615" y="320271"/>
                    <a:pt x="635833" y="335092"/>
                    <a:pt x="598523" y="335092"/>
                  </a:cubicBezTo>
                  <a:lnTo>
                    <a:pt x="140679" y="335092"/>
                  </a:lnTo>
                  <a:cubicBezTo>
                    <a:pt x="103369" y="335092"/>
                    <a:pt x="67586" y="320271"/>
                    <a:pt x="41204" y="293888"/>
                  </a:cubicBezTo>
                  <a:cubicBezTo>
                    <a:pt x="14822" y="267506"/>
                    <a:pt x="0" y="231724"/>
                    <a:pt x="0" y="194413"/>
                  </a:cubicBezTo>
                  <a:lnTo>
                    <a:pt x="0" y="140679"/>
                  </a:lnTo>
                  <a:cubicBezTo>
                    <a:pt x="0" y="103369"/>
                    <a:pt x="14822" y="67586"/>
                    <a:pt x="41204" y="41204"/>
                  </a:cubicBezTo>
                  <a:cubicBezTo>
                    <a:pt x="67586" y="14822"/>
                    <a:pt x="103369" y="0"/>
                    <a:pt x="140679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>
                <a:latin typeface="Avenir Next LT Pro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739202" cy="37319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r>
                <a:rPr lang="en-US" sz="2100" dirty="0">
                  <a:solidFill>
                    <a:srgbClr val="000000"/>
                  </a:solidFill>
                  <a:latin typeface="Avenir Next LT Pro"/>
                  <a:ea typeface="Montserrat 1"/>
                  <a:cs typeface="Montserrat 1"/>
                  <a:sym typeface="Montserrat 1"/>
                </a:rPr>
                <a:t>Silica deposits on surface creating protective barrier</a:t>
              </a:r>
            </a:p>
          </p:txBody>
        </p:sp>
      </p:grpSp>
      <p:sp>
        <p:nvSpPr>
          <p:cNvPr id="22" name="Freeform 22"/>
          <p:cNvSpPr>
            <a:spLocks noChangeAspect="1"/>
          </p:cNvSpPr>
          <p:nvPr/>
        </p:nvSpPr>
        <p:spPr>
          <a:xfrm>
            <a:off x="591935" y="2127618"/>
            <a:ext cx="8319273" cy="2459977"/>
          </a:xfrm>
          <a:custGeom>
            <a:avLst/>
            <a:gdLst/>
            <a:ahLst/>
            <a:cxnLst/>
            <a:rect l="l" t="t" r="r" b="b"/>
            <a:pathLst>
              <a:path w="7183881" h="2124246">
                <a:moveTo>
                  <a:pt x="0" y="0"/>
                </a:moveTo>
                <a:lnTo>
                  <a:pt x="7183881" y="0"/>
                </a:lnTo>
                <a:lnTo>
                  <a:pt x="7183881" y="2124247"/>
                </a:lnTo>
                <a:lnTo>
                  <a:pt x="0" y="21242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>
              <a:latin typeface="Avenir Next LT Pro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DD57218-75B6-EEA8-B43C-939ACD047DD4}"/>
              </a:ext>
            </a:extLst>
          </p:cNvPr>
          <p:cNvSpPr txBox="1"/>
          <p:nvPr/>
        </p:nvSpPr>
        <p:spPr>
          <a:xfrm>
            <a:off x="9279258" y="2256063"/>
            <a:ext cx="87244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We can deposit a layer of silica (cheap, non-toxic) around each individual biomolecule, preserving them perfectly – they cannot lose their shape or stick together.</a:t>
            </a:r>
          </a:p>
          <a:p>
            <a:endParaRPr lang="en-GB" sz="4800" dirty="0"/>
          </a:p>
          <a:p>
            <a:r>
              <a:rPr lang="en-GB" sz="4800" dirty="0"/>
              <a:t>Silica disintegrates naturally and safely in the body, releasing the biomolecule.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261939" y="1796226"/>
            <a:ext cx="2265148" cy="2265148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78610" y="0"/>
                  </a:moveTo>
                  <a:lnTo>
                    <a:pt x="734190" y="0"/>
                  </a:lnTo>
                  <a:cubicBezTo>
                    <a:pt x="755038" y="0"/>
                    <a:pt x="775033" y="8282"/>
                    <a:pt x="789776" y="23024"/>
                  </a:cubicBezTo>
                  <a:cubicBezTo>
                    <a:pt x="804518" y="37767"/>
                    <a:pt x="812800" y="57762"/>
                    <a:pt x="812800" y="78610"/>
                  </a:cubicBezTo>
                  <a:lnTo>
                    <a:pt x="812800" y="734190"/>
                  </a:lnTo>
                  <a:cubicBezTo>
                    <a:pt x="812800" y="755038"/>
                    <a:pt x="804518" y="775033"/>
                    <a:pt x="789776" y="789776"/>
                  </a:cubicBezTo>
                  <a:cubicBezTo>
                    <a:pt x="775033" y="804518"/>
                    <a:pt x="755038" y="812800"/>
                    <a:pt x="734190" y="812800"/>
                  </a:cubicBezTo>
                  <a:lnTo>
                    <a:pt x="78610" y="812800"/>
                  </a:lnTo>
                  <a:cubicBezTo>
                    <a:pt x="57762" y="812800"/>
                    <a:pt x="37767" y="804518"/>
                    <a:pt x="23024" y="789776"/>
                  </a:cubicBezTo>
                  <a:cubicBezTo>
                    <a:pt x="8282" y="775033"/>
                    <a:pt x="0" y="755038"/>
                    <a:pt x="0" y="734190"/>
                  </a:cubicBezTo>
                  <a:lnTo>
                    <a:pt x="0" y="78610"/>
                  </a:lnTo>
                  <a:cubicBezTo>
                    <a:pt x="0" y="57762"/>
                    <a:pt x="8282" y="37767"/>
                    <a:pt x="23024" y="23024"/>
                  </a:cubicBezTo>
                  <a:cubicBezTo>
                    <a:pt x="37767" y="8282"/>
                    <a:pt x="57762" y="0"/>
                    <a:pt x="78610" y="0"/>
                  </a:cubicBez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en-GB">
                <a:latin typeface="Avenir Next LT Pro" panose="020B0504020202020204" pitchFamily="34" charset="0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61939" y="5397813"/>
            <a:ext cx="2265148" cy="2265148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78610" y="0"/>
                  </a:moveTo>
                  <a:lnTo>
                    <a:pt x="734190" y="0"/>
                  </a:lnTo>
                  <a:cubicBezTo>
                    <a:pt x="755038" y="0"/>
                    <a:pt x="775033" y="8282"/>
                    <a:pt x="789776" y="23024"/>
                  </a:cubicBezTo>
                  <a:cubicBezTo>
                    <a:pt x="804518" y="37767"/>
                    <a:pt x="812800" y="57762"/>
                    <a:pt x="812800" y="78610"/>
                  </a:cubicBezTo>
                  <a:lnTo>
                    <a:pt x="812800" y="734190"/>
                  </a:lnTo>
                  <a:cubicBezTo>
                    <a:pt x="812800" y="755038"/>
                    <a:pt x="804518" y="775033"/>
                    <a:pt x="789776" y="789776"/>
                  </a:cubicBezTo>
                  <a:cubicBezTo>
                    <a:pt x="775033" y="804518"/>
                    <a:pt x="755038" y="812800"/>
                    <a:pt x="734190" y="812800"/>
                  </a:cubicBezTo>
                  <a:lnTo>
                    <a:pt x="78610" y="812800"/>
                  </a:lnTo>
                  <a:cubicBezTo>
                    <a:pt x="57762" y="812800"/>
                    <a:pt x="37767" y="804518"/>
                    <a:pt x="23024" y="789776"/>
                  </a:cubicBezTo>
                  <a:cubicBezTo>
                    <a:pt x="8282" y="775033"/>
                    <a:pt x="0" y="755038"/>
                    <a:pt x="0" y="734190"/>
                  </a:cubicBezTo>
                  <a:lnTo>
                    <a:pt x="0" y="78610"/>
                  </a:lnTo>
                  <a:cubicBezTo>
                    <a:pt x="0" y="57762"/>
                    <a:pt x="8282" y="37767"/>
                    <a:pt x="23024" y="23024"/>
                  </a:cubicBezTo>
                  <a:cubicBezTo>
                    <a:pt x="37767" y="8282"/>
                    <a:pt x="57762" y="0"/>
                    <a:pt x="78610" y="0"/>
                  </a:cubicBez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n-GB">
                <a:latin typeface="Avenir Next LT Pro" panose="020B0504020202020204" pitchFamily="34" charset="0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889901" y="1763651"/>
            <a:ext cx="2596466" cy="2511161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78610" y="0"/>
                  </a:moveTo>
                  <a:lnTo>
                    <a:pt x="734190" y="0"/>
                  </a:lnTo>
                  <a:cubicBezTo>
                    <a:pt x="755038" y="0"/>
                    <a:pt x="775033" y="8282"/>
                    <a:pt x="789776" y="23024"/>
                  </a:cubicBezTo>
                  <a:cubicBezTo>
                    <a:pt x="804518" y="37767"/>
                    <a:pt x="812800" y="57762"/>
                    <a:pt x="812800" y="78610"/>
                  </a:cubicBezTo>
                  <a:lnTo>
                    <a:pt x="812800" y="734190"/>
                  </a:lnTo>
                  <a:cubicBezTo>
                    <a:pt x="812800" y="755038"/>
                    <a:pt x="804518" y="775033"/>
                    <a:pt x="789776" y="789776"/>
                  </a:cubicBezTo>
                  <a:cubicBezTo>
                    <a:pt x="775033" y="804518"/>
                    <a:pt x="755038" y="812800"/>
                    <a:pt x="734190" y="812800"/>
                  </a:cubicBezTo>
                  <a:lnTo>
                    <a:pt x="78610" y="812800"/>
                  </a:lnTo>
                  <a:cubicBezTo>
                    <a:pt x="57762" y="812800"/>
                    <a:pt x="37767" y="804518"/>
                    <a:pt x="23024" y="789776"/>
                  </a:cubicBezTo>
                  <a:cubicBezTo>
                    <a:pt x="8282" y="775033"/>
                    <a:pt x="0" y="755038"/>
                    <a:pt x="0" y="734190"/>
                  </a:cubicBezTo>
                  <a:lnTo>
                    <a:pt x="0" y="78610"/>
                  </a:lnTo>
                  <a:cubicBezTo>
                    <a:pt x="0" y="57762"/>
                    <a:pt x="8282" y="37767"/>
                    <a:pt x="23024" y="23024"/>
                  </a:cubicBezTo>
                  <a:cubicBezTo>
                    <a:pt x="37767" y="8282"/>
                    <a:pt x="57762" y="0"/>
                    <a:pt x="78610" y="0"/>
                  </a:cubicBezTo>
                  <a:close/>
                </a:path>
              </a:pathLst>
            </a:custGeom>
            <a:blipFill>
              <a:blip r:embed="rId5"/>
              <a:stretch>
                <a:fillRect l="-3298" r="-3298"/>
              </a:stretch>
            </a:blipFill>
          </p:spPr>
          <p:txBody>
            <a:bodyPr/>
            <a:lstStyle/>
            <a:p>
              <a:endParaRPr lang="en-GB">
                <a:latin typeface="Avenir Next LT Pro" panose="020B0504020202020204" pitchFamily="34" charset="0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8839681" y="5397812"/>
            <a:ext cx="2646686" cy="2511161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78610" y="0"/>
                  </a:moveTo>
                  <a:lnTo>
                    <a:pt x="734190" y="0"/>
                  </a:lnTo>
                  <a:cubicBezTo>
                    <a:pt x="755038" y="0"/>
                    <a:pt x="775033" y="8282"/>
                    <a:pt x="789776" y="23024"/>
                  </a:cubicBezTo>
                  <a:cubicBezTo>
                    <a:pt x="804518" y="37767"/>
                    <a:pt x="812800" y="57762"/>
                    <a:pt x="812800" y="78610"/>
                  </a:cubicBezTo>
                  <a:lnTo>
                    <a:pt x="812800" y="734190"/>
                  </a:lnTo>
                  <a:cubicBezTo>
                    <a:pt x="812800" y="755038"/>
                    <a:pt x="804518" y="775033"/>
                    <a:pt x="789776" y="789776"/>
                  </a:cubicBezTo>
                  <a:cubicBezTo>
                    <a:pt x="775033" y="804518"/>
                    <a:pt x="755038" y="812800"/>
                    <a:pt x="734190" y="812800"/>
                  </a:cubicBezTo>
                  <a:lnTo>
                    <a:pt x="78610" y="812800"/>
                  </a:lnTo>
                  <a:cubicBezTo>
                    <a:pt x="57762" y="812800"/>
                    <a:pt x="37767" y="804518"/>
                    <a:pt x="23024" y="789776"/>
                  </a:cubicBezTo>
                  <a:cubicBezTo>
                    <a:pt x="8282" y="775033"/>
                    <a:pt x="0" y="755038"/>
                    <a:pt x="0" y="734190"/>
                  </a:cubicBezTo>
                  <a:lnTo>
                    <a:pt x="0" y="78610"/>
                  </a:lnTo>
                  <a:cubicBezTo>
                    <a:pt x="0" y="57762"/>
                    <a:pt x="8282" y="37767"/>
                    <a:pt x="23024" y="23024"/>
                  </a:cubicBezTo>
                  <a:cubicBezTo>
                    <a:pt x="37767" y="8282"/>
                    <a:pt x="57762" y="0"/>
                    <a:pt x="78610" y="0"/>
                  </a:cubicBezTo>
                  <a:close/>
                </a:path>
              </a:pathLst>
            </a:custGeom>
            <a:blipFill>
              <a:blip r:embed="rId6"/>
              <a:stretch>
                <a:fillRect l="-131" r="-131"/>
              </a:stretch>
            </a:blipFill>
          </p:spPr>
          <p:txBody>
            <a:bodyPr/>
            <a:lstStyle/>
            <a:p>
              <a:endParaRPr lang="en-GB">
                <a:latin typeface="Avenir Next LT Pro" panose="020B0504020202020204" pitchFamily="34" charset="0"/>
              </a:endParaRPr>
            </a:p>
          </p:txBody>
        </p:sp>
      </p:grpSp>
      <p:sp>
        <p:nvSpPr>
          <p:cNvPr id="35" name="TextBox 35"/>
          <p:cNvSpPr txBox="1"/>
          <p:nvPr/>
        </p:nvSpPr>
        <p:spPr>
          <a:xfrm>
            <a:off x="1028700" y="348203"/>
            <a:ext cx="11177698" cy="9022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560"/>
              </a:lnSpc>
            </a:pPr>
            <a:r>
              <a:rPr lang="en-US" sz="5400" dirty="0">
                <a:solidFill>
                  <a:srgbClr val="1D71B8"/>
                </a:solidFill>
                <a:latin typeface="Avenir Next LT Pro"/>
                <a:ea typeface="Montserrat 2"/>
                <a:cs typeface="Montserrat 2"/>
                <a:sym typeface="Montserrat 2"/>
              </a:rPr>
              <a:t>Our founding science team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2663131" y="1763651"/>
            <a:ext cx="6176550" cy="3586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/>
            <a:r>
              <a:rPr lang="en-US" sz="3600" b="1" dirty="0">
                <a:solidFill>
                  <a:srgbClr val="179CD9"/>
                </a:solidFill>
                <a:latin typeface="Avenir Next LT Pro" panose="020B0504020202020204" pitchFamily="34" charset="0"/>
                <a:ea typeface="Montserrat 4"/>
                <a:cs typeface="Montserrat 4"/>
                <a:sym typeface="Montserrat 4"/>
              </a:rPr>
              <a:t>Dr Asel Sartbaeva</a:t>
            </a:r>
          </a:p>
          <a:p>
            <a:r>
              <a:rPr lang="en-US" sz="3600" dirty="0">
                <a:solidFill>
                  <a:srgbClr val="000000"/>
                </a:solidFill>
                <a:latin typeface="Avenir Next LT Pro" panose="020B0504020202020204" pitchFamily="34" charset="0"/>
                <a:ea typeface="Montserrat 4"/>
                <a:cs typeface="Montserrat 4"/>
                <a:sym typeface="Montserrat 4"/>
              </a:rPr>
              <a:t>CEO</a:t>
            </a:r>
          </a:p>
          <a:p>
            <a:r>
              <a:rPr lang="en-US" sz="3600" dirty="0">
                <a:solidFill>
                  <a:srgbClr val="000000"/>
                </a:solidFill>
                <a:latin typeface="Avenir Next LT Pro" panose="020B0504020202020204" pitchFamily="34" charset="0"/>
                <a:ea typeface="Montserrat 4"/>
                <a:cs typeface="Montserrat 4"/>
                <a:sym typeface="Montserrat 4"/>
              </a:rPr>
              <a:t>Co-inventor of </a:t>
            </a:r>
            <a:r>
              <a:rPr lang="en-US" sz="3600" dirty="0" err="1">
                <a:solidFill>
                  <a:srgbClr val="000000"/>
                </a:solidFill>
                <a:latin typeface="Avenir Next LT Pro" panose="020B0504020202020204" pitchFamily="34" charset="0"/>
                <a:ea typeface="Montserrat 4"/>
                <a:cs typeface="Montserrat 4"/>
                <a:sym typeface="Montserrat 4"/>
              </a:rPr>
              <a:t>ensilication</a:t>
            </a:r>
            <a:endParaRPr lang="en-US" sz="3600" dirty="0">
              <a:solidFill>
                <a:srgbClr val="000000"/>
              </a:solidFill>
              <a:latin typeface="Avenir Next LT Pro" panose="020B0504020202020204" pitchFamily="34" charset="0"/>
              <a:ea typeface="Montserrat 4"/>
              <a:cs typeface="Montserrat 4"/>
              <a:sym typeface="Montserrat 4"/>
            </a:endParaRPr>
          </a:p>
          <a:p>
            <a:r>
              <a:rPr lang="en-US" sz="3600" dirty="0">
                <a:solidFill>
                  <a:srgbClr val="000000"/>
                </a:solidFill>
                <a:latin typeface="Avenir Next LT Pro" panose="020B0504020202020204" pitchFamily="34" charset="0"/>
                <a:ea typeface="Montserrat 4"/>
                <a:cs typeface="Montserrat 4"/>
                <a:sym typeface="Montserrat 4"/>
              </a:rPr>
              <a:t>PhD Cantab., researcher in silicate materials synthesis and structure.</a:t>
            </a:r>
            <a:endParaRPr lang="en-US" sz="3600" dirty="0">
              <a:solidFill>
                <a:srgbClr val="000000"/>
              </a:solidFill>
              <a:latin typeface="Avenir Next LT Pro" panose="020B0504020202020204" pitchFamily="34" charset="0"/>
            </a:endParaRPr>
          </a:p>
          <a:p>
            <a:pPr algn="l">
              <a:lnSpc>
                <a:spcPts val="2240"/>
              </a:lnSpc>
            </a:pPr>
            <a:endParaRPr lang="en-US" sz="1600" dirty="0">
              <a:solidFill>
                <a:srgbClr val="000000"/>
              </a:solidFill>
              <a:latin typeface="Avenir Next LT Pro" panose="020B0504020202020204" pitchFamily="34" charset="0"/>
              <a:ea typeface="Montserrat 1"/>
              <a:cs typeface="Montserrat 1"/>
              <a:sym typeface="Montserrat 1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2749069" y="5397813"/>
            <a:ext cx="5790970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b="1" dirty="0">
                <a:solidFill>
                  <a:srgbClr val="179CD9"/>
                </a:solidFill>
                <a:latin typeface="Avenir Next LT Pro" panose="020B0504020202020204" pitchFamily="34" charset="0"/>
                <a:ea typeface="Montserrat 4"/>
                <a:cs typeface="Montserrat 4"/>
                <a:sym typeface="Montserrat 4"/>
              </a:rPr>
              <a:t>Dr Aswin Doekhie</a:t>
            </a:r>
          </a:p>
          <a:p>
            <a:r>
              <a:rPr lang="en-US" sz="3600" dirty="0">
                <a:solidFill>
                  <a:srgbClr val="000000"/>
                </a:solidFill>
                <a:latin typeface="Avenir Next LT Pro" panose="020B0504020202020204" pitchFamily="34" charset="0"/>
                <a:ea typeface="Montserrat 1"/>
                <a:cs typeface="Montserrat 1"/>
                <a:sym typeface="Montserrat 1"/>
              </a:rPr>
              <a:t>CTO</a:t>
            </a:r>
          </a:p>
          <a:p>
            <a:r>
              <a:rPr lang="en-US" sz="3600" dirty="0">
                <a:solidFill>
                  <a:srgbClr val="000000"/>
                </a:solidFill>
                <a:latin typeface="Avenir Next LT Pro" panose="020B0504020202020204" pitchFamily="34" charset="0"/>
                <a:ea typeface="Montserrat 1"/>
                <a:cs typeface="Montserrat 1"/>
                <a:sym typeface="Montserrat 1"/>
              </a:rPr>
              <a:t>PhD in Ensilication from University of Bath</a:t>
            </a:r>
          </a:p>
          <a:p>
            <a:r>
              <a:rPr lang="en-US" sz="3600" dirty="0">
                <a:solidFill>
                  <a:srgbClr val="000000"/>
                </a:solidFill>
                <a:latin typeface="Avenir Next LT Pro" panose="020B0504020202020204" pitchFamily="34" charset="0"/>
                <a:ea typeface="Montserrat 1"/>
                <a:cs typeface="Montserrat 1"/>
                <a:sym typeface="Montserrat 1"/>
              </a:rPr>
              <a:t>Formerly </a:t>
            </a:r>
            <a:r>
              <a:rPr lang="en-US" sz="3600" dirty="0" err="1">
                <a:solidFill>
                  <a:srgbClr val="000000"/>
                </a:solidFill>
                <a:latin typeface="Avenir Next LT Pro" panose="020B0504020202020204" pitchFamily="34" charset="0"/>
                <a:ea typeface="Montserrat 1"/>
                <a:cs typeface="Montserrat 1"/>
                <a:sym typeface="Montserrat 1"/>
              </a:rPr>
              <a:t>Crucell</a:t>
            </a:r>
            <a:r>
              <a:rPr lang="en-US" sz="3600" dirty="0">
                <a:solidFill>
                  <a:srgbClr val="000000"/>
                </a:solidFill>
                <a:latin typeface="Avenir Next LT Pro" panose="020B0504020202020204" pitchFamily="34" charset="0"/>
                <a:ea typeface="Montserrat 1"/>
                <a:cs typeface="Montserrat 1"/>
                <a:sym typeface="Montserrat 1"/>
              </a:rPr>
              <a:t> and </a:t>
            </a:r>
            <a:r>
              <a:rPr lang="en-US" sz="3600" dirty="0" err="1">
                <a:solidFill>
                  <a:srgbClr val="000000"/>
                </a:solidFill>
                <a:latin typeface="Avenir Next LT Pro" panose="020B0504020202020204" pitchFamily="34" charset="0"/>
                <a:ea typeface="Montserrat 1"/>
                <a:cs typeface="Montserrat 1"/>
                <a:sym typeface="Montserrat 1"/>
              </a:rPr>
              <a:t>Mymetics</a:t>
            </a:r>
            <a:endParaRPr lang="en-US" sz="3600" dirty="0">
              <a:solidFill>
                <a:srgbClr val="000000"/>
              </a:solidFill>
              <a:latin typeface="Avenir Next LT Pro" panose="020B0504020202020204" pitchFamily="34" charset="0"/>
              <a:ea typeface="Montserrat 1"/>
              <a:cs typeface="Montserrat 1"/>
              <a:sym typeface="Montserrat 1"/>
            </a:endParaRPr>
          </a:p>
        </p:txBody>
      </p:sp>
      <p:sp>
        <p:nvSpPr>
          <p:cNvPr id="39" name="TextBox 39"/>
          <p:cNvSpPr txBox="1"/>
          <p:nvPr/>
        </p:nvSpPr>
        <p:spPr>
          <a:xfrm>
            <a:off x="11786009" y="5513441"/>
            <a:ext cx="6252567" cy="27699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b="1" dirty="0">
                <a:solidFill>
                  <a:srgbClr val="179CD9"/>
                </a:solidFill>
                <a:latin typeface="Avenir Next LT Pro" panose="020B0504020202020204" pitchFamily="34" charset="0"/>
                <a:ea typeface="Montserrat 4"/>
                <a:cs typeface="Montserrat 4"/>
                <a:sym typeface="Montserrat 4"/>
              </a:rPr>
              <a:t>Dr Matt Slade</a:t>
            </a:r>
          </a:p>
          <a:p>
            <a:r>
              <a:rPr lang="en-US" sz="3600" dirty="0">
                <a:solidFill>
                  <a:srgbClr val="000000"/>
                </a:solidFill>
                <a:latin typeface="Avenir Next LT Pro" panose="020B0504020202020204" pitchFamily="34" charset="0"/>
                <a:ea typeface="Montserrat 1"/>
                <a:cs typeface="Montserrat 1"/>
                <a:sym typeface="Montserrat 1"/>
              </a:rPr>
              <a:t>COO</a:t>
            </a:r>
          </a:p>
          <a:p>
            <a:r>
              <a:rPr lang="en-US" sz="3600" dirty="0">
                <a:solidFill>
                  <a:srgbClr val="000000"/>
                </a:solidFill>
                <a:latin typeface="Avenir Next LT Pro" panose="020B0504020202020204" pitchFamily="34" charset="0"/>
                <a:ea typeface="Montserrat 1"/>
                <a:cs typeface="Montserrat 1"/>
                <a:sym typeface="Montserrat 1"/>
              </a:rPr>
              <a:t>PhD in Ensilication from University of Bath</a:t>
            </a:r>
          </a:p>
          <a:p>
            <a:r>
              <a:rPr lang="en-US" sz="3600" dirty="0">
                <a:solidFill>
                  <a:srgbClr val="000000"/>
                </a:solidFill>
                <a:latin typeface="Avenir Next LT Pro" panose="020B0504020202020204" pitchFamily="34" charset="0"/>
                <a:ea typeface="Montserrat 1"/>
                <a:cs typeface="Montserrat 1"/>
                <a:sym typeface="Montserrat 1"/>
              </a:rPr>
              <a:t>ICURe Lead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1786010" y="1796226"/>
            <a:ext cx="6501990" cy="3323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3600" b="1" dirty="0">
                <a:solidFill>
                  <a:srgbClr val="179CD9"/>
                </a:solidFill>
                <a:latin typeface="Avenir Next LT Pro" panose="020B0504020202020204" pitchFamily="34" charset="0"/>
                <a:sym typeface="Montserrat 4"/>
              </a:rPr>
              <a:t>Dr Stephen A. Wells</a:t>
            </a:r>
          </a:p>
          <a:p>
            <a:r>
              <a:rPr lang="en-US" sz="3600" dirty="0">
                <a:solidFill>
                  <a:srgbClr val="000000"/>
                </a:solidFill>
                <a:latin typeface="Avenir Next LT Pro" panose="020B0504020202020204" pitchFamily="34" charset="0"/>
                <a:sym typeface="Montserrat 1"/>
              </a:rPr>
              <a:t>Scientific Advisor</a:t>
            </a:r>
          </a:p>
          <a:p>
            <a:r>
              <a:rPr lang="en-US" sz="3600" dirty="0">
                <a:solidFill>
                  <a:srgbClr val="000000"/>
                </a:solidFill>
                <a:latin typeface="Avenir Next LT Pro" panose="020B0504020202020204" pitchFamily="34" charset="0"/>
                <a:sym typeface="Montserrat 1"/>
              </a:rPr>
              <a:t>Co-inventor of </a:t>
            </a:r>
            <a:r>
              <a:rPr lang="en-US" sz="3600" dirty="0" err="1">
                <a:solidFill>
                  <a:srgbClr val="000000"/>
                </a:solidFill>
                <a:latin typeface="Avenir Next LT Pro" panose="020B0504020202020204" pitchFamily="34" charset="0"/>
                <a:sym typeface="Montserrat 1"/>
              </a:rPr>
              <a:t>ensilication</a:t>
            </a:r>
            <a:endParaRPr lang="en-US" sz="3600" dirty="0">
              <a:solidFill>
                <a:srgbClr val="000000"/>
              </a:solidFill>
              <a:latin typeface="Avenir Next LT Pro" panose="020B0504020202020204" pitchFamily="34" charset="0"/>
              <a:sym typeface="Montserrat 1"/>
            </a:endParaRPr>
          </a:p>
          <a:p>
            <a:r>
              <a:rPr lang="en-US" sz="3600" dirty="0">
                <a:solidFill>
                  <a:srgbClr val="000000"/>
                </a:solidFill>
                <a:latin typeface="Avenir Next LT Pro" panose="020B0504020202020204" pitchFamily="34" charset="0"/>
                <a:sym typeface="Montserrat 1"/>
              </a:rPr>
              <a:t>PhD Cantab., researcher in flexibility and rigidity of silica and protein structures.</a:t>
            </a:r>
          </a:p>
        </p:txBody>
      </p:sp>
      <p:sp>
        <p:nvSpPr>
          <p:cNvPr id="34" name="Freeform 40"/>
          <p:cNvSpPr>
            <a:spLocks noChangeAspect="1"/>
          </p:cNvSpPr>
          <p:nvPr/>
        </p:nvSpPr>
        <p:spPr>
          <a:xfrm>
            <a:off x="14093173" y="226109"/>
            <a:ext cx="3945404" cy="1406694"/>
          </a:xfrm>
          <a:custGeom>
            <a:avLst/>
            <a:gdLst/>
            <a:ahLst/>
            <a:cxnLst/>
            <a:rect l="l" t="t" r="r" b="b"/>
            <a:pathLst>
              <a:path w="2630269" h="937796">
                <a:moveTo>
                  <a:pt x="0" y="0"/>
                </a:moveTo>
                <a:lnTo>
                  <a:pt x="2630269" y="0"/>
                </a:lnTo>
                <a:lnTo>
                  <a:pt x="2630269" y="937797"/>
                </a:lnTo>
                <a:lnTo>
                  <a:pt x="0" y="93779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>
              <a:latin typeface="Avenir Next LT Pro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5FFC12A-D0EE-E5AF-83BE-6153F4E76006}"/>
              </a:ext>
            </a:extLst>
          </p:cNvPr>
          <p:cNvSpPr txBox="1"/>
          <p:nvPr/>
        </p:nvSpPr>
        <p:spPr>
          <a:xfrm>
            <a:off x="261939" y="9046464"/>
            <a:ext cx="177766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…the company now has more than a dozen staff and we are still expanding…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8">
            <a:extLst>
              <a:ext uri="{FF2B5EF4-FFF2-40B4-BE49-F238E27FC236}">
                <a16:creationId xmlns:a16="http://schemas.microsoft.com/office/drawing/2014/main" id="{7A04B797-45ED-986D-4D36-7FBB6E824C3F}"/>
              </a:ext>
            </a:extLst>
          </p:cNvPr>
          <p:cNvSpPr/>
          <p:nvPr/>
        </p:nvSpPr>
        <p:spPr>
          <a:xfrm>
            <a:off x="9368056" y="1861590"/>
            <a:ext cx="4676565" cy="2838165"/>
          </a:xfrm>
          <a:custGeom>
            <a:avLst/>
            <a:gdLst/>
            <a:ahLst/>
            <a:cxnLst/>
            <a:rect l="l" t="t" r="r" b="b"/>
            <a:pathLst>
              <a:path w="1160572" h="445505">
                <a:moveTo>
                  <a:pt x="89603" y="0"/>
                </a:moveTo>
                <a:lnTo>
                  <a:pt x="1070970" y="0"/>
                </a:lnTo>
                <a:cubicBezTo>
                  <a:pt x="1120456" y="0"/>
                  <a:pt x="1160572" y="40116"/>
                  <a:pt x="1160572" y="89603"/>
                </a:cubicBezTo>
                <a:lnTo>
                  <a:pt x="1160572" y="355903"/>
                </a:lnTo>
                <a:cubicBezTo>
                  <a:pt x="1160572" y="405389"/>
                  <a:pt x="1120456" y="445505"/>
                  <a:pt x="1070970" y="445505"/>
                </a:cubicBezTo>
                <a:lnTo>
                  <a:pt x="89603" y="445505"/>
                </a:lnTo>
                <a:cubicBezTo>
                  <a:pt x="40116" y="445505"/>
                  <a:pt x="0" y="405389"/>
                  <a:pt x="0" y="355903"/>
                </a:cubicBezTo>
                <a:lnTo>
                  <a:pt x="0" y="89603"/>
                </a:lnTo>
                <a:cubicBezTo>
                  <a:pt x="0" y="40116"/>
                  <a:pt x="40116" y="0"/>
                  <a:pt x="89603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en-GB">
              <a:latin typeface="Avenir Next LT Pro"/>
            </a:endParaRPr>
          </a:p>
        </p:txBody>
      </p:sp>
      <p:sp>
        <p:nvSpPr>
          <p:cNvPr id="4" name="Freeform 4"/>
          <p:cNvSpPr/>
          <p:nvPr/>
        </p:nvSpPr>
        <p:spPr>
          <a:xfrm rot="5400000">
            <a:off x="8743661" y="-3511847"/>
            <a:ext cx="715498" cy="17360218"/>
          </a:xfrm>
          <a:custGeom>
            <a:avLst/>
            <a:gdLst/>
            <a:ahLst/>
            <a:cxnLst/>
            <a:rect l="l" t="t" r="r" b="b"/>
            <a:pathLst>
              <a:path w="568283" h="13776565">
                <a:moveTo>
                  <a:pt x="0" y="0"/>
                </a:moveTo>
                <a:lnTo>
                  <a:pt x="568283" y="0"/>
                </a:lnTo>
                <a:lnTo>
                  <a:pt x="568283" y="13776565"/>
                </a:lnTo>
                <a:lnTo>
                  <a:pt x="0" y="1377656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>
              <a:latin typeface="Avenir Next LT Pro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284078" y="4602020"/>
            <a:ext cx="1057042" cy="1128880"/>
          </a:xfrm>
          <a:custGeom>
            <a:avLst/>
            <a:gdLst/>
            <a:ahLst/>
            <a:cxnLst/>
            <a:rect l="l" t="t" r="r" b="b"/>
            <a:pathLst>
              <a:path w="960030" h="1034019">
                <a:moveTo>
                  <a:pt x="0" y="0"/>
                </a:moveTo>
                <a:lnTo>
                  <a:pt x="960030" y="0"/>
                </a:lnTo>
                <a:lnTo>
                  <a:pt x="960030" y="1034020"/>
                </a:lnTo>
                <a:lnTo>
                  <a:pt x="0" y="10340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226619"/>
            </a:stretch>
          </a:blipFill>
        </p:spPr>
        <p:txBody>
          <a:bodyPr/>
          <a:lstStyle/>
          <a:p>
            <a:endParaRPr lang="en-GB">
              <a:latin typeface="Avenir Next LT Pro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4908808" y="1697308"/>
            <a:ext cx="4053246" cy="2991391"/>
            <a:chOff x="-2438445" y="-144661"/>
            <a:chExt cx="8313843" cy="3676718"/>
          </a:xfrm>
        </p:grpSpPr>
        <p:grpSp>
          <p:nvGrpSpPr>
            <p:cNvPr id="7" name="Group 7"/>
            <p:cNvGrpSpPr/>
            <p:nvPr/>
          </p:nvGrpSpPr>
          <p:grpSpPr>
            <a:xfrm>
              <a:off x="-2438445" y="-144661"/>
              <a:ext cx="8313843" cy="3676718"/>
              <a:chOff x="-481668" y="-28575"/>
              <a:chExt cx="1642240" cy="72626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-481668" y="8380"/>
                <a:ext cx="1642240" cy="689310"/>
              </a:xfrm>
              <a:custGeom>
                <a:avLst/>
                <a:gdLst/>
                <a:ahLst/>
                <a:cxnLst/>
                <a:rect l="l" t="t" r="r" b="b"/>
                <a:pathLst>
                  <a:path w="1160572" h="445505">
                    <a:moveTo>
                      <a:pt x="89603" y="0"/>
                    </a:moveTo>
                    <a:lnTo>
                      <a:pt x="1070970" y="0"/>
                    </a:lnTo>
                    <a:cubicBezTo>
                      <a:pt x="1120456" y="0"/>
                      <a:pt x="1160572" y="40116"/>
                      <a:pt x="1160572" y="89603"/>
                    </a:cubicBezTo>
                    <a:lnTo>
                      <a:pt x="1160572" y="355903"/>
                    </a:lnTo>
                    <a:cubicBezTo>
                      <a:pt x="1160572" y="405389"/>
                      <a:pt x="1120456" y="445505"/>
                      <a:pt x="1070970" y="445505"/>
                    </a:cubicBezTo>
                    <a:lnTo>
                      <a:pt x="89603" y="445505"/>
                    </a:lnTo>
                    <a:cubicBezTo>
                      <a:pt x="40116" y="445505"/>
                      <a:pt x="0" y="405389"/>
                      <a:pt x="0" y="355903"/>
                    </a:cubicBezTo>
                    <a:lnTo>
                      <a:pt x="0" y="89603"/>
                    </a:lnTo>
                    <a:cubicBezTo>
                      <a:pt x="0" y="40116"/>
                      <a:pt x="40116" y="0"/>
                      <a:pt x="89603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GB">
                  <a:latin typeface="Avenir Next LT Pro"/>
                </a:endParaRPr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28575"/>
                <a:ext cx="1160572" cy="47408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l">
                  <a:lnSpc>
                    <a:spcPts val="2240"/>
                  </a:lnSpc>
                </a:pPr>
                <a:endParaRPr>
                  <a:latin typeface="Avenir Next LT Pro"/>
                </a:endParaRPr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-2087972" y="212494"/>
              <a:ext cx="7608151" cy="310377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3200" b="1" dirty="0">
                  <a:solidFill>
                    <a:srgbClr val="179CD9"/>
                  </a:solidFill>
                  <a:latin typeface="Avenir Next LT Pro"/>
                  <a:ea typeface="Montserrat 3 Bold"/>
                  <a:cs typeface="Montserrat 3 Bold"/>
                  <a:sym typeface="Montserrat 3 Bold"/>
                </a:rPr>
                <a:t>2023</a:t>
              </a:r>
            </a:p>
            <a:p>
              <a:pPr algn="l">
                <a:lnSpc>
                  <a:spcPts val="2800"/>
                </a:lnSpc>
              </a:pPr>
              <a:endParaRPr lang="en-US" sz="3200" b="1" dirty="0">
                <a:solidFill>
                  <a:srgbClr val="179CD9"/>
                </a:solidFill>
                <a:latin typeface="Avenir Next LT Pro"/>
                <a:ea typeface="Montserrat 3 Bold"/>
                <a:cs typeface="Montserrat 3 Bold"/>
                <a:sym typeface="Montserrat 3 Bold"/>
              </a:endParaRPr>
            </a:p>
            <a:p>
              <a:pPr algn="l">
                <a:lnSpc>
                  <a:spcPts val="2800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venir Next LT Pro"/>
                  <a:ea typeface="Montserrat 3"/>
                  <a:cs typeface="Montserrat 3"/>
                  <a:sym typeface="Montserrat 3"/>
                </a:rPr>
                <a:t>Won </a:t>
              </a:r>
              <a:r>
                <a:rPr lang="en-US" sz="3200" b="1" dirty="0">
                  <a:solidFill>
                    <a:srgbClr val="179CD9"/>
                  </a:solidFill>
                  <a:latin typeface="Avenir Next LT Pro"/>
                  <a:ea typeface="Montserrat 3 Bold"/>
                  <a:cs typeface="Montserrat 3 Bold"/>
                  <a:sym typeface="Montserrat 3 Bold"/>
                </a:rPr>
                <a:t>£1.7M</a:t>
              </a:r>
              <a:r>
                <a:rPr lang="en-US" sz="3200" dirty="0">
                  <a:solidFill>
                    <a:srgbClr val="179CD9"/>
                  </a:solidFill>
                  <a:latin typeface="Avenir Next LT Pro"/>
                  <a:ea typeface="Montserrat 3"/>
                  <a:cs typeface="Montserrat 3"/>
                  <a:sym typeface="Montserrat 3"/>
                </a:rPr>
                <a:t> </a:t>
              </a:r>
              <a:r>
                <a:rPr lang="en-US" sz="3200" dirty="0">
                  <a:solidFill>
                    <a:srgbClr val="000000"/>
                  </a:solidFill>
                  <a:latin typeface="Avenir Next LT Pro"/>
                  <a:ea typeface="Montserrat 3"/>
                  <a:cs typeface="Montserrat 3"/>
                  <a:sym typeface="Montserrat 3"/>
                </a:rPr>
                <a:t>SBRI government contract to develop 1st </a:t>
              </a:r>
              <a:r>
                <a:rPr lang="en-US" sz="3200" dirty="0" err="1">
                  <a:solidFill>
                    <a:srgbClr val="000000"/>
                  </a:solidFill>
                  <a:latin typeface="Avenir Next LT Pro"/>
                  <a:ea typeface="Montserrat 3"/>
                  <a:cs typeface="Montserrat 3"/>
                  <a:sym typeface="Montserrat 3"/>
                </a:rPr>
                <a:t>ensilicated</a:t>
              </a:r>
              <a:r>
                <a:rPr lang="en-US" sz="3200" dirty="0">
                  <a:solidFill>
                    <a:srgbClr val="000000"/>
                  </a:solidFill>
                  <a:latin typeface="Avenir Next LT Pro"/>
                  <a:ea typeface="Montserrat 3"/>
                  <a:cs typeface="Montserrat 3"/>
                  <a:sym typeface="Montserrat 3"/>
                </a:rPr>
                <a:t> mRNA vaccine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028699" y="8545073"/>
            <a:ext cx="10558327" cy="1741927"/>
            <a:chOff x="0" y="-28575"/>
            <a:chExt cx="2321152" cy="678067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321152" cy="649492"/>
            </a:xfrm>
            <a:custGeom>
              <a:avLst/>
              <a:gdLst/>
              <a:ahLst/>
              <a:cxnLst/>
              <a:rect l="l" t="t" r="r" b="b"/>
              <a:pathLst>
                <a:path w="2321152" h="649492">
                  <a:moveTo>
                    <a:pt x="44801" y="0"/>
                  </a:moveTo>
                  <a:lnTo>
                    <a:pt x="2276351" y="0"/>
                  </a:lnTo>
                  <a:cubicBezTo>
                    <a:pt x="2301094" y="0"/>
                    <a:pt x="2321152" y="20058"/>
                    <a:pt x="2321152" y="44801"/>
                  </a:cubicBezTo>
                  <a:lnTo>
                    <a:pt x="2321152" y="604691"/>
                  </a:lnTo>
                  <a:cubicBezTo>
                    <a:pt x="2321152" y="616573"/>
                    <a:pt x="2316432" y="627968"/>
                    <a:pt x="2308030" y="636370"/>
                  </a:cubicBezTo>
                  <a:cubicBezTo>
                    <a:pt x="2299628" y="644772"/>
                    <a:pt x="2288233" y="649492"/>
                    <a:pt x="2276351" y="649492"/>
                  </a:cubicBezTo>
                  <a:lnTo>
                    <a:pt x="44801" y="649492"/>
                  </a:lnTo>
                  <a:cubicBezTo>
                    <a:pt x="20058" y="649492"/>
                    <a:pt x="0" y="629434"/>
                    <a:pt x="0" y="604691"/>
                  </a:cubicBezTo>
                  <a:lnTo>
                    <a:pt x="0" y="44801"/>
                  </a:lnTo>
                  <a:cubicBezTo>
                    <a:pt x="0" y="20058"/>
                    <a:pt x="20058" y="0"/>
                    <a:pt x="44801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>
                <a:latin typeface="Avenir Next LT Pro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2321152" cy="67806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40"/>
                </a:lnSpc>
              </a:pPr>
              <a:endParaRPr>
                <a:latin typeface="Avenir Next LT Pro"/>
              </a:endParaRPr>
            </a:p>
          </p:txBody>
        </p:sp>
      </p:grpSp>
      <p:sp>
        <p:nvSpPr>
          <p:cNvPr id="17" name="Freeform 17"/>
          <p:cNvSpPr/>
          <p:nvPr/>
        </p:nvSpPr>
        <p:spPr>
          <a:xfrm>
            <a:off x="1028700" y="9195647"/>
            <a:ext cx="5579510" cy="895954"/>
          </a:xfrm>
          <a:custGeom>
            <a:avLst/>
            <a:gdLst/>
            <a:ahLst/>
            <a:cxnLst/>
            <a:rect l="l" t="t" r="r" b="b"/>
            <a:pathLst>
              <a:path w="5579510" h="895954">
                <a:moveTo>
                  <a:pt x="0" y="0"/>
                </a:moveTo>
                <a:lnTo>
                  <a:pt x="5579510" y="0"/>
                </a:lnTo>
                <a:lnTo>
                  <a:pt x="5579510" y="895954"/>
                </a:lnTo>
                <a:lnTo>
                  <a:pt x="0" y="8959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GB">
              <a:latin typeface="Avenir Next LT Pro"/>
            </a:endParaRPr>
          </a:p>
        </p:txBody>
      </p:sp>
      <p:sp>
        <p:nvSpPr>
          <p:cNvPr id="18" name="Freeform 18"/>
          <p:cNvSpPr/>
          <p:nvPr/>
        </p:nvSpPr>
        <p:spPr>
          <a:xfrm>
            <a:off x="6984469" y="9372315"/>
            <a:ext cx="2411233" cy="542617"/>
          </a:xfrm>
          <a:custGeom>
            <a:avLst/>
            <a:gdLst/>
            <a:ahLst/>
            <a:cxnLst/>
            <a:rect l="l" t="t" r="r" b="b"/>
            <a:pathLst>
              <a:path w="2411233" h="542617">
                <a:moveTo>
                  <a:pt x="0" y="0"/>
                </a:moveTo>
                <a:lnTo>
                  <a:pt x="2411233" y="0"/>
                </a:lnTo>
                <a:lnTo>
                  <a:pt x="2411233" y="542617"/>
                </a:lnTo>
                <a:lnTo>
                  <a:pt x="0" y="54261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GB">
              <a:latin typeface="Avenir Next LT Pro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756025" y="570501"/>
            <a:ext cx="16044588" cy="9201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560"/>
              </a:lnSpc>
            </a:pPr>
            <a:r>
              <a:rPr lang="en-US" sz="5400" dirty="0">
                <a:solidFill>
                  <a:srgbClr val="1D71B8"/>
                </a:solidFill>
                <a:latin typeface="Avenir Next LT Pro"/>
                <a:ea typeface="Montserrat 2"/>
                <a:cs typeface="Montserrat 2"/>
                <a:sym typeface="Montserrat 2"/>
              </a:rPr>
              <a:t>Company timeline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194523" y="1741927"/>
            <a:ext cx="4198898" cy="2946773"/>
            <a:chOff x="-1306302" y="-144661"/>
            <a:chExt cx="7372978" cy="3929031"/>
          </a:xfrm>
        </p:grpSpPr>
        <p:grpSp>
          <p:nvGrpSpPr>
            <p:cNvPr id="22" name="Group 22"/>
            <p:cNvGrpSpPr/>
            <p:nvPr/>
          </p:nvGrpSpPr>
          <p:grpSpPr>
            <a:xfrm>
              <a:off x="-1306302" y="-144661"/>
              <a:ext cx="7250411" cy="3929031"/>
              <a:chOff x="-258035" y="-28575"/>
              <a:chExt cx="1432180" cy="776105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-258035" y="3643"/>
                <a:ext cx="1432180" cy="743887"/>
              </a:xfrm>
              <a:custGeom>
                <a:avLst/>
                <a:gdLst/>
                <a:ahLst/>
                <a:cxnLst/>
                <a:rect l="l" t="t" r="r" b="b"/>
                <a:pathLst>
                  <a:path w="1101830" h="447691">
                    <a:moveTo>
                      <a:pt x="94380" y="0"/>
                    </a:moveTo>
                    <a:lnTo>
                      <a:pt x="1007450" y="0"/>
                    </a:lnTo>
                    <a:cubicBezTo>
                      <a:pt x="1059575" y="0"/>
                      <a:pt x="1101830" y="42255"/>
                      <a:pt x="1101830" y="94380"/>
                    </a:cubicBezTo>
                    <a:lnTo>
                      <a:pt x="1101830" y="353311"/>
                    </a:lnTo>
                    <a:cubicBezTo>
                      <a:pt x="1101830" y="405436"/>
                      <a:pt x="1059575" y="447691"/>
                      <a:pt x="1007450" y="447691"/>
                    </a:cubicBezTo>
                    <a:lnTo>
                      <a:pt x="94380" y="447691"/>
                    </a:lnTo>
                    <a:cubicBezTo>
                      <a:pt x="42255" y="447691"/>
                      <a:pt x="0" y="405436"/>
                      <a:pt x="0" y="353311"/>
                    </a:cubicBezTo>
                    <a:lnTo>
                      <a:pt x="0" y="94380"/>
                    </a:lnTo>
                    <a:cubicBezTo>
                      <a:pt x="0" y="42255"/>
                      <a:pt x="42255" y="0"/>
                      <a:pt x="9438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GB">
                  <a:latin typeface="Avenir Next LT Pro"/>
                </a:endParaRPr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0" y="-28575"/>
                <a:ext cx="1101830" cy="47626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just">
                  <a:lnSpc>
                    <a:spcPts val="2240"/>
                  </a:lnSpc>
                </a:pPr>
                <a:endParaRPr>
                  <a:latin typeface="Avenir Next LT Pro"/>
                </a:endParaRPr>
              </a:p>
            </p:txBody>
          </p:sp>
        </p:grpSp>
        <p:sp>
          <p:nvSpPr>
            <p:cNvPr id="25" name="TextBox 25"/>
            <p:cNvSpPr txBox="1"/>
            <p:nvPr/>
          </p:nvSpPr>
          <p:spPr>
            <a:xfrm>
              <a:off x="-869174" y="210830"/>
              <a:ext cx="6935850" cy="33669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3200" b="1" dirty="0">
                  <a:solidFill>
                    <a:srgbClr val="179CD9"/>
                  </a:solidFill>
                  <a:latin typeface="Avenir Next LT Pro"/>
                  <a:ea typeface="Montserrat 3 Bold"/>
                  <a:cs typeface="Montserrat 3 Bold"/>
                  <a:sym typeface="Montserrat 3 Bold"/>
                </a:rPr>
                <a:t>2022</a:t>
              </a:r>
            </a:p>
            <a:p>
              <a:pPr algn="l">
                <a:lnSpc>
                  <a:spcPts val="2800"/>
                </a:lnSpc>
              </a:pPr>
              <a:endParaRPr lang="en-US" sz="3200" b="1" dirty="0">
                <a:solidFill>
                  <a:srgbClr val="179CD9"/>
                </a:solidFill>
                <a:latin typeface="Avenir Next LT Pro"/>
                <a:ea typeface="Montserrat 3 Bold"/>
                <a:cs typeface="Montserrat 3 Bold"/>
                <a:sym typeface="Montserrat 3 Bold"/>
              </a:endParaRPr>
            </a:p>
            <a:p>
              <a:pPr algn="l">
                <a:lnSpc>
                  <a:spcPts val="2800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venir Next LT Pro"/>
                  <a:ea typeface="Montserrat 3"/>
                  <a:cs typeface="Montserrat 3"/>
                  <a:sym typeface="Montserrat 3"/>
                </a:rPr>
                <a:t>Company launched</a:t>
              </a:r>
            </a:p>
            <a:p>
              <a:pPr algn="l">
                <a:lnSpc>
                  <a:spcPts val="2800"/>
                </a:lnSpc>
              </a:pPr>
              <a:r>
                <a:rPr lang="en-US" sz="3200" dirty="0">
                  <a:solidFill>
                    <a:srgbClr val="000000"/>
                  </a:solidFill>
                  <a:latin typeface="Avenir Next LT Pro"/>
                  <a:ea typeface="Montserrat 3"/>
                  <a:cs typeface="Montserrat 3"/>
                  <a:sym typeface="Montserrat 3"/>
                </a:rPr>
                <a:t>Oversubscribed pre-seed investment round: </a:t>
              </a:r>
              <a:r>
                <a:rPr lang="en-US" sz="3200" b="1" dirty="0">
                  <a:solidFill>
                    <a:srgbClr val="179CD9"/>
                  </a:solidFill>
                  <a:latin typeface="Avenir Next LT Pro"/>
                  <a:ea typeface="Montserrat 3 Bold"/>
                  <a:cs typeface="Montserrat 3 Bold"/>
                  <a:sym typeface="Montserrat 3 Bold"/>
                </a:rPr>
                <a:t>£1.2M</a:t>
              </a:r>
              <a:endParaRPr lang="en-US" sz="3200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613189" y="5694319"/>
            <a:ext cx="3940234" cy="2178765"/>
            <a:chOff x="0" y="-144661"/>
            <a:chExt cx="5253645" cy="2905019"/>
          </a:xfrm>
        </p:grpSpPr>
        <p:grpSp>
          <p:nvGrpSpPr>
            <p:cNvPr id="27" name="Group 27"/>
            <p:cNvGrpSpPr/>
            <p:nvPr/>
          </p:nvGrpSpPr>
          <p:grpSpPr>
            <a:xfrm>
              <a:off x="0" y="-144661"/>
              <a:ext cx="5253645" cy="2905019"/>
              <a:chOff x="0" y="-28575"/>
              <a:chExt cx="1037757" cy="573831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21125" y="-5281"/>
                <a:ext cx="1016632" cy="550537"/>
              </a:xfrm>
              <a:custGeom>
                <a:avLst/>
                <a:gdLst/>
                <a:ahLst/>
                <a:cxnLst/>
                <a:rect l="l" t="t" r="r" b="b"/>
                <a:pathLst>
                  <a:path w="995506" h="545256">
                    <a:moveTo>
                      <a:pt x="104460" y="0"/>
                    </a:moveTo>
                    <a:lnTo>
                      <a:pt x="891046" y="0"/>
                    </a:lnTo>
                    <a:cubicBezTo>
                      <a:pt x="948738" y="0"/>
                      <a:pt x="995506" y="46768"/>
                      <a:pt x="995506" y="104460"/>
                    </a:cubicBezTo>
                    <a:lnTo>
                      <a:pt x="995506" y="440796"/>
                    </a:lnTo>
                    <a:cubicBezTo>
                      <a:pt x="995506" y="498488"/>
                      <a:pt x="948738" y="545256"/>
                      <a:pt x="891046" y="545256"/>
                    </a:cubicBezTo>
                    <a:lnTo>
                      <a:pt x="104460" y="545256"/>
                    </a:lnTo>
                    <a:cubicBezTo>
                      <a:pt x="46768" y="545256"/>
                      <a:pt x="0" y="498488"/>
                      <a:pt x="0" y="440796"/>
                    </a:cubicBezTo>
                    <a:lnTo>
                      <a:pt x="0" y="104460"/>
                    </a:lnTo>
                    <a:cubicBezTo>
                      <a:pt x="0" y="46768"/>
                      <a:pt x="46768" y="0"/>
                      <a:pt x="10446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GB">
                  <a:latin typeface="Avenir Next LT Pro"/>
                </a:endParaRPr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28575"/>
                <a:ext cx="995506" cy="57383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l">
                  <a:lnSpc>
                    <a:spcPts val="2240"/>
                  </a:lnSpc>
                </a:pPr>
                <a:endParaRPr>
                  <a:latin typeface="Avenir Next LT Pro"/>
                </a:endParaRPr>
              </a:p>
            </p:txBody>
          </p:sp>
        </p:grpSp>
        <p:sp>
          <p:nvSpPr>
            <p:cNvPr id="30" name="TextBox 30"/>
            <p:cNvSpPr txBox="1"/>
            <p:nvPr/>
          </p:nvSpPr>
          <p:spPr>
            <a:xfrm>
              <a:off x="380217" y="201196"/>
              <a:ext cx="4796258" cy="239381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800" b="1" dirty="0">
                  <a:solidFill>
                    <a:srgbClr val="179CD9"/>
                  </a:solidFill>
                  <a:latin typeface="Avenir Next LT Pro"/>
                  <a:ea typeface="Montserrat 3 Bold"/>
                  <a:cs typeface="Montserrat 3 Bold"/>
                  <a:sym typeface="Montserrat 3 Bold"/>
                </a:rPr>
                <a:t>2023</a:t>
              </a:r>
            </a:p>
            <a:p>
              <a:pPr algn="l">
                <a:lnSpc>
                  <a:spcPts val="2800"/>
                </a:lnSpc>
              </a:pPr>
              <a:r>
                <a:rPr lang="en-US" sz="2800" b="1" dirty="0">
                  <a:solidFill>
                    <a:srgbClr val="179CD9"/>
                  </a:solidFill>
                  <a:latin typeface="Avenir Next LT Pro"/>
                  <a:ea typeface="Montserrat 3 Bold"/>
                  <a:cs typeface="Montserrat 3 Bold"/>
                  <a:sym typeface="Montserrat 3 Bold"/>
                </a:rPr>
                <a:t>PoC 1: </a:t>
              </a:r>
              <a:r>
                <a:rPr lang="en-US" sz="2800" dirty="0">
                  <a:solidFill>
                    <a:srgbClr val="000000"/>
                  </a:solidFill>
                  <a:latin typeface="Avenir Next LT Pro"/>
                  <a:ea typeface="Montserrat 3"/>
                  <a:cs typeface="Montserrat 3"/>
                  <a:sym typeface="Montserrat 3"/>
                </a:rPr>
                <a:t>Paid PoC (3 assets) with </a:t>
              </a:r>
              <a:r>
                <a:rPr lang="en-US" sz="2800" dirty="0">
                  <a:solidFill>
                    <a:srgbClr val="000000"/>
                  </a:solidFill>
                  <a:latin typeface="Avenir Next LT Pro"/>
                  <a:ea typeface="Montserrat 3 Bold"/>
                  <a:cs typeface="Montserrat 3 Bold"/>
                  <a:sym typeface="Montserrat 3 Bold"/>
                </a:rPr>
                <a:t>a</a:t>
              </a:r>
              <a:r>
                <a:rPr lang="en-US" sz="2800" dirty="0">
                  <a:solidFill>
                    <a:srgbClr val="000000"/>
                  </a:solidFill>
                  <a:latin typeface="Avenir Next LT Pro"/>
                  <a:ea typeface="Montserrat 3"/>
                  <a:cs typeface="Montserrat 3"/>
                  <a:sym typeface="Montserrat 3"/>
                </a:rPr>
                <a:t> </a:t>
              </a:r>
              <a:r>
                <a:rPr lang="en-US" sz="2800" b="1" dirty="0">
                  <a:solidFill>
                    <a:srgbClr val="179CD9"/>
                  </a:solidFill>
                  <a:latin typeface="Avenir Next LT Pro"/>
                  <a:ea typeface="Montserrat 3 Bold"/>
                  <a:cs typeface="Montserrat 3 Bold"/>
                  <a:sym typeface="Montserrat 3 Bold"/>
                </a:rPr>
                <a:t>Global</a:t>
              </a:r>
              <a:r>
                <a:rPr lang="en-US" sz="2800" dirty="0">
                  <a:solidFill>
                    <a:srgbClr val="179CD9"/>
                  </a:solidFill>
                  <a:latin typeface="Avenir Next LT Pro"/>
                  <a:ea typeface="Montserrat 3"/>
                  <a:cs typeface="Montserrat 3"/>
                  <a:sym typeface="Montserrat 3"/>
                </a:rPr>
                <a:t> </a:t>
              </a:r>
              <a:r>
                <a:rPr lang="en-US" sz="2800" b="1" dirty="0">
                  <a:solidFill>
                    <a:srgbClr val="179CD9"/>
                  </a:solidFill>
                  <a:latin typeface="Avenir Next LT Pro"/>
                  <a:ea typeface="Montserrat 3 Bold"/>
                  <a:cs typeface="Montserrat 3 Bold"/>
                  <a:sym typeface="Montserrat 3 Bold"/>
                </a:rPr>
                <a:t>Top 10</a:t>
              </a:r>
              <a:r>
                <a:rPr lang="en-US" sz="2800" dirty="0">
                  <a:solidFill>
                    <a:srgbClr val="179CD9"/>
                  </a:solidFill>
                  <a:latin typeface="Avenir Next LT Pro"/>
                  <a:ea typeface="Montserrat 3"/>
                  <a:cs typeface="Montserrat 3"/>
                  <a:sym typeface="Montserrat 3"/>
                </a:rPr>
                <a:t> </a:t>
              </a:r>
              <a:r>
                <a:rPr lang="en-US" sz="2800" b="1" dirty="0">
                  <a:solidFill>
                    <a:srgbClr val="179CD9"/>
                  </a:solidFill>
                  <a:latin typeface="Avenir Next LT Pro"/>
                  <a:ea typeface="Montserrat 3 Bold"/>
                  <a:cs typeface="Montserrat 3 Bold"/>
                  <a:sym typeface="Montserrat 3 Bold"/>
                </a:rPr>
                <a:t>Animal Vaccine Company</a:t>
              </a:r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7104751" y="5700573"/>
            <a:ext cx="4113883" cy="2217132"/>
            <a:chOff x="-4707904" y="-64436"/>
            <a:chExt cx="5536210" cy="2956175"/>
          </a:xfrm>
        </p:grpSpPr>
        <p:grpSp>
          <p:nvGrpSpPr>
            <p:cNvPr id="43" name="Group 43"/>
            <p:cNvGrpSpPr/>
            <p:nvPr/>
          </p:nvGrpSpPr>
          <p:grpSpPr>
            <a:xfrm>
              <a:off x="-4707904" y="-64436"/>
              <a:ext cx="5536210" cy="2956175"/>
              <a:chOff x="-929956" y="-12728"/>
              <a:chExt cx="1093572" cy="583936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-892906" y="4317"/>
                <a:ext cx="917903" cy="566891"/>
              </a:xfrm>
              <a:custGeom>
                <a:avLst/>
                <a:gdLst/>
                <a:ahLst/>
                <a:cxnLst/>
                <a:rect l="l" t="t" r="r" b="b"/>
                <a:pathLst>
                  <a:path w="1093572" h="555361">
                    <a:moveTo>
                      <a:pt x="95092" y="0"/>
                    </a:moveTo>
                    <a:lnTo>
                      <a:pt x="998480" y="0"/>
                    </a:lnTo>
                    <a:cubicBezTo>
                      <a:pt x="1050998" y="0"/>
                      <a:pt x="1093572" y="42574"/>
                      <a:pt x="1093572" y="95092"/>
                    </a:cubicBezTo>
                    <a:lnTo>
                      <a:pt x="1093572" y="460269"/>
                    </a:lnTo>
                    <a:cubicBezTo>
                      <a:pt x="1093572" y="485489"/>
                      <a:pt x="1083554" y="509676"/>
                      <a:pt x="1065721" y="527509"/>
                    </a:cubicBezTo>
                    <a:cubicBezTo>
                      <a:pt x="1047887" y="545342"/>
                      <a:pt x="1023700" y="555361"/>
                      <a:pt x="998480" y="555361"/>
                    </a:cubicBezTo>
                    <a:lnTo>
                      <a:pt x="95092" y="555361"/>
                    </a:lnTo>
                    <a:cubicBezTo>
                      <a:pt x="42574" y="555361"/>
                      <a:pt x="0" y="512787"/>
                      <a:pt x="0" y="460269"/>
                    </a:cubicBezTo>
                    <a:lnTo>
                      <a:pt x="0" y="95092"/>
                    </a:lnTo>
                    <a:cubicBezTo>
                      <a:pt x="0" y="69872"/>
                      <a:pt x="10019" y="45685"/>
                      <a:pt x="27852" y="27852"/>
                    </a:cubicBezTo>
                    <a:cubicBezTo>
                      <a:pt x="45685" y="10019"/>
                      <a:pt x="69872" y="0"/>
                      <a:pt x="9509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GB">
                  <a:latin typeface="Avenir Next LT Pro"/>
                </a:endParaRPr>
              </a:p>
            </p:txBody>
          </p:sp>
          <p:sp>
            <p:nvSpPr>
              <p:cNvPr id="45" name="TextBox 45"/>
              <p:cNvSpPr txBox="1"/>
              <p:nvPr/>
            </p:nvSpPr>
            <p:spPr>
              <a:xfrm>
                <a:off x="-929956" y="-12728"/>
                <a:ext cx="1093572" cy="58393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l">
                  <a:lnSpc>
                    <a:spcPts val="2240"/>
                  </a:lnSpc>
                </a:pPr>
                <a:endParaRPr>
                  <a:latin typeface="Avenir Next LT Pro"/>
                </a:endParaRPr>
              </a:p>
            </p:txBody>
          </p:sp>
        </p:grpSp>
        <p:sp>
          <p:nvSpPr>
            <p:cNvPr id="46" name="TextBox 46"/>
            <p:cNvSpPr txBox="1"/>
            <p:nvPr/>
          </p:nvSpPr>
          <p:spPr>
            <a:xfrm>
              <a:off x="-4166309" y="301816"/>
              <a:ext cx="4392608" cy="239381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800" b="1" dirty="0">
                  <a:solidFill>
                    <a:srgbClr val="179CD9"/>
                  </a:solidFill>
                  <a:latin typeface="Avenir Next LT Pro"/>
                  <a:ea typeface="Montserrat 3 Bold"/>
                  <a:cs typeface="Montserrat 3 Bold"/>
                  <a:sym typeface="Montserrat 3 Bold"/>
                </a:rPr>
                <a:t>2024</a:t>
              </a:r>
            </a:p>
            <a:p>
              <a:pPr algn="l">
                <a:lnSpc>
                  <a:spcPts val="2800"/>
                </a:lnSpc>
              </a:pPr>
              <a:r>
                <a:rPr lang="en-US" sz="2800" b="1" dirty="0">
                  <a:solidFill>
                    <a:srgbClr val="179CD9"/>
                  </a:solidFill>
                  <a:latin typeface="Avenir Next LT Pro"/>
                  <a:ea typeface="Montserrat 3 Bold"/>
                  <a:cs typeface="Montserrat 3 Bold"/>
                  <a:sym typeface="Montserrat 3 Bold"/>
                </a:rPr>
                <a:t>PoC 2: </a:t>
              </a:r>
              <a:r>
                <a:rPr lang="en-US" sz="2800" dirty="0">
                  <a:solidFill>
                    <a:srgbClr val="000000"/>
                  </a:solidFill>
                  <a:latin typeface="Avenir Next LT Pro"/>
                  <a:ea typeface="Montserrat 3"/>
                  <a:cs typeface="Montserrat 3"/>
                  <a:sym typeface="Montserrat 3"/>
                </a:rPr>
                <a:t>Paid PoC with </a:t>
              </a:r>
              <a:r>
                <a:rPr lang="en-US" sz="2800" b="1" dirty="0">
                  <a:solidFill>
                    <a:srgbClr val="179CD9"/>
                  </a:solidFill>
                  <a:latin typeface="Avenir Next LT Pro"/>
                  <a:ea typeface="Montserrat 3 Bold"/>
                  <a:cs typeface="Montserrat 3 Bold"/>
                  <a:sym typeface="Montserrat 3 Bold"/>
                </a:rPr>
                <a:t>World Leading Research</a:t>
              </a:r>
              <a:r>
                <a:rPr lang="en-US" sz="2800" dirty="0">
                  <a:solidFill>
                    <a:srgbClr val="179CD9"/>
                  </a:solidFill>
                  <a:latin typeface="Avenir Next LT Pro"/>
                  <a:ea typeface="Montserrat 3"/>
                  <a:cs typeface="Montserrat 3"/>
                  <a:sym typeface="Montserrat 3"/>
                </a:rPr>
                <a:t> </a:t>
              </a:r>
              <a:r>
                <a:rPr lang="en-US" sz="2800" b="1" dirty="0">
                  <a:solidFill>
                    <a:srgbClr val="179CD9"/>
                  </a:solidFill>
                  <a:latin typeface="Avenir Next LT Pro"/>
                  <a:ea typeface="Montserrat 3 Bold"/>
                  <a:cs typeface="Montserrat 3 Bold"/>
                  <a:sym typeface="Montserrat 3 Bold"/>
                </a:rPr>
                <a:t>Institute</a:t>
              </a:r>
            </a:p>
            <a:p>
              <a:pPr algn="l">
                <a:lnSpc>
                  <a:spcPts val="2800"/>
                </a:lnSpc>
              </a:pPr>
              <a:endParaRPr lang="en-US" sz="2800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endParaRPr>
            </a:p>
          </p:txBody>
        </p:sp>
      </p:grpSp>
      <p:sp>
        <p:nvSpPr>
          <p:cNvPr id="52" name="TextBox 52"/>
          <p:cNvSpPr txBox="1"/>
          <p:nvPr/>
        </p:nvSpPr>
        <p:spPr>
          <a:xfrm>
            <a:off x="1207199" y="8701088"/>
            <a:ext cx="1110139" cy="3727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79"/>
              </a:lnSpc>
            </a:pPr>
            <a:r>
              <a:rPr lang="en-US" sz="2199">
                <a:solidFill>
                  <a:srgbClr val="1D71B8"/>
                </a:solidFill>
                <a:latin typeface="Avenir Next LT Pro"/>
                <a:ea typeface="Montserrat 3 Bold"/>
                <a:cs typeface="Montserrat 3 Bold"/>
                <a:sym typeface="Montserrat 3 Bold"/>
              </a:rPr>
              <a:t>Awards</a:t>
            </a:r>
          </a:p>
        </p:txBody>
      </p:sp>
      <p:pic>
        <p:nvPicPr>
          <p:cNvPr id="53" name="Picture 52" descr="A blue and white text on a black background&#10;&#10;Description automatically generated">
            <a:extLst>
              <a:ext uri="{FF2B5EF4-FFF2-40B4-BE49-F238E27FC236}">
                <a16:creationId xmlns:a16="http://schemas.microsoft.com/office/drawing/2014/main" id="{BCDD7328-24C1-5E0F-05A0-7ADC3312E1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95773" y="8989455"/>
            <a:ext cx="1110140" cy="1250567"/>
          </a:xfrm>
          <a:prstGeom prst="rect">
            <a:avLst/>
          </a:prstGeom>
        </p:spPr>
      </p:pic>
      <p:sp>
        <p:nvSpPr>
          <p:cNvPr id="3" name="TextBox 10">
            <a:extLst>
              <a:ext uri="{FF2B5EF4-FFF2-40B4-BE49-F238E27FC236}">
                <a16:creationId xmlns:a16="http://schemas.microsoft.com/office/drawing/2014/main" id="{A99224CC-B987-BAD6-3174-6809A74E6619}"/>
              </a:ext>
            </a:extLst>
          </p:cNvPr>
          <p:cNvSpPr txBox="1"/>
          <p:nvPr/>
        </p:nvSpPr>
        <p:spPr>
          <a:xfrm>
            <a:off x="9668332" y="2046417"/>
            <a:ext cx="4375637" cy="21661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3200" b="1" dirty="0">
                <a:solidFill>
                  <a:srgbClr val="179CD9"/>
                </a:solidFill>
                <a:latin typeface="Avenir Next LT Pro"/>
                <a:ea typeface="Montserrat 3 Bold"/>
                <a:cs typeface="Montserrat 3 Bold"/>
                <a:sym typeface="Montserrat 3 Bold"/>
              </a:rPr>
              <a:t>2024</a:t>
            </a:r>
          </a:p>
          <a:p>
            <a:pPr algn="l">
              <a:lnSpc>
                <a:spcPts val="2800"/>
              </a:lnSpc>
            </a:pPr>
            <a:endParaRPr lang="en-US" sz="3200" b="1" dirty="0">
              <a:solidFill>
                <a:srgbClr val="179CD9"/>
              </a:solidFill>
              <a:latin typeface="Avenir Next LT Pro"/>
              <a:ea typeface="Montserrat 3 Bold"/>
              <a:cs typeface="Montserrat 3 Bold"/>
              <a:sym typeface="Montserrat 3 Bold"/>
            </a:endParaRPr>
          </a:p>
          <a:p>
            <a:pPr algn="l">
              <a:lnSpc>
                <a:spcPts val="2800"/>
              </a:lnSpc>
            </a:pPr>
            <a:r>
              <a:rPr lang="en-US" sz="3200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Won </a:t>
            </a:r>
            <a:r>
              <a:rPr lang="en-US" sz="3200" b="1" dirty="0">
                <a:solidFill>
                  <a:srgbClr val="179CD9"/>
                </a:solidFill>
                <a:latin typeface="Avenir Next LT Pro"/>
                <a:ea typeface="Montserrat 3 Bold"/>
                <a:cs typeface="Montserrat 3 Bold"/>
                <a:sym typeface="Montserrat 3 Bold"/>
              </a:rPr>
              <a:t>£1.4M</a:t>
            </a:r>
            <a:r>
              <a:rPr lang="en-US" sz="3200" dirty="0">
                <a:solidFill>
                  <a:srgbClr val="179CD9"/>
                </a:solidFill>
                <a:latin typeface="Avenir Next LT Pro"/>
                <a:ea typeface="Montserrat 3"/>
                <a:cs typeface="Montserrat 3"/>
                <a:sym typeface="Montserrat 3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Innovate UK grant to develop </a:t>
            </a:r>
            <a:r>
              <a:rPr lang="en-US" sz="3200" dirty="0" err="1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ensilication</a:t>
            </a:r>
            <a:r>
              <a:rPr lang="en-US" sz="3200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 of antibodies</a:t>
            </a:r>
          </a:p>
        </p:txBody>
      </p:sp>
      <p:sp>
        <p:nvSpPr>
          <p:cNvPr id="56" name="Freeform 5">
            <a:extLst>
              <a:ext uri="{FF2B5EF4-FFF2-40B4-BE49-F238E27FC236}">
                <a16:creationId xmlns:a16="http://schemas.microsoft.com/office/drawing/2014/main" id="{54D3E1E7-5CC3-CE82-68AB-78872171EAE1}"/>
              </a:ext>
            </a:extLst>
          </p:cNvPr>
          <p:cNvSpPr/>
          <p:nvPr/>
        </p:nvSpPr>
        <p:spPr>
          <a:xfrm>
            <a:off x="5775640" y="4583057"/>
            <a:ext cx="1057042" cy="1128880"/>
          </a:xfrm>
          <a:custGeom>
            <a:avLst/>
            <a:gdLst/>
            <a:ahLst/>
            <a:cxnLst/>
            <a:rect l="l" t="t" r="r" b="b"/>
            <a:pathLst>
              <a:path w="960030" h="1034019">
                <a:moveTo>
                  <a:pt x="0" y="0"/>
                </a:moveTo>
                <a:lnTo>
                  <a:pt x="960030" y="0"/>
                </a:lnTo>
                <a:lnTo>
                  <a:pt x="960030" y="1034020"/>
                </a:lnTo>
                <a:lnTo>
                  <a:pt x="0" y="10340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226619"/>
            </a:stretch>
          </a:blipFill>
        </p:spPr>
        <p:txBody>
          <a:bodyPr/>
          <a:lstStyle/>
          <a:p>
            <a:endParaRPr lang="en-GB">
              <a:latin typeface="Avenir Next LT Pro"/>
            </a:endParaRPr>
          </a:p>
        </p:txBody>
      </p:sp>
      <p:sp>
        <p:nvSpPr>
          <p:cNvPr id="57" name="Freeform 5">
            <a:extLst>
              <a:ext uri="{FF2B5EF4-FFF2-40B4-BE49-F238E27FC236}">
                <a16:creationId xmlns:a16="http://schemas.microsoft.com/office/drawing/2014/main" id="{8DBAF04B-E534-03D4-E3B0-17176AE0EF65}"/>
              </a:ext>
            </a:extLst>
          </p:cNvPr>
          <p:cNvSpPr/>
          <p:nvPr/>
        </p:nvSpPr>
        <p:spPr>
          <a:xfrm>
            <a:off x="11327630" y="4570533"/>
            <a:ext cx="1057042" cy="1128880"/>
          </a:xfrm>
          <a:custGeom>
            <a:avLst/>
            <a:gdLst/>
            <a:ahLst/>
            <a:cxnLst/>
            <a:rect l="l" t="t" r="r" b="b"/>
            <a:pathLst>
              <a:path w="960030" h="1034019">
                <a:moveTo>
                  <a:pt x="0" y="0"/>
                </a:moveTo>
                <a:lnTo>
                  <a:pt x="960030" y="0"/>
                </a:lnTo>
                <a:lnTo>
                  <a:pt x="960030" y="1034020"/>
                </a:lnTo>
                <a:lnTo>
                  <a:pt x="0" y="10340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226619"/>
            </a:stretch>
          </a:blipFill>
        </p:spPr>
        <p:txBody>
          <a:bodyPr/>
          <a:lstStyle/>
          <a:p>
            <a:endParaRPr lang="en-GB">
              <a:latin typeface="Avenir Next LT Pro"/>
            </a:endParaRPr>
          </a:p>
        </p:txBody>
      </p:sp>
      <p:sp>
        <p:nvSpPr>
          <p:cNvPr id="58" name="Freeform 5">
            <a:extLst>
              <a:ext uri="{FF2B5EF4-FFF2-40B4-BE49-F238E27FC236}">
                <a16:creationId xmlns:a16="http://schemas.microsoft.com/office/drawing/2014/main" id="{20AF82F5-48B3-123B-FB2E-35418FA016F8}"/>
              </a:ext>
            </a:extLst>
          </p:cNvPr>
          <p:cNvSpPr/>
          <p:nvPr/>
        </p:nvSpPr>
        <p:spPr>
          <a:xfrm>
            <a:off x="16836499" y="4570964"/>
            <a:ext cx="1057042" cy="1128880"/>
          </a:xfrm>
          <a:custGeom>
            <a:avLst/>
            <a:gdLst/>
            <a:ahLst/>
            <a:cxnLst/>
            <a:rect l="l" t="t" r="r" b="b"/>
            <a:pathLst>
              <a:path w="960030" h="1034019">
                <a:moveTo>
                  <a:pt x="0" y="0"/>
                </a:moveTo>
                <a:lnTo>
                  <a:pt x="960030" y="0"/>
                </a:lnTo>
                <a:lnTo>
                  <a:pt x="960030" y="1034020"/>
                </a:lnTo>
                <a:lnTo>
                  <a:pt x="0" y="103402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226619"/>
            </a:stretch>
          </a:blipFill>
        </p:spPr>
        <p:txBody>
          <a:bodyPr/>
          <a:lstStyle/>
          <a:p>
            <a:endParaRPr lang="en-GB">
              <a:latin typeface="Avenir Next LT Pro"/>
            </a:endParaRPr>
          </a:p>
        </p:txBody>
      </p:sp>
      <p:sp>
        <p:nvSpPr>
          <p:cNvPr id="59" name="Freeform 8">
            <a:extLst>
              <a:ext uri="{FF2B5EF4-FFF2-40B4-BE49-F238E27FC236}">
                <a16:creationId xmlns:a16="http://schemas.microsoft.com/office/drawing/2014/main" id="{8258D0C5-5116-33B3-9045-16C1D0859785}"/>
              </a:ext>
            </a:extLst>
          </p:cNvPr>
          <p:cNvSpPr/>
          <p:nvPr/>
        </p:nvSpPr>
        <p:spPr>
          <a:xfrm>
            <a:off x="14344246" y="1883179"/>
            <a:ext cx="3768014" cy="2838165"/>
          </a:xfrm>
          <a:custGeom>
            <a:avLst/>
            <a:gdLst/>
            <a:ahLst/>
            <a:cxnLst/>
            <a:rect l="l" t="t" r="r" b="b"/>
            <a:pathLst>
              <a:path w="1160572" h="445505">
                <a:moveTo>
                  <a:pt x="89603" y="0"/>
                </a:moveTo>
                <a:lnTo>
                  <a:pt x="1070970" y="0"/>
                </a:lnTo>
                <a:cubicBezTo>
                  <a:pt x="1120456" y="0"/>
                  <a:pt x="1160572" y="40116"/>
                  <a:pt x="1160572" y="89603"/>
                </a:cubicBezTo>
                <a:lnTo>
                  <a:pt x="1160572" y="355903"/>
                </a:lnTo>
                <a:cubicBezTo>
                  <a:pt x="1160572" y="405389"/>
                  <a:pt x="1120456" y="445505"/>
                  <a:pt x="1070970" y="445505"/>
                </a:cubicBezTo>
                <a:lnTo>
                  <a:pt x="89603" y="445505"/>
                </a:lnTo>
                <a:cubicBezTo>
                  <a:pt x="40116" y="445505"/>
                  <a:pt x="0" y="405389"/>
                  <a:pt x="0" y="355903"/>
                </a:cubicBezTo>
                <a:lnTo>
                  <a:pt x="0" y="89603"/>
                </a:lnTo>
                <a:cubicBezTo>
                  <a:pt x="0" y="40116"/>
                  <a:pt x="40116" y="0"/>
                  <a:pt x="89603" y="0"/>
                </a:cubicBezTo>
                <a:close/>
              </a:path>
            </a:pathLst>
          </a:custGeom>
          <a:solidFill>
            <a:srgbClr val="FFFFFF"/>
          </a:solidFill>
        </p:spPr>
        <p:txBody>
          <a:bodyPr/>
          <a:lstStyle/>
          <a:p>
            <a:endParaRPr lang="en-GB">
              <a:latin typeface="Avenir Next LT Pro"/>
            </a:endParaRPr>
          </a:p>
        </p:txBody>
      </p:sp>
      <p:sp>
        <p:nvSpPr>
          <p:cNvPr id="62" name="TextBox 10">
            <a:extLst>
              <a:ext uri="{FF2B5EF4-FFF2-40B4-BE49-F238E27FC236}">
                <a16:creationId xmlns:a16="http://schemas.microsoft.com/office/drawing/2014/main" id="{3879D771-A50B-6E81-A0B9-B34B979A21B1}"/>
              </a:ext>
            </a:extLst>
          </p:cNvPr>
          <p:cNvSpPr txBox="1"/>
          <p:nvPr/>
        </p:nvSpPr>
        <p:spPr>
          <a:xfrm>
            <a:off x="14581633" y="2067479"/>
            <a:ext cx="3511844" cy="21661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3200" b="1" dirty="0">
                <a:solidFill>
                  <a:srgbClr val="179CD9"/>
                </a:solidFill>
                <a:latin typeface="Avenir Next LT Pro"/>
                <a:ea typeface="Montserrat 3 Bold"/>
                <a:cs typeface="Montserrat 3 Bold"/>
                <a:sym typeface="Montserrat 3 Bold"/>
              </a:rPr>
              <a:t>2025</a:t>
            </a:r>
          </a:p>
          <a:p>
            <a:pPr algn="l">
              <a:lnSpc>
                <a:spcPts val="2800"/>
              </a:lnSpc>
            </a:pPr>
            <a:endParaRPr lang="en-US" sz="3200" b="1" dirty="0">
              <a:solidFill>
                <a:srgbClr val="179CD9"/>
              </a:solidFill>
              <a:latin typeface="Avenir Next LT Pro"/>
              <a:ea typeface="Montserrat 3 Bold"/>
              <a:cs typeface="Montserrat 3 Bold"/>
              <a:sym typeface="Montserrat 3 Bold"/>
            </a:endParaRPr>
          </a:p>
          <a:p>
            <a:pPr algn="l">
              <a:lnSpc>
                <a:spcPts val="2800"/>
              </a:lnSpc>
            </a:pPr>
            <a:r>
              <a:rPr lang="en-US" sz="3200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Completing </a:t>
            </a:r>
            <a:r>
              <a:rPr lang="en-US" sz="3200" b="1" dirty="0">
                <a:solidFill>
                  <a:srgbClr val="179CD9"/>
                </a:solidFill>
                <a:latin typeface="Avenir Next LT Pro"/>
                <a:ea typeface="Montserrat 3 Bold"/>
                <a:cs typeface="Montserrat 3 Bold"/>
                <a:sym typeface="Montserrat 3 Bold"/>
              </a:rPr>
              <a:t>£3.5M</a:t>
            </a:r>
            <a:r>
              <a:rPr lang="en-US" sz="3200" dirty="0">
                <a:solidFill>
                  <a:srgbClr val="179CD9"/>
                </a:solidFill>
                <a:latin typeface="Avenir Next LT Pro"/>
                <a:ea typeface="Montserrat 3"/>
                <a:cs typeface="Montserrat 3"/>
                <a:sym typeface="Montserrat 3"/>
              </a:rPr>
              <a:t> </a:t>
            </a:r>
            <a:r>
              <a:rPr lang="en-US" sz="3200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seed investment round at </a:t>
            </a:r>
            <a:r>
              <a:rPr lang="en-US" sz="3200" b="1" dirty="0">
                <a:solidFill>
                  <a:srgbClr val="179CD9"/>
                </a:solidFill>
                <a:latin typeface="Avenir Next LT Pro"/>
                <a:sym typeface="Montserrat 3"/>
              </a:rPr>
              <a:t>£10M </a:t>
            </a:r>
            <a:r>
              <a:rPr lang="en-US" sz="3200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rPr>
              <a:t>valuation</a:t>
            </a:r>
          </a:p>
        </p:txBody>
      </p:sp>
      <p:grpSp>
        <p:nvGrpSpPr>
          <p:cNvPr id="63" name="Group 42">
            <a:extLst>
              <a:ext uri="{FF2B5EF4-FFF2-40B4-BE49-F238E27FC236}">
                <a16:creationId xmlns:a16="http://schemas.microsoft.com/office/drawing/2014/main" id="{7485C3E5-805D-885D-F15D-EFC714CD1036}"/>
              </a:ext>
            </a:extLst>
          </p:cNvPr>
          <p:cNvGrpSpPr/>
          <p:nvPr/>
        </p:nvGrpSpPr>
        <p:grpSpPr>
          <a:xfrm>
            <a:off x="11856150" y="5765291"/>
            <a:ext cx="5512637" cy="2382286"/>
            <a:chOff x="-4707904" y="-64436"/>
            <a:chExt cx="11562197" cy="3829349"/>
          </a:xfrm>
        </p:grpSpPr>
        <p:grpSp>
          <p:nvGrpSpPr>
            <p:cNvPr id="64" name="Group 43">
              <a:extLst>
                <a:ext uri="{FF2B5EF4-FFF2-40B4-BE49-F238E27FC236}">
                  <a16:creationId xmlns:a16="http://schemas.microsoft.com/office/drawing/2014/main" id="{F71671D1-E33D-E571-BE81-4F2EF0B3F9F7}"/>
                </a:ext>
              </a:extLst>
            </p:cNvPr>
            <p:cNvGrpSpPr/>
            <p:nvPr/>
          </p:nvGrpSpPr>
          <p:grpSpPr>
            <a:xfrm>
              <a:off x="-4707904" y="-64436"/>
              <a:ext cx="11562197" cy="3573931"/>
              <a:chOff x="-929956" y="-12728"/>
              <a:chExt cx="2283890" cy="705962"/>
            </a:xfrm>
          </p:grpSpPr>
          <p:sp>
            <p:nvSpPr>
              <p:cNvPr id="66" name="Freeform 44">
                <a:extLst>
                  <a:ext uri="{FF2B5EF4-FFF2-40B4-BE49-F238E27FC236}">
                    <a16:creationId xmlns:a16="http://schemas.microsoft.com/office/drawing/2014/main" id="{F5798B4F-4523-4C8E-D9AB-7641C14C335B}"/>
                  </a:ext>
                </a:extLst>
              </p:cNvPr>
              <p:cNvSpPr/>
              <p:nvPr/>
            </p:nvSpPr>
            <p:spPr>
              <a:xfrm>
                <a:off x="-892906" y="4317"/>
                <a:ext cx="2246840" cy="688917"/>
              </a:xfrm>
              <a:custGeom>
                <a:avLst/>
                <a:gdLst/>
                <a:ahLst/>
                <a:cxnLst/>
                <a:rect l="l" t="t" r="r" b="b"/>
                <a:pathLst>
                  <a:path w="1093572" h="555361">
                    <a:moveTo>
                      <a:pt x="95092" y="0"/>
                    </a:moveTo>
                    <a:lnTo>
                      <a:pt x="998480" y="0"/>
                    </a:lnTo>
                    <a:cubicBezTo>
                      <a:pt x="1050998" y="0"/>
                      <a:pt x="1093572" y="42574"/>
                      <a:pt x="1093572" y="95092"/>
                    </a:cubicBezTo>
                    <a:lnTo>
                      <a:pt x="1093572" y="460269"/>
                    </a:lnTo>
                    <a:cubicBezTo>
                      <a:pt x="1093572" y="485489"/>
                      <a:pt x="1083554" y="509676"/>
                      <a:pt x="1065721" y="527509"/>
                    </a:cubicBezTo>
                    <a:cubicBezTo>
                      <a:pt x="1047887" y="545342"/>
                      <a:pt x="1023700" y="555361"/>
                      <a:pt x="998480" y="555361"/>
                    </a:cubicBezTo>
                    <a:lnTo>
                      <a:pt x="95092" y="555361"/>
                    </a:lnTo>
                    <a:cubicBezTo>
                      <a:pt x="42574" y="555361"/>
                      <a:pt x="0" y="512787"/>
                      <a:pt x="0" y="460269"/>
                    </a:cubicBezTo>
                    <a:lnTo>
                      <a:pt x="0" y="95092"/>
                    </a:lnTo>
                    <a:cubicBezTo>
                      <a:pt x="0" y="69872"/>
                      <a:pt x="10019" y="45685"/>
                      <a:pt x="27852" y="27852"/>
                    </a:cubicBezTo>
                    <a:cubicBezTo>
                      <a:pt x="45685" y="10019"/>
                      <a:pt x="69872" y="0"/>
                      <a:pt x="95092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GB">
                  <a:latin typeface="Avenir Next LT Pro"/>
                </a:endParaRPr>
              </a:p>
            </p:txBody>
          </p:sp>
          <p:sp>
            <p:nvSpPr>
              <p:cNvPr id="67" name="TextBox 45">
                <a:extLst>
                  <a:ext uri="{FF2B5EF4-FFF2-40B4-BE49-F238E27FC236}">
                    <a16:creationId xmlns:a16="http://schemas.microsoft.com/office/drawing/2014/main" id="{5D4ADFA9-5732-7497-4372-3EFA152104F0}"/>
                  </a:ext>
                </a:extLst>
              </p:cNvPr>
              <p:cNvSpPr txBox="1"/>
              <p:nvPr/>
            </p:nvSpPr>
            <p:spPr>
              <a:xfrm>
                <a:off x="-929956" y="-12728"/>
                <a:ext cx="1093572" cy="58393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l">
                  <a:lnSpc>
                    <a:spcPts val="2240"/>
                  </a:lnSpc>
                </a:pPr>
                <a:endParaRPr>
                  <a:latin typeface="Avenir Next LT Pro"/>
                </a:endParaRPr>
              </a:p>
            </p:txBody>
          </p:sp>
        </p:grpSp>
        <p:sp>
          <p:nvSpPr>
            <p:cNvPr id="65" name="TextBox 46">
              <a:extLst>
                <a:ext uri="{FF2B5EF4-FFF2-40B4-BE49-F238E27FC236}">
                  <a16:creationId xmlns:a16="http://schemas.microsoft.com/office/drawing/2014/main" id="{2D882D1A-80CB-6EEE-950F-2FE840994784}"/>
                </a:ext>
              </a:extLst>
            </p:cNvPr>
            <p:cNvSpPr txBox="1"/>
            <p:nvPr/>
          </p:nvSpPr>
          <p:spPr>
            <a:xfrm>
              <a:off x="-4166310" y="301816"/>
              <a:ext cx="10995560" cy="346309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</a:pPr>
              <a:r>
                <a:rPr lang="en-US" sz="2800" b="1" dirty="0">
                  <a:solidFill>
                    <a:srgbClr val="179CD9"/>
                  </a:solidFill>
                  <a:latin typeface="Avenir Next LT Pro"/>
                  <a:ea typeface="Montserrat 3 Bold"/>
                  <a:cs typeface="Montserrat 3 Bold"/>
                  <a:sym typeface="Montserrat 3 Bold"/>
                </a:rPr>
                <a:t>2024-5</a:t>
              </a:r>
            </a:p>
            <a:p>
              <a:pPr>
                <a:lnSpc>
                  <a:spcPts val="2800"/>
                </a:lnSpc>
              </a:pPr>
              <a:r>
                <a:rPr lang="en-US" sz="2800" b="1" dirty="0">
                  <a:solidFill>
                    <a:srgbClr val="179CD9"/>
                  </a:solidFill>
                  <a:latin typeface="Avenir Next LT Pro"/>
                  <a:ea typeface="Montserrat 3 Bold"/>
                  <a:cs typeface="Montserrat 3 Bold"/>
                  <a:sym typeface="Montserrat 3 Bold"/>
                </a:rPr>
                <a:t>PoC 3, 4: </a:t>
              </a:r>
              <a:r>
                <a:rPr lang="en-US" sz="2800" dirty="0">
                  <a:solidFill>
                    <a:srgbClr val="000000"/>
                  </a:solidFill>
                  <a:latin typeface="Avenir Next LT Pro"/>
                  <a:ea typeface="Montserrat 3"/>
                  <a:cs typeface="Montserrat 3"/>
                  <a:sym typeface="Montserrat 3"/>
                </a:rPr>
                <a:t>Paid PoC agreed with </a:t>
              </a:r>
              <a:r>
                <a:rPr lang="en-US" sz="2800" b="1" dirty="0">
                  <a:solidFill>
                    <a:srgbClr val="179CD9"/>
                  </a:solidFill>
                  <a:latin typeface="Avenir Next LT Pro"/>
                  <a:ea typeface="Montserrat 3 Bold"/>
                  <a:cs typeface="Montserrat 3 Bold"/>
                  <a:sym typeface="Montserrat 3 Bold"/>
                </a:rPr>
                <a:t>Global</a:t>
              </a:r>
              <a:r>
                <a:rPr lang="en-US" sz="2800" dirty="0">
                  <a:solidFill>
                    <a:srgbClr val="179CD9"/>
                  </a:solidFill>
                  <a:latin typeface="Avenir Next LT Pro"/>
                  <a:ea typeface="Montserrat 3"/>
                  <a:cs typeface="Montserrat 3"/>
                  <a:sym typeface="Montserrat 3"/>
                </a:rPr>
                <a:t> </a:t>
              </a:r>
              <a:r>
                <a:rPr lang="en-US" sz="2800" b="1" dirty="0">
                  <a:solidFill>
                    <a:srgbClr val="179CD9"/>
                  </a:solidFill>
                  <a:latin typeface="Avenir Next LT Pro"/>
                  <a:ea typeface="Montserrat 3 Bold"/>
                  <a:cs typeface="Montserrat 3 Bold"/>
                  <a:sym typeface="Montserrat 3 Bold"/>
                </a:rPr>
                <a:t>Top 10</a:t>
              </a:r>
              <a:r>
                <a:rPr lang="en-US" sz="2800" dirty="0">
                  <a:solidFill>
                    <a:srgbClr val="179CD9"/>
                  </a:solidFill>
                  <a:latin typeface="Avenir Next LT Pro"/>
                  <a:ea typeface="Montserrat 3"/>
                  <a:cs typeface="Montserrat 3"/>
                  <a:sym typeface="Montserrat 3"/>
                </a:rPr>
                <a:t> </a:t>
              </a:r>
              <a:r>
                <a:rPr lang="en-US" sz="2800" b="1" dirty="0">
                  <a:solidFill>
                    <a:srgbClr val="179CD9"/>
                  </a:solidFill>
                  <a:latin typeface="Avenir Next LT Pro"/>
                  <a:ea typeface="Montserrat 3 Bold"/>
                  <a:cs typeface="Montserrat 3 Bold"/>
                  <a:sym typeface="Montserrat 3 Bold"/>
                </a:rPr>
                <a:t>Animal Vaccine Company </a:t>
              </a:r>
              <a:r>
                <a:rPr lang="en-US" sz="2800" dirty="0">
                  <a:solidFill>
                    <a:srgbClr val="000000"/>
                  </a:solidFill>
                  <a:latin typeface="Avenir Next LT Pro"/>
                  <a:sym typeface="Montserrat 3 Bold"/>
                </a:rPr>
                <a:t>and</a:t>
              </a:r>
              <a:r>
                <a:rPr lang="en-US" sz="2800" b="1" dirty="0">
                  <a:solidFill>
                    <a:srgbClr val="179CD9"/>
                  </a:solidFill>
                  <a:latin typeface="Avenir Next LT Pro"/>
                  <a:ea typeface="Montserrat 3 Bold"/>
                  <a:cs typeface="Montserrat 3 Bold"/>
                  <a:sym typeface="Montserrat 3 Bold"/>
                </a:rPr>
                <a:t> Top 5 animal biopharma company</a:t>
              </a:r>
              <a:endParaRPr lang="en-US" sz="2800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endParaRPr>
            </a:p>
            <a:p>
              <a:pPr algn="l">
                <a:lnSpc>
                  <a:spcPts val="2800"/>
                </a:lnSpc>
              </a:pPr>
              <a:endParaRPr lang="en-US" sz="2800" dirty="0">
                <a:solidFill>
                  <a:srgbClr val="000000"/>
                </a:solidFill>
                <a:latin typeface="Avenir Next LT Pro"/>
                <a:ea typeface="Montserrat 3"/>
                <a:cs typeface="Montserrat 3"/>
                <a:sym typeface="Montserrat 3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E995D-4BED-35A5-1F33-D3461874B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>
            <a:extLst>
              <a:ext uri="{FF2B5EF4-FFF2-40B4-BE49-F238E27FC236}">
                <a16:creationId xmlns:a16="http://schemas.microsoft.com/office/drawing/2014/main" id="{59D95B49-AD87-2CCB-BFB9-0072F5FA44F1}"/>
              </a:ext>
            </a:extLst>
          </p:cNvPr>
          <p:cNvSpPr/>
          <p:nvPr/>
        </p:nvSpPr>
        <p:spPr>
          <a:xfrm>
            <a:off x="300697" y="6875512"/>
            <a:ext cx="5659890" cy="3164414"/>
          </a:xfrm>
          <a:custGeom>
            <a:avLst/>
            <a:gdLst/>
            <a:ahLst/>
            <a:cxnLst/>
            <a:rect l="l" t="t" r="r" b="b"/>
            <a:pathLst>
              <a:path w="2083678" h="1088786">
                <a:moveTo>
                  <a:pt x="49907" y="0"/>
                </a:moveTo>
                <a:lnTo>
                  <a:pt x="2033771" y="0"/>
                </a:lnTo>
                <a:cubicBezTo>
                  <a:pt x="2061334" y="0"/>
                  <a:pt x="2083678" y="22344"/>
                  <a:pt x="2083678" y="49907"/>
                </a:cubicBezTo>
                <a:lnTo>
                  <a:pt x="2083678" y="1038879"/>
                </a:lnTo>
                <a:cubicBezTo>
                  <a:pt x="2083678" y="1052116"/>
                  <a:pt x="2078420" y="1064810"/>
                  <a:pt x="2069061" y="1074169"/>
                </a:cubicBezTo>
                <a:cubicBezTo>
                  <a:pt x="2059701" y="1083528"/>
                  <a:pt x="2047007" y="1088786"/>
                  <a:pt x="2033771" y="1088786"/>
                </a:cubicBezTo>
                <a:lnTo>
                  <a:pt x="49907" y="1088786"/>
                </a:lnTo>
                <a:cubicBezTo>
                  <a:pt x="36671" y="1088786"/>
                  <a:pt x="23977" y="1083528"/>
                  <a:pt x="14617" y="1074169"/>
                </a:cubicBezTo>
                <a:cubicBezTo>
                  <a:pt x="5258" y="1064810"/>
                  <a:pt x="0" y="1052116"/>
                  <a:pt x="0" y="1038879"/>
                </a:cubicBezTo>
                <a:lnTo>
                  <a:pt x="0" y="49907"/>
                </a:lnTo>
                <a:cubicBezTo>
                  <a:pt x="0" y="36671"/>
                  <a:pt x="5258" y="23977"/>
                  <a:pt x="14617" y="14617"/>
                </a:cubicBezTo>
                <a:cubicBezTo>
                  <a:pt x="23977" y="5258"/>
                  <a:pt x="36671" y="0"/>
                  <a:pt x="49907" y="0"/>
                </a:cubicBezTo>
                <a:close/>
              </a:path>
            </a:pathLst>
          </a:custGeom>
          <a:solidFill>
            <a:srgbClr val="FFFFFF"/>
          </a:solidFill>
          <a:ln w="60325">
            <a:solidFill>
              <a:srgbClr val="0070C0"/>
            </a:solidFill>
          </a:ln>
        </p:spPr>
        <p:txBody>
          <a:bodyPr/>
          <a:lstStyle/>
          <a:p>
            <a:endParaRPr lang="en-GB" sz="2700">
              <a:latin typeface="Avenir Next LT Pro" panose="020B0504020202020204" pitchFamily="34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03FE124-3362-FA92-4FE9-BE12E156DA33}"/>
              </a:ext>
            </a:extLst>
          </p:cNvPr>
          <p:cNvSpPr txBox="1"/>
          <p:nvPr/>
        </p:nvSpPr>
        <p:spPr>
          <a:xfrm>
            <a:off x="107757" y="6760816"/>
            <a:ext cx="7911465" cy="3315590"/>
          </a:xfrm>
          <a:prstGeom prst="rect">
            <a:avLst/>
          </a:prstGeom>
        </p:spPr>
        <p:txBody>
          <a:bodyPr lIns="50801" tIns="50801" rIns="50801" bIns="50801" rtlCol="0" anchor="ctr"/>
          <a:lstStyle/>
          <a:p>
            <a:pPr algn="ctr">
              <a:lnSpc>
                <a:spcPts val="2939"/>
              </a:lnSpc>
            </a:pPr>
            <a:endParaRPr>
              <a:latin typeface="Avenir Next LT Pro" panose="020B0504020202020204" pitchFamily="34" charset="0"/>
            </a:endParaRPr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265A5306-AC0A-C7B2-33E1-2605A86C406D}"/>
              </a:ext>
            </a:extLst>
          </p:cNvPr>
          <p:cNvSpPr/>
          <p:nvPr/>
        </p:nvSpPr>
        <p:spPr>
          <a:xfrm>
            <a:off x="11402387" y="6814883"/>
            <a:ext cx="6519855" cy="3225041"/>
          </a:xfrm>
          <a:custGeom>
            <a:avLst/>
            <a:gdLst/>
            <a:ahLst/>
            <a:cxnLst/>
            <a:rect l="l" t="t" r="r" b="b"/>
            <a:pathLst>
              <a:path w="1212678" h="1088786">
                <a:moveTo>
                  <a:pt x="85753" y="0"/>
                </a:moveTo>
                <a:lnTo>
                  <a:pt x="1126925" y="0"/>
                </a:lnTo>
                <a:cubicBezTo>
                  <a:pt x="1149668" y="0"/>
                  <a:pt x="1171479" y="9035"/>
                  <a:pt x="1187561" y="25116"/>
                </a:cubicBezTo>
                <a:cubicBezTo>
                  <a:pt x="1203643" y="41198"/>
                  <a:pt x="1212678" y="63010"/>
                  <a:pt x="1212678" y="85753"/>
                </a:cubicBezTo>
                <a:lnTo>
                  <a:pt x="1212678" y="1003034"/>
                </a:lnTo>
                <a:cubicBezTo>
                  <a:pt x="1212678" y="1025777"/>
                  <a:pt x="1203643" y="1047588"/>
                  <a:pt x="1187561" y="1063670"/>
                </a:cubicBezTo>
                <a:cubicBezTo>
                  <a:pt x="1171479" y="1079752"/>
                  <a:pt x="1149668" y="1088786"/>
                  <a:pt x="1126925" y="1088786"/>
                </a:cubicBezTo>
                <a:lnTo>
                  <a:pt x="85753" y="1088786"/>
                </a:lnTo>
                <a:cubicBezTo>
                  <a:pt x="63010" y="1088786"/>
                  <a:pt x="41198" y="1079752"/>
                  <a:pt x="25116" y="1063670"/>
                </a:cubicBezTo>
                <a:cubicBezTo>
                  <a:pt x="9035" y="1047588"/>
                  <a:pt x="0" y="1025777"/>
                  <a:pt x="0" y="1003034"/>
                </a:cubicBezTo>
                <a:lnTo>
                  <a:pt x="0" y="85753"/>
                </a:lnTo>
                <a:cubicBezTo>
                  <a:pt x="0" y="63010"/>
                  <a:pt x="9035" y="41198"/>
                  <a:pt x="25116" y="25116"/>
                </a:cubicBezTo>
                <a:cubicBezTo>
                  <a:pt x="41198" y="9035"/>
                  <a:pt x="63010" y="0"/>
                  <a:pt x="85753" y="0"/>
                </a:cubicBezTo>
                <a:close/>
              </a:path>
            </a:pathLst>
          </a:custGeom>
          <a:solidFill>
            <a:srgbClr val="FFFFFF"/>
          </a:solidFill>
          <a:ln w="63500">
            <a:solidFill>
              <a:srgbClr val="00B050"/>
            </a:solidFill>
          </a:ln>
        </p:spPr>
        <p:txBody>
          <a:bodyPr/>
          <a:lstStyle/>
          <a:p>
            <a:endParaRPr lang="en-GB" sz="2700" b="1">
              <a:latin typeface="Avenir Next LT Pro" panose="020B05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DE7F94B-87F9-B0E9-78A1-109C4C319DAB}"/>
              </a:ext>
            </a:extLst>
          </p:cNvPr>
          <p:cNvGrpSpPr/>
          <p:nvPr/>
        </p:nvGrpSpPr>
        <p:grpSpPr>
          <a:xfrm>
            <a:off x="206923" y="1387814"/>
            <a:ext cx="17790163" cy="4849208"/>
            <a:chOff x="143227" y="388285"/>
            <a:chExt cx="11860105" cy="3232803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5A346E90-4B9B-EB91-5DC1-CAE6308081BD}"/>
                </a:ext>
              </a:extLst>
            </p:cNvPr>
            <p:cNvGrpSpPr/>
            <p:nvPr/>
          </p:nvGrpSpPr>
          <p:grpSpPr>
            <a:xfrm>
              <a:off x="3006551" y="798032"/>
              <a:ext cx="3928599" cy="2656479"/>
              <a:chOff x="3085451" y="833511"/>
              <a:chExt cx="3928599" cy="2656479"/>
            </a:xfrm>
          </p:grpSpPr>
          <p:grpSp>
            <p:nvGrpSpPr>
              <p:cNvPr id="64" name="Group 63">
                <a:extLst>
                  <a:ext uri="{FF2B5EF4-FFF2-40B4-BE49-F238E27FC236}">
                    <a16:creationId xmlns:a16="http://schemas.microsoft.com/office/drawing/2014/main" id="{9FAB235C-2581-6816-E709-FF9A248F9F10}"/>
                  </a:ext>
                </a:extLst>
              </p:cNvPr>
              <p:cNvGrpSpPr/>
              <p:nvPr/>
            </p:nvGrpSpPr>
            <p:grpSpPr>
              <a:xfrm>
                <a:off x="3085451" y="833511"/>
                <a:ext cx="3928599" cy="2656479"/>
                <a:chOff x="3085451" y="833511"/>
                <a:chExt cx="3928599" cy="2656479"/>
              </a:xfrm>
            </p:grpSpPr>
            <p:sp>
              <p:nvSpPr>
                <p:cNvPr id="62" name="Oval 61">
                  <a:extLst>
                    <a:ext uri="{FF2B5EF4-FFF2-40B4-BE49-F238E27FC236}">
                      <a16:creationId xmlns:a16="http://schemas.microsoft.com/office/drawing/2014/main" id="{93506B0C-F1EE-07B4-F443-76776AD6A7AF}"/>
                    </a:ext>
                  </a:extLst>
                </p:cNvPr>
                <p:cNvSpPr/>
                <p:nvPr/>
              </p:nvSpPr>
              <p:spPr>
                <a:xfrm>
                  <a:off x="3085451" y="842211"/>
                  <a:ext cx="3700360" cy="2647779"/>
                </a:xfrm>
                <a:prstGeom prst="ellipse">
                  <a:avLst/>
                </a:prstGeom>
                <a:solidFill>
                  <a:srgbClr val="00B050">
                    <a:alpha val="10000"/>
                  </a:srgbClr>
                </a:solidFill>
                <a:ln w="38100">
                  <a:solidFill>
                    <a:srgbClr val="00B050"/>
                  </a:solidFill>
                  <a:prstDash val="solid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2700">
                    <a:latin typeface="Avenir Next LT Pro" panose="020B0504020202020204" pitchFamily="34" charset="0"/>
                  </a:endParaRPr>
                </a:p>
              </p:txBody>
            </p:sp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453EFAAD-DD01-C00D-EA36-8D83B0828D9B}"/>
                    </a:ext>
                  </a:extLst>
                </p:cNvPr>
                <p:cNvSpPr/>
                <p:nvPr/>
              </p:nvSpPr>
              <p:spPr>
                <a:xfrm>
                  <a:off x="3313690" y="833511"/>
                  <a:ext cx="3700360" cy="2647779"/>
                </a:xfrm>
                <a:prstGeom prst="ellipse">
                  <a:avLst/>
                </a:prstGeom>
                <a:solidFill>
                  <a:srgbClr val="00B050">
                    <a:alpha val="10000"/>
                  </a:srgbClr>
                </a:solidFill>
                <a:ln w="38100">
                  <a:solidFill>
                    <a:srgbClr val="00B050"/>
                  </a:solidFill>
                  <a:prstDash val="solid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 sz="2700">
                    <a:latin typeface="Avenir Next LT Pro" panose="020B0504020202020204" pitchFamily="34" charset="0"/>
                  </a:endParaRPr>
                </a:p>
              </p:txBody>
            </p:sp>
          </p:grpSp>
          <p:grpSp>
            <p:nvGrpSpPr>
              <p:cNvPr id="60" name="Group 59">
                <a:extLst>
                  <a:ext uri="{FF2B5EF4-FFF2-40B4-BE49-F238E27FC236}">
                    <a16:creationId xmlns:a16="http://schemas.microsoft.com/office/drawing/2014/main" id="{598C8D8D-385E-FEC5-E5AB-6C304F296CDD}"/>
                  </a:ext>
                </a:extLst>
              </p:cNvPr>
              <p:cNvGrpSpPr/>
              <p:nvPr/>
            </p:nvGrpSpPr>
            <p:grpSpPr>
              <a:xfrm>
                <a:off x="3482740" y="1046847"/>
                <a:ext cx="2591306" cy="1984380"/>
                <a:chOff x="2518651" y="1179814"/>
                <a:chExt cx="2591306" cy="1984380"/>
              </a:xfrm>
            </p:grpSpPr>
            <p:grpSp>
              <p:nvGrpSpPr>
                <p:cNvPr id="19" name="Group 19">
                  <a:extLst>
                    <a:ext uri="{FF2B5EF4-FFF2-40B4-BE49-F238E27FC236}">
                      <a16:creationId xmlns:a16="http://schemas.microsoft.com/office/drawing/2014/main" id="{B527BE2D-2766-A48B-0A06-921E1A5469B1}"/>
                    </a:ext>
                  </a:extLst>
                </p:cNvPr>
                <p:cNvGrpSpPr/>
                <p:nvPr/>
              </p:nvGrpSpPr>
              <p:grpSpPr>
                <a:xfrm>
                  <a:off x="2975976" y="1179814"/>
                  <a:ext cx="2133981" cy="1599247"/>
                  <a:chOff x="0" y="0"/>
                  <a:chExt cx="4267962" cy="3198495"/>
                </a:xfrm>
              </p:grpSpPr>
              <p:sp>
                <p:nvSpPr>
                  <p:cNvPr id="20" name="Freeform 20">
                    <a:extLst>
                      <a:ext uri="{FF2B5EF4-FFF2-40B4-BE49-F238E27FC236}">
                        <a16:creationId xmlns:a16="http://schemas.microsoft.com/office/drawing/2014/main" id="{55972CD8-88CB-2BEB-B141-B4D0A9C80EC2}"/>
                      </a:ext>
                    </a:extLst>
                  </p:cNvPr>
                  <p:cNvSpPr/>
                  <p:nvPr/>
                </p:nvSpPr>
                <p:spPr>
                  <a:xfrm>
                    <a:off x="25400" y="25400"/>
                    <a:ext cx="4217162" cy="31476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17162" h="3147695">
                        <a:moveTo>
                          <a:pt x="0" y="1573784"/>
                        </a:moveTo>
                        <a:cubicBezTo>
                          <a:pt x="0" y="704596"/>
                          <a:pt x="944118" y="0"/>
                          <a:pt x="2108581" y="0"/>
                        </a:cubicBezTo>
                        <a:cubicBezTo>
                          <a:pt x="3273044" y="0"/>
                          <a:pt x="4217162" y="704596"/>
                          <a:pt x="4217162" y="1573784"/>
                        </a:cubicBezTo>
                        <a:cubicBezTo>
                          <a:pt x="4217162" y="2442972"/>
                          <a:pt x="3273171" y="3147695"/>
                          <a:pt x="2108581" y="3147695"/>
                        </a:cubicBezTo>
                        <a:cubicBezTo>
                          <a:pt x="943991" y="3147695"/>
                          <a:pt x="0" y="2442972"/>
                          <a:pt x="0" y="1573784"/>
                        </a:cubicBezTo>
                        <a:close/>
                      </a:path>
                    </a:pathLst>
                  </a:custGeom>
                  <a:solidFill>
                    <a:srgbClr val="1D71B8">
                      <a:alpha val="9804"/>
                    </a:srgbClr>
                  </a:solidFill>
                </p:spPr>
                <p:txBody>
                  <a:bodyPr/>
                  <a:lstStyle/>
                  <a:p>
                    <a:endParaRPr lang="en-GB" sz="2700">
                      <a:latin typeface="Avenir Next LT Pro" panose="020B0504020202020204" pitchFamily="34" charset="0"/>
                    </a:endParaRPr>
                  </a:p>
                </p:txBody>
              </p:sp>
              <p:sp>
                <p:nvSpPr>
                  <p:cNvPr id="21" name="Freeform 21">
                    <a:extLst>
                      <a:ext uri="{FF2B5EF4-FFF2-40B4-BE49-F238E27FC236}">
                        <a16:creationId xmlns:a16="http://schemas.microsoft.com/office/drawing/2014/main" id="{9F9EBCD1-13A3-CF36-5B53-22FCB6E1605F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4267962" cy="31984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67962" h="3198495">
                        <a:moveTo>
                          <a:pt x="0" y="1599184"/>
                        </a:moveTo>
                        <a:cubicBezTo>
                          <a:pt x="0" y="709549"/>
                          <a:pt x="962787" y="0"/>
                          <a:pt x="2133981" y="0"/>
                        </a:cubicBezTo>
                        <a:cubicBezTo>
                          <a:pt x="3305175" y="0"/>
                          <a:pt x="4267962" y="709549"/>
                          <a:pt x="4267962" y="1599184"/>
                        </a:cubicBezTo>
                        <a:lnTo>
                          <a:pt x="4242562" y="1599184"/>
                        </a:lnTo>
                        <a:lnTo>
                          <a:pt x="4267962" y="1599184"/>
                        </a:lnTo>
                        <a:cubicBezTo>
                          <a:pt x="4267962" y="2488819"/>
                          <a:pt x="3305175" y="3198368"/>
                          <a:pt x="2133981" y="3198368"/>
                        </a:cubicBezTo>
                        <a:lnTo>
                          <a:pt x="2133981" y="3172968"/>
                        </a:lnTo>
                        <a:lnTo>
                          <a:pt x="2133981" y="3198368"/>
                        </a:lnTo>
                        <a:cubicBezTo>
                          <a:pt x="962787" y="3198495"/>
                          <a:pt x="0" y="2488819"/>
                          <a:pt x="0" y="1599184"/>
                        </a:cubicBezTo>
                        <a:lnTo>
                          <a:pt x="25400" y="1599184"/>
                        </a:lnTo>
                        <a:lnTo>
                          <a:pt x="50800" y="1599184"/>
                        </a:lnTo>
                        <a:lnTo>
                          <a:pt x="25400" y="1599184"/>
                        </a:lnTo>
                        <a:lnTo>
                          <a:pt x="0" y="1599184"/>
                        </a:lnTo>
                        <a:moveTo>
                          <a:pt x="50800" y="1599184"/>
                        </a:moveTo>
                        <a:cubicBezTo>
                          <a:pt x="50800" y="1613154"/>
                          <a:pt x="39370" y="1624584"/>
                          <a:pt x="25400" y="1624584"/>
                        </a:cubicBezTo>
                        <a:cubicBezTo>
                          <a:pt x="11430" y="1624584"/>
                          <a:pt x="0" y="1613154"/>
                          <a:pt x="0" y="1599184"/>
                        </a:cubicBezTo>
                        <a:cubicBezTo>
                          <a:pt x="0" y="1585214"/>
                          <a:pt x="11430" y="1573784"/>
                          <a:pt x="25400" y="1573784"/>
                        </a:cubicBezTo>
                        <a:cubicBezTo>
                          <a:pt x="39370" y="1573784"/>
                          <a:pt x="50800" y="1585214"/>
                          <a:pt x="50800" y="1599184"/>
                        </a:cubicBezTo>
                        <a:cubicBezTo>
                          <a:pt x="50800" y="2447925"/>
                          <a:pt x="976122" y="3147568"/>
                          <a:pt x="2133981" y="3147568"/>
                        </a:cubicBezTo>
                        <a:cubicBezTo>
                          <a:pt x="3291840" y="3147568"/>
                          <a:pt x="4217162" y="2447925"/>
                          <a:pt x="4217162" y="1599184"/>
                        </a:cubicBezTo>
                        <a:cubicBezTo>
                          <a:pt x="4217162" y="750443"/>
                          <a:pt x="3291967" y="50800"/>
                          <a:pt x="2133981" y="50800"/>
                        </a:cubicBezTo>
                        <a:lnTo>
                          <a:pt x="2133981" y="25400"/>
                        </a:lnTo>
                        <a:lnTo>
                          <a:pt x="2133981" y="50800"/>
                        </a:lnTo>
                        <a:cubicBezTo>
                          <a:pt x="976122" y="50800"/>
                          <a:pt x="50800" y="750443"/>
                          <a:pt x="50800" y="1599184"/>
                        </a:cubicBezTo>
                        <a:close/>
                      </a:path>
                    </a:pathLst>
                  </a:custGeom>
                  <a:solidFill>
                    <a:srgbClr val="1D71B8"/>
                  </a:solidFill>
                  <a:ln w="127000">
                    <a:solidFill>
                      <a:schemeClr val="accent1"/>
                    </a:solidFill>
                  </a:ln>
                </p:spPr>
                <p:txBody>
                  <a:bodyPr/>
                  <a:lstStyle/>
                  <a:p>
                    <a:endParaRPr lang="en-GB" sz="2700">
                      <a:latin typeface="Avenir Next LT Pro" panose="020B0504020202020204" pitchFamily="34" charset="0"/>
                    </a:endParaRPr>
                  </a:p>
                </p:txBody>
              </p:sp>
            </p:grpSp>
            <p:grpSp>
              <p:nvGrpSpPr>
                <p:cNvPr id="38" name="Group 38">
                  <a:extLst>
                    <a:ext uri="{FF2B5EF4-FFF2-40B4-BE49-F238E27FC236}">
                      <a16:creationId xmlns:a16="http://schemas.microsoft.com/office/drawing/2014/main" id="{41394957-19FE-D73C-609D-8D572599A501}"/>
                    </a:ext>
                  </a:extLst>
                </p:cNvPr>
                <p:cNvGrpSpPr/>
                <p:nvPr/>
              </p:nvGrpSpPr>
              <p:grpSpPr>
                <a:xfrm>
                  <a:off x="2518651" y="1564947"/>
                  <a:ext cx="2136181" cy="1599247"/>
                  <a:chOff x="0" y="0"/>
                  <a:chExt cx="4272362" cy="3198495"/>
                </a:xfrm>
              </p:grpSpPr>
              <p:sp>
                <p:nvSpPr>
                  <p:cNvPr id="39" name="Freeform 39">
                    <a:extLst>
                      <a:ext uri="{FF2B5EF4-FFF2-40B4-BE49-F238E27FC236}">
                        <a16:creationId xmlns:a16="http://schemas.microsoft.com/office/drawing/2014/main" id="{25E57FCF-87ED-4E72-9C9B-317C63BD2DDC}"/>
                      </a:ext>
                    </a:extLst>
                  </p:cNvPr>
                  <p:cNvSpPr/>
                  <p:nvPr/>
                </p:nvSpPr>
                <p:spPr>
                  <a:xfrm>
                    <a:off x="55200" y="33557"/>
                    <a:ext cx="4217162" cy="31476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17162" h="3147695">
                        <a:moveTo>
                          <a:pt x="0" y="1573784"/>
                        </a:moveTo>
                        <a:cubicBezTo>
                          <a:pt x="0" y="704596"/>
                          <a:pt x="944118" y="0"/>
                          <a:pt x="2108581" y="0"/>
                        </a:cubicBezTo>
                        <a:cubicBezTo>
                          <a:pt x="3273044" y="0"/>
                          <a:pt x="4217162" y="704596"/>
                          <a:pt x="4217162" y="1573784"/>
                        </a:cubicBezTo>
                        <a:cubicBezTo>
                          <a:pt x="4217162" y="2442972"/>
                          <a:pt x="3273171" y="3147695"/>
                          <a:pt x="2108581" y="3147695"/>
                        </a:cubicBezTo>
                        <a:cubicBezTo>
                          <a:pt x="943991" y="3147695"/>
                          <a:pt x="0" y="2442972"/>
                          <a:pt x="0" y="1573784"/>
                        </a:cubicBezTo>
                        <a:close/>
                      </a:path>
                    </a:pathLst>
                  </a:custGeom>
                  <a:solidFill>
                    <a:srgbClr val="179CD9">
                      <a:alpha val="9804"/>
                    </a:srgbClr>
                  </a:solidFill>
                </p:spPr>
                <p:txBody>
                  <a:bodyPr/>
                  <a:lstStyle/>
                  <a:p>
                    <a:endParaRPr lang="en-GB" sz="2700" dirty="0">
                      <a:latin typeface="Avenir Next LT Pro" panose="020B0504020202020204" pitchFamily="34" charset="0"/>
                    </a:endParaRPr>
                  </a:p>
                </p:txBody>
              </p:sp>
              <p:sp>
                <p:nvSpPr>
                  <p:cNvPr id="40" name="Freeform 40">
                    <a:extLst>
                      <a:ext uri="{FF2B5EF4-FFF2-40B4-BE49-F238E27FC236}">
                        <a16:creationId xmlns:a16="http://schemas.microsoft.com/office/drawing/2014/main" id="{DFDE1918-FB50-F026-035F-EF6E4A2F88D4}"/>
                      </a:ext>
                    </a:extLst>
                  </p:cNvPr>
                  <p:cNvSpPr/>
                  <p:nvPr/>
                </p:nvSpPr>
                <p:spPr>
                  <a:xfrm>
                    <a:off x="0" y="0"/>
                    <a:ext cx="4267962" cy="319849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67962" h="3198495">
                        <a:moveTo>
                          <a:pt x="0" y="1599184"/>
                        </a:moveTo>
                        <a:cubicBezTo>
                          <a:pt x="0" y="709549"/>
                          <a:pt x="962787" y="0"/>
                          <a:pt x="2133981" y="0"/>
                        </a:cubicBezTo>
                        <a:cubicBezTo>
                          <a:pt x="3305175" y="0"/>
                          <a:pt x="4267962" y="709549"/>
                          <a:pt x="4267962" y="1599184"/>
                        </a:cubicBezTo>
                        <a:lnTo>
                          <a:pt x="4242562" y="1599184"/>
                        </a:lnTo>
                        <a:lnTo>
                          <a:pt x="4267962" y="1599184"/>
                        </a:lnTo>
                        <a:cubicBezTo>
                          <a:pt x="4267962" y="2488819"/>
                          <a:pt x="3305175" y="3198368"/>
                          <a:pt x="2133981" y="3198368"/>
                        </a:cubicBezTo>
                        <a:lnTo>
                          <a:pt x="2133981" y="3172968"/>
                        </a:lnTo>
                        <a:lnTo>
                          <a:pt x="2133981" y="3198368"/>
                        </a:lnTo>
                        <a:cubicBezTo>
                          <a:pt x="962787" y="3198495"/>
                          <a:pt x="0" y="2488819"/>
                          <a:pt x="0" y="1599184"/>
                        </a:cubicBezTo>
                        <a:lnTo>
                          <a:pt x="25400" y="1599184"/>
                        </a:lnTo>
                        <a:lnTo>
                          <a:pt x="50800" y="1599184"/>
                        </a:lnTo>
                        <a:lnTo>
                          <a:pt x="25400" y="1599184"/>
                        </a:lnTo>
                        <a:lnTo>
                          <a:pt x="0" y="1599184"/>
                        </a:lnTo>
                        <a:moveTo>
                          <a:pt x="50800" y="1599184"/>
                        </a:moveTo>
                        <a:cubicBezTo>
                          <a:pt x="50800" y="1613154"/>
                          <a:pt x="39370" y="1624584"/>
                          <a:pt x="25400" y="1624584"/>
                        </a:cubicBezTo>
                        <a:cubicBezTo>
                          <a:pt x="11430" y="1624584"/>
                          <a:pt x="0" y="1613154"/>
                          <a:pt x="0" y="1599184"/>
                        </a:cubicBezTo>
                        <a:cubicBezTo>
                          <a:pt x="0" y="1585214"/>
                          <a:pt x="11430" y="1573784"/>
                          <a:pt x="25400" y="1573784"/>
                        </a:cubicBezTo>
                        <a:cubicBezTo>
                          <a:pt x="39370" y="1573784"/>
                          <a:pt x="50800" y="1585214"/>
                          <a:pt x="50800" y="1599184"/>
                        </a:cubicBezTo>
                        <a:cubicBezTo>
                          <a:pt x="50800" y="2447925"/>
                          <a:pt x="976122" y="3147568"/>
                          <a:pt x="2133981" y="3147568"/>
                        </a:cubicBezTo>
                        <a:cubicBezTo>
                          <a:pt x="3291840" y="3147568"/>
                          <a:pt x="4217162" y="2447925"/>
                          <a:pt x="4217162" y="1599184"/>
                        </a:cubicBezTo>
                        <a:cubicBezTo>
                          <a:pt x="4217162" y="750443"/>
                          <a:pt x="3291967" y="50800"/>
                          <a:pt x="2133981" y="50800"/>
                        </a:cubicBezTo>
                        <a:lnTo>
                          <a:pt x="2133981" y="25400"/>
                        </a:lnTo>
                        <a:lnTo>
                          <a:pt x="2133981" y="50800"/>
                        </a:lnTo>
                        <a:cubicBezTo>
                          <a:pt x="976122" y="50800"/>
                          <a:pt x="50800" y="750443"/>
                          <a:pt x="50800" y="1599184"/>
                        </a:cubicBezTo>
                        <a:close/>
                      </a:path>
                    </a:pathLst>
                  </a:custGeom>
                  <a:solidFill>
                    <a:srgbClr val="179CD9"/>
                  </a:solidFill>
                  <a:ln w="63500">
                    <a:solidFill>
                      <a:schemeClr val="accent1"/>
                    </a:solidFill>
                  </a:ln>
                </p:spPr>
                <p:txBody>
                  <a:bodyPr/>
                  <a:lstStyle/>
                  <a:p>
                    <a:endParaRPr lang="en-GB" sz="2700">
                      <a:latin typeface="Avenir Next LT Pro" panose="020B0504020202020204" pitchFamily="34" charset="0"/>
                    </a:endParaRPr>
                  </a:p>
                </p:txBody>
              </p:sp>
            </p:grpSp>
          </p:grpSp>
        </p:grpSp>
        <p:sp>
          <p:nvSpPr>
            <p:cNvPr id="37" name="TextBox 37">
              <a:extLst>
                <a:ext uri="{FF2B5EF4-FFF2-40B4-BE49-F238E27FC236}">
                  <a16:creationId xmlns:a16="http://schemas.microsoft.com/office/drawing/2014/main" id="{E42A5FF6-A6E9-E143-6C89-D4ADB8673039}"/>
                </a:ext>
              </a:extLst>
            </p:cNvPr>
            <p:cNvSpPr txBox="1"/>
            <p:nvPr/>
          </p:nvSpPr>
          <p:spPr>
            <a:xfrm>
              <a:off x="143227" y="388285"/>
              <a:ext cx="3534445" cy="19697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4800" b="1" spc="28" dirty="0">
                  <a:solidFill>
                    <a:srgbClr val="1D71B8"/>
                  </a:solidFill>
                  <a:latin typeface="Avenir Next LT Pro" panose="020B0504020202020204" pitchFamily="34" charset="0"/>
                  <a:ea typeface="Montserrat 3"/>
                  <a:cs typeface="Montserrat 3"/>
                  <a:sym typeface="Montserrat 3"/>
                </a:rPr>
                <a:t>A: foundational</a:t>
              </a:r>
            </a:p>
            <a:p>
              <a:r>
                <a:rPr lang="en-US" sz="4800" b="1" spc="28" dirty="0">
                  <a:solidFill>
                    <a:srgbClr val="1D71B8"/>
                  </a:solidFill>
                  <a:latin typeface="Avenir Next LT Pro" panose="020B0504020202020204" pitchFamily="34" charset="0"/>
                  <a:ea typeface="Montserrat 3"/>
                  <a:cs typeface="Montserrat 3"/>
                  <a:sym typeface="Montserrat 3"/>
                </a:rPr>
                <a:t>method (2016-)</a:t>
              </a:r>
            </a:p>
            <a:p>
              <a:r>
                <a:rPr lang="en-US" sz="4800" b="1" spc="28" dirty="0">
                  <a:solidFill>
                    <a:srgbClr val="1D71B8"/>
                  </a:solidFill>
                  <a:latin typeface="Avenir Next LT Pro" panose="020B0504020202020204" pitchFamily="34" charset="0"/>
                  <a:ea typeface="Montserrat 3"/>
                  <a:cs typeface="Montserrat 3"/>
                  <a:sym typeface="Montserrat 3"/>
                </a:rPr>
                <a:t>Granted USA 2021</a:t>
              </a:r>
            </a:p>
          </p:txBody>
        </p:sp>
        <p:sp>
          <p:nvSpPr>
            <p:cNvPr id="41" name="TextBox 41">
              <a:extLst>
                <a:ext uri="{FF2B5EF4-FFF2-40B4-BE49-F238E27FC236}">
                  <a16:creationId xmlns:a16="http://schemas.microsoft.com/office/drawing/2014/main" id="{02365C7D-3DC0-D902-1808-DDF5D766D305}"/>
                </a:ext>
              </a:extLst>
            </p:cNvPr>
            <p:cNvSpPr txBox="1"/>
            <p:nvPr/>
          </p:nvSpPr>
          <p:spPr>
            <a:xfrm>
              <a:off x="7163389" y="576970"/>
              <a:ext cx="4839943" cy="295465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4800" b="1" spc="28" dirty="0">
                  <a:solidFill>
                    <a:srgbClr val="39B54A"/>
                  </a:solidFill>
                  <a:latin typeface="Avenir Next LT Pro" panose="020B0504020202020204" pitchFamily="34" charset="0"/>
                  <a:ea typeface="Montserrat 3"/>
                  <a:cs typeface="Montserrat 3"/>
                  <a:sym typeface="Montserrat 3"/>
                </a:rPr>
                <a:t>C: charge-adaptive, widest range of targets (2024-)</a:t>
              </a:r>
            </a:p>
            <a:p>
              <a:r>
                <a:rPr lang="en-US" sz="4800" b="1" spc="28" dirty="0">
                  <a:solidFill>
                    <a:srgbClr val="39B54A"/>
                  </a:solidFill>
                  <a:latin typeface="Avenir Next LT Pro" panose="020B0504020202020204" pitchFamily="34" charset="0"/>
                  <a:ea typeface="Montserrat 3"/>
                  <a:cs typeface="Montserrat 3"/>
                  <a:sym typeface="Montserrat 3"/>
                </a:rPr>
                <a:t>C1: method of silica preparation</a:t>
              </a:r>
            </a:p>
            <a:p>
              <a:r>
                <a:rPr lang="en-US" sz="4800" b="1" spc="28" dirty="0">
                  <a:solidFill>
                    <a:srgbClr val="39B54A"/>
                  </a:solidFill>
                  <a:latin typeface="Avenir Next LT Pro" panose="020B0504020202020204" pitchFamily="34" charset="0"/>
                  <a:ea typeface="Montserrat 3"/>
                  <a:cs typeface="Montserrat 3"/>
                  <a:sym typeface="Montserrat 3"/>
                </a:rPr>
                <a:t>C2: </a:t>
              </a:r>
              <a:r>
                <a:rPr lang="en-US" sz="4800" b="1" spc="28" dirty="0" err="1">
                  <a:solidFill>
                    <a:srgbClr val="39B54A"/>
                  </a:solidFill>
                  <a:latin typeface="Avenir Next LT Pro" panose="020B0504020202020204" pitchFamily="34" charset="0"/>
                  <a:ea typeface="Montserrat 3"/>
                  <a:cs typeface="Montserrat 3"/>
                  <a:sym typeface="Montserrat 3"/>
                </a:rPr>
                <a:t>ensilicated</a:t>
              </a:r>
              <a:r>
                <a:rPr lang="en-US" sz="4800" b="1" spc="28" dirty="0">
                  <a:solidFill>
                    <a:srgbClr val="39B54A"/>
                  </a:solidFill>
                  <a:latin typeface="Avenir Next LT Pro" panose="020B0504020202020204" pitchFamily="34" charset="0"/>
                  <a:ea typeface="Montserrat 3"/>
                  <a:cs typeface="Montserrat 3"/>
                  <a:sym typeface="Montserrat 3"/>
                </a:rPr>
                <a:t> products</a:t>
              </a:r>
            </a:p>
          </p:txBody>
        </p:sp>
        <p:sp>
          <p:nvSpPr>
            <p:cNvPr id="42" name="TextBox 42">
              <a:extLst>
                <a:ext uri="{FF2B5EF4-FFF2-40B4-BE49-F238E27FC236}">
                  <a16:creationId xmlns:a16="http://schemas.microsoft.com/office/drawing/2014/main" id="{0DAE28C5-277F-6A54-14C4-ADFCFFF8B9C6}"/>
                </a:ext>
              </a:extLst>
            </p:cNvPr>
            <p:cNvSpPr txBox="1"/>
            <p:nvPr/>
          </p:nvSpPr>
          <p:spPr>
            <a:xfrm>
              <a:off x="143227" y="2636203"/>
              <a:ext cx="3401881" cy="98488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r>
                <a:rPr lang="en-US" sz="4800" b="1" spc="28" dirty="0">
                  <a:solidFill>
                    <a:srgbClr val="179CD9"/>
                  </a:solidFill>
                  <a:latin typeface="Avenir Next LT Pro" panose="020B0504020202020204" pitchFamily="34" charset="0"/>
                  <a:ea typeface="Montserrat 3"/>
                  <a:cs typeface="Montserrat 3"/>
                  <a:sym typeface="Montserrat 3"/>
                </a:rPr>
                <a:t>B: virus/phage</a:t>
              </a:r>
            </a:p>
            <a:p>
              <a:r>
                <a:rPr lang="en-US" sz="4800" b="1" spc="28" dirty="0">
                  <a:solidFill>
                    <a:srgbClr val="179CD9"/>
                  </a:solidFill>
                  <a:latin typeface="Avenir Next LT Pro" panose="020B0504020202020204" pitchFamily="34" charset="0"/>
                  <a:ea typeface="Montserrat 3"/>
                  <a:cs typeface="Montserrat 3"/>
                  <a:sym typeface="Montserrat 3"/>
                </a:rPr>
                <a:t>(2022-)</a:t>
              </a:r>
            </a:p>
          </p:txBody>
        </p:sp>
      </p:grpSp>
      <p:sp>
        <p:nvSpPr>
          <p:cNvPr id="44" name="TextBox 44">
            <a:extLst>
              <a:ext uri="{FF2B5EF4-FFF2-40B4-BE49-F238E27FC236}">
                <a16:creationId xmlns:a16="http://schemas.microsoft.com/office/drawing/2014/main" id="{027815D8-AA21-E4D1-48B1-EEED691E4A3D}"/>
              </a:ext>
            </a:extLst>
          </p:cNvPr>
          <p:cNvSpPr txBox="1"/>
          <p:nvPr/>
        </p:nvSpPr>
        <p:spPr>
          <a:xfrm>
            <a:off x="-181346" y="9345573"/>
            <a:ext cx="6682494" cy="4542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lang="en-US" sz="2400" spc="28" dirty="0">
                <a:solidFill>
                  <a:srgbClr val="1D71B8"/>
                </a:solidFill>
                <a:latin typeface="Avenir Next LT Pro"/>
                <a:ea typeface="Montserrat 3"/>
                <a:cs typeface="Montserrat 3"/>
                <a:sym typeface="Montserrat 3"/>
              </a:rPr>
              <a:t>A: </a:t>
            </a:r>
            <a:r>
              <a:rPr lang="en-US" sz="2400" spc="28" dirty="0" err="1">
                <a:solidFill>
                  <a:srgbClr val="1D71B8"/>
                </a:solidFill>
                <a:latin typeface="Avenir Next LT Pro"/>
                <a:ea typeface="Montserrat 3"/>
                <a:cs typeface="Montserrat 3"/>
                <a:sym typeface="Montserrat 3"/>
              </a:rPr>
              <a:t>ensilicated</a:t>
            </a:r>
            <a:r>
              <a:rPr lang="en-US" sz="2400" spc="28" dirty="0">
                <a:solidFill>
                  <a:srgbClr val="1D71B8"/>
                </a:solidFill>
                <a:latin typeface="Avenir Next LT Pro"/>
                <a:ea typeface="Montserrat 3"/>
                <a:cs typeface="Montserrat 3"/>
                <a:sym typeface="Montserrat 3"/>
              </a:rPr>
              <a:t> biomolecules</a:t>
            </a:r>
            <a:endParaRPr lang="en-US" sz="2400" spc="28" dirty="0">
              <a:solidFill>
                <a:srgbClr val="1D71B8"/>
              </a:solidFill>
              <a:latin typeface="Avenir Next LT Pro"/>
              <a:ea typeface="Montserrat 3"/>
              <a:cs typeface="Montserrat 3"/>
            </a:endParaRPr>
          </a:p>
        </p:txBody>
      </p:sp>
      <p:sp>
        <p:nvSpPr>
          <p:cNvPr id="48" name="TextBox 48">
            <a:extLst>
              <a:ext uri="{FF2B5EF4-FFF2-40B4-BE49-F238E27FC236}">
                <a16:creationId xmlns:a16="http://schemas.microsoft.com/office/drawing/2014/main" id="{D2B5FC9D-5971-94FC-164E-B4DEE7E80942}"/>
              </a:ext>
            </a:extLst>
          </p:cNvPr>
          <p:cNvSpPr txBox="1"/>
          <p:nvPr/>
        </p:nvSpPr>
        <p:spPr>
          <a:xfrm>
            <a:off x="11582229" y="9382924"/>
            <a:ext cx="6160169" cy="403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60"/>
              </a:lnSpc>
            </a:pPr>
            <a:r>
              <a:rPr lang="en-US" sz="2400" spc="28" dirty="0">
                <a:solidFill>
                  <a:srgbClr val="00B050"/>
                </a:solidFill>
                <a:latin typeface="Avenir Next LT Pro" panose="020B0504020202020204" pitchFamily="34" charset="0"/>
                <a:sym typeface="Montserrat 3"/>
              </a:rPr>
              <a:t>C: adaptively </a:t>
            </a:r>
            <a:r>
              <a:rPr lang="en-US" sz="2400" spc="28" dirty="0" err="1">
                <a:solidFill>
                  <a:srgbClr val="00B050"/>
                </a:solidFill>
                <a:latin typeface="Avenir Next LT Pro" panose="020B0504020202020204" pitchFamily="34" charset="0"/>
                <a:sym typeface="Montserrat 3"/>
              </a:rPr>
              <a:t>ensilicated</a:t>
            </a:r>
            <a:r>
              <a:rPr lang="en-US" sz="2400" spc="28" dirty="0">
                <a:solidFill>
                  <a:srgbClr val="00B050"/>
                </a:solidFill>
                <a:latin typeface="Avenir Next LT Pro" panose="020B0504020202020204" pitchFamily="34" charset="0"/>
                <a:sym typeface="Montserrat 3"/>
              </a:rPr>
              <a:t> biologicals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38BCC3-E7D9-12E5-377B-7E5555B9CC41}"/>
              </a:ext>
            </a:extLst>
          </p:cNvPr>
          <p:cNvSpPr txBox="1"/>
          <p:nvPr/>
        </p:nvSpPr>
        <p:spPr>
          <a:xfrm>
            <a:off x="688917" y="7314542"/>
            <a:ext cx="5390850" cy="2862322"/>
          </a:xfrm>
          <a:prstGeom prst="rect">
            <a:avLst/>
          </a:prstGeom>
          <a:noFill/>
        </p:spPr>
        <p:txBody>
          <a:bodyPr wrap="square" lIns="91440" tIns="45720" rIns="91440" bIns="45720" numCol="2" rtlCol="0" anchor="t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Avenir Next LT Pro"/>
                <a:ea typeface="Arimo"/>
                <a:cs typeface="Arimo"/>
                <a:sym typeface="Arimo"/>
              </a:rPr>
              <a:t>Biomolecule Preservation – EP17752432.9A</a:t>
            </a:r>
          </a:p>
          <a:p>
            <a:endParaRPr lang="en-US" sz="2000" dirty="0">
              <a:solidFill>
                <a:srgbClr val="000000"/>
              </a:solidFill>
              <a:latin typeface="Avenir Next LT Pro"/>
              <a:ea typeface="Arimo"/>
              <a:cs typeface="Arimo"/>
              <a:sym typeface="Arimo"/>
            </a:endParaRPr>
          </a:p>
          <a:p>
            <a:r>
              <a:rPr lang="en-US" sz="2000" dirty="0">
                <a:solidFill>
                  <a:srgbClr val="000000"/>
                </a:solidFill>
                <a:latin typeface="Avenir Next LT Pro"/>
                <a:ea typeface="Arimo"/>
                <a:cs typeface="Arimo"/>
                <a:sym typeface="Arimo"/>
              </a:rPr>
              <a:t>In progress, EPO</a:t>
            </a:r>
            <a:endParaRPr lang="en-US" sz="2000" dirty="0">
              <a:latin typeface="Avenir Next LT Pro"/>
              <a:ea typeface="Arimo"/>
              <a:cs typeface="Arimo"/>
            </a:endParaRPr>
          </a:p>
          <a:p>
            <a:endParaRPr lang="en-US" sz="2000" dirty="0">
              <a:solidFill>
                <a:srgbClr val="000000"/>
              </a:solidFill>
              <a:latin typeface="Avenir Next LT Pro"/>
              <a:ea typeface="Arimo"/>
              <a:cs typeface="Arimo"/>
              <a:sym typeface="Arimo"/>
            </a:endParaRPr>
          </a:p>
          <a:p>
            <a:endParaRPr lang="en-US" sz="2000" dirty="0">
              <a:solidFill>
                <a:srgbClr val="000000"/>
              </a:solidFill>
              <a:latin typeface="Avenir Next LT Pro"/>
              <a:ea typeface="Arimo"/>
              <a:cs typeface="Arimo"/>
              <a:sym typeface="Arimo"/>
            </a:endParaRPr>
          </a:p>
          <a:p>
            <a:endParaRPr lang="en-US" sz="2000" dirty="0">
              <a:solidFill>
                <a:srgbClr val="000000"/>
              </a:solidFill>
              <a:latin typeface="Avenir Next LT Pro"/>
              <a:ea typeface="Arimo"/>
              <a:cs typeface="Arimo"/>
              <a:sym typeface="Arimo"/>
            </a:endParaRPr>
          </a:p>
          <a:p>
            <a:endParaRPr lang="en-US" sz="2000" dirty="0">
              <a:solidFill>
                <a:srgbClr val="000000"/>
              </a:solidFill>
              <a:latin typeface="Avenir Next LT Pro"/>
              <a:ea typeface="Arimo"/>
              <a:cs typeface="Arimo"/>
              <a:sym typeface="Arimo"/>
            </a:endParaRPr>
          </a:p>
          <a:p>
            <a:r>
              <a:rPr lang="en-US" sz="2000" dirty="0">
                <a:solidFill>
                  <a:srgbClr val="000000"/>
                </a:solidFill>
                <a:latin typeface="Avenir Next LT Pro"/>
                <a:ea typeface="Arimo"/>
                <a:cs typeface="Arimo"/>
                <a:sym typeface="Arimo"/>
              </a:rPr>
              <a:t>Biomolecule Preservation – US16/322,312</a:t>
            </a:r>
            <a:endParaRPr lang="en-US" sz="2000" dirty="0">
              <a:latin typeface="Avenir Next LT Pro"/>
            </a:endParaRPr>
          </a:p>
          <a:p>
            <a:endParaRPr lang="en-US" sz="2000" dirty="0">
              <a:latin typeface="Avenir Next LT Pro"/>
            </a:endParaRPr>
          </a:p>
          <a:p>
            <a:r>
              <a:rPr lang="en-GB" sz="2000" b="1" dirty="0">
                <a:latin typeface="Avenir Next LT Pro"/>
              </a:rPr>
              <a:t>Granted, USA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8AF5C75-E96A-2546-1AF7-C3CA6D96D417}"/>
              </a:ext>
            </a:extLst>
          </p:cNvPr>
          <p:cNvGrpSpPr/>
          <p:nvPr/>
        </p:nvGrpSpPr>
        <p:grpSpPr>
          <a:xfrm>
            <a:off x="6316398" y="6820658"/>
            <a:ext cx="4819631" cy="3225043"/>
            <a:chOff x="5049234" y="3885956"/>
            <a:chExt cx="3213087" cy="2774533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7C7A96BB-CF88-5239-185D-27645410134E}"/>
                </a:ext>
              </a:extLst>
            </p:cNvPr>
            <p:cNvSpPr/>
            <p:nvPr/>
          </p:nvSpPr>
          <p:spPr>
            <a:xfrm>
              <a:off x="5049234" y="3885956"/>
              <a:ext cx="3213087" cy="2774533"/>
            </a:xfrm>
            <a:custGeom>
              <a:avLst/>
              <a:gdLst/>
              <a:ahLst/>
              <a:cxnLst/>
              <a:rect l="l" t="t" r="r" b="b"/>
              <a:pathLst>
                <a:path w="1212678" h="1088786">
                  <a:moveTo>
                    <a:pt x="85753" y="0"/>
                  </a:moveTo>
                  <a:lnTo>
                    <a:pt x="1126925" y="0"/>
                  </a:lnTo>
                  <a:cubicBezTo>
                    <a:pt x="1149668" y="0"/>
                    <a:pt x="1171479" y="9035"/>
                    <a:pt x="1187561" y="25116"/>
                  </a:cubicBezTo>
                  <a:cubicBezTo>
                    <a:pt x="1203643" y="41198"/>
                    <a:pt x="1212678" y="63010"/>
                    <a:pt x="1212678" y="85753"/>
                  </a:cubicBezTo>
                  <a:lnTo>
                    <a:pt x="1212678" y="1003034"/>
                  </a:lnTo>
                  <a:cubicBezTo>
                    <a:pt x="1212678" y="1025777"/>
                    <a:pt x="1203643" y="1047588"/>
                    <a:pt x="1187561" y="1063670"/>
                  </a:cubicBezTo>
                  <a:cubicBezTo>
                    <a:pt x="1171479" y="1079752"/>
                    <a:pt x="1149668" y="1088786"/>
                    <a:pt x="1126925" y="1088786"/>
                  </a:cubicBezTo>
                  <a:lnTo>
                    <a:pt x="85753" y="1088786"/>
                  </a:lnTo>
                  <a:cubicBezTo>
                    <a:pt x="63010" y="1088786"/>
                    <a:pt x="41198" y="1079752"/>
                    <a:pt x="25116" y="1063670"/>
                  </a:cubicBezTo>
                  <a:cubicBezTo>
                    <a:pt x="9035" y="1047588"/>
                    <a:pt x="0" y="1025777"/>
                    <a:pt x="0" y="1003034"/>
                  </a:cubicBezTo>
                  <a:lnTo>
                    <a:pt x="0" y="85753"/>
                  </a:lnTo>
                  <a:cubicBezTo>
                    <a:pt x="0" y="63010"/>
                    <a:pt x="9035" y="41198"/>
                    <a:pt x="25116" y="25116"/>
                  </a:cubicBezTo>
                  <a:cubicBezTo>
                    <a:pt x="41198" y="9035"/>
                    <a:pt x="63010" y="0"/>
                    <a:pt x="85753" y="0"/>
                  </a:cubicBezTo>
                  <a:close/>
                </a:path>
              </a:pathLst>
            </a:custGeom>
            <a:solidFill>
              <a:srgbClr val="FFFFFF"/>
            </a:solidFill>
            <a:ln w="63500">
              <a:solidFill>
                <a:srgbClr val="00B0F0"/>
              </a:solidFill>
            </a:ln>
          </p:spPr>
          <p:txBody>
            <a:bodyPr/>
            <a:lstStyle/>
            <a:p>
              <a:endParaRPr lang="en-GB" sz="2700">
                <a:latin typeface="Avenir Next LT Pro" panose="020B0504020202020204" pitchFamily="34" charset="0"/>
              </a:endParaRPr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90D2F522-82BD-E62F-8970-0DFC8F4A48D1}"/>
                </a:ext>
              </a:extLst>
            </p:cNvPr>
            <p:cNvSpPr txBox="1"/>
            <p:nvPr/>
          </p:nvSpPr>
          <p:spPr>
            <a:xfrm>
              <a:off x="5172401" y="6090296"/>
              <a:ext cx="3037567" cy="2687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60"/>
                </a:lnSpc>
              </a:pPr>
              <a:r>
                <a:rPr lang="en-US" sz="2400" spc="28" dirty="0">
                  <a:solidFill>
                    <a:srgbClr val="00B0F0"/>
                  </a:solidFill>
                  <a:latin typeface="Avenir Next LT Pro" panose="020B0504020202020204" pitchFamily="34" charset="0"/>
                  <a:sym typeface="Montserrat 3"/>
                </a:rPr>
                <a:t>B: </a:t>
              </a:r>
              <a:r>
                <a:rPr lang="en-US" sz="2400" spc="28" dirty="0" err="1">
                  <a:solidFill>
                    <a:srgbClr val="00B0F0"/>
                  </a:solidFill>
                  <a:latin typeface="Avenir Next LT Pro" panose="020B0504020202020204" pitchFamily="34" charset="0"/>
                  <a:sym typeface="Montserrat 3"/>
                </a:rPr>
                <a:t>ensilicated</a:t>
              </a:r>
              <a:r>
                <a:rPr lang="en-US" sz="2400" spc="28" dirty="0">
                  <a:solidFill>
                    <a:srgbClr val="00B0F0"/>
                  </a:solidFill>
                  <a:latin typeface="Avenir Next LT Pro" panose="020B0504020202020204" pitchFamily="34" charset="0"/>
                  <a:sym typeface="Montserrat 3"/>
                </a:rPr>
                <a:t> virus/phage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F8F17B0-D46D-E0DF-8A00-EA43673814C6}"/>
                </a:ext>
              </a:extLst>
            </p:cNvPr>
            <p:cNvSpPr txBox="1"/>
            <p:nvPr/>
          </p:nvSpPr>
          <p:spPr>
            <a:xfrm>
              <a:off x="5314551" y="4298505"/>
              <a:ext cx="2650841" cy="140335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r>
                <a:rPr lang="en-GB" sz="2000" dirty="0">
                  <a:solidFill>
                    <a:srgbClr val="000000"/>
                  </a:solidFill>
                  <a:latin typeface="Avenir Next LT Pro" panose="020B0504020202020204" pitchFamily="34" charset="0"/>
                </a:rPr>
                <a:t>Passed (summer 2024) from PCT stage to selected jurisdictions worldwide. </a:t>
              </a:r>
            </a:p>
            <a:p>
              <a:endParaRPr lang="en-GB" sz="2000" dirty="0">
                <a:solidFill>
                  <a:srgbClr val="000000"/>
                </a:solidFill>
                <a:latin typeface="Avenir Next LT Pro" panose="020B0504020202020204" pitchFamily="34" charset="0"/>
              </a:endParaRPr>
            </a:p>
            <a:p>
              <a:r>
                <a:rPr lang="en-GB" sz="2000" dirty="0">
                  <a:solidFill>
                    <a:srgbClr val="000000"/>
                  </a:solidFill>
                  <a:latin typeface="Avenir Next LT Pro" panose="020B0504020202020204" pitchFamily="34" charset="0"/>
                </a:rPr>
                <a:t>In progress, EPO</a:t>
              </a:r>
              <a:endParaRPr lang="en-US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F2157E1-8FC2-9357-4F57-69107E50BEBF}"/>
              </a:ext>
            </a:extLst>
          </p:cNvPr>
          <p:cNvSpPr txBox="1"/>
          <p:nvPr/>
        </p:nvSpPr>
        <p:spPr>
          <a:xfrm>
            <a:off x="11651441" y="7386846"/>
            <a:ext cx="6109574" cy="2246769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n-US" sz="2000" dirty="0">
                <a:solidFill>
                  <a:srgbClr val="000000"/>
                </a:solidFill>
                <a:latin typeface="Avenir Next LT Pro" panose="020B0504020202020204" pitchFamily="34" charset="0"/>
                <a:ea typeface="Arimo"/>
                <a:cs typeface="Arimo"/>
                <a:sym typeface="Arimo"/>
              </a:rPr>
              <a:t>Method application to UKIPO – GB2415935.2</a:t>
            </a:r>
          </a:p>
          <a:p>
            <a:endParaRPr lang="en-US" sz="2000" dirty="0">
              <a:solidFill>
                <a:srgbClr val="000000"/>
              </a:solidFill>
              <a:latin typeface="Avenir Next LT Pro" panose="020B0504020202020204" pitchFamily="34" charset="0"/>
              <a:ea typeface="Arimo"/>
              <a:cs typeface="Arimo"/>
              <a:sym typeface="Arimo"/>
            </a:endParaRPr>
          </a:p>
          <a:p>
            <a:r>
              <a:rPr lang="en-US" sz="2000" dirty="0">
                <a:solidFill>
                  <a:srgbClr val="000000"/>
                </a:solidFill>
                <a:latin typeface="Avenir Next LT Pro" panose="020B0504020202020204" pitchFamily="34" charset="0"/>
                <a:ea typeface="Arimo"/>
                <a:cs typeface="Arimo"/>
                <a:sym typeface="Arimo"/>
              </a:rPr>
              <a:t>Filed 29/10/24</a:t>
            </a:r>
            <a:br>
              <a:rPr lang="en-US" sz="2000" dirty="0">
                <a:solidFill>
                  <a:srgbClr val="000000"/>
                </a:solidFill>
                <a:latin typeface="Avenir Next LT Pro" panose="020B0504020202020204" pitchFamily="34" charset="0"/>
                <a:ea typeface="Arimo"/>
                <a:cs typeface="Arimo"/>
                <a:sym typeface="Arimo"/>
              </a:rPr>
            </a:br>
            <a:endParaRPr lang="en-US" sz="2000" dirty="0">
              <a:solidFill>
                <a:srgbClr val="000000"/>
              </a:solidFill>
              <a:latin typeface="Avenir Next LT Pro" panose="020B0504020202020204" pitchFamily="34" charset="0"/>
              <a:ea typeface="Arimo"/>
              <a:cs typeface="Arimo"/>
              <a:sym typeface="Arimo"/>
            </a:endParaRPr>
          </a:p>
          <a:p>
            <a:endParaRPr lang="en-US" sz="2000" dirty="0">
              <a:solidFill>
                <a:srgbClr val="000000"/>
              </a:solidFill>
              <a:latin typeface="Avenir Next LT Pro" panose="020B0504020202020204" pitchFamily="34" charset="0"/>
              <a:ea typeface="Arimo"/>
              <a:cs typeface="Arimo"/>
              <a:sym typeface="Arimo"/>
            </a:endParaRPr>
          </a:p>
          <a:p>
            <a:endParaRPr lang="en-US" sz="2000" dirty="0">
              <a:solidFill>
                <a:srgbClr val="000000"/>
              </a:solidFill>
              <a:latin typeface="Avenir Next LT Pro" panose="020B0504020202020204" pitchFamily="34" charset="0"/>
              <a:ea typeface="Arimo"/>
              <a:cs typeface="Arimo"/>
              <a:sym typeface="Arimo"/>
            </a:endParaRPr>
          </a:p>
          <a:p>
            <a:r>
              <a:rPr lang="en-US" sz="2000" dirty="0">
                <a:solidFill>
                  <a:srgbClr val="000000"/>
                </a:solidFill>
                <a:latin typeface="Avenir Next LT Pro" panose="020B0504020202020204" pitchFamily="34" charset="0"/>
                <a:ea typeface="Arimo"/>
                <a:cs typeface="Arimo"/>
                <a:sym typeface="Arimo"/>
              </a:rPr>
              <a:t>Product application to UKIPO – GB2415936.0</a:t>
            </a:r>
          </a:p>
          <a:p>
            <a:endParaRPr lang="en-GB" sz="2000" dirty="0">
              <a:latin typeface="Avenir Next LT Pro" panose="020B0504020202020204" pitchFamily="34" charset="0"/>
            </a:endParaRPr>
          </a:p>
          <a:p>
            <a:r>
              <a:rPr lang="en-GB" sz="2000" dirty="0">
                <a:latin typeface="Avenir Next LT Pro" panose="020B0504020202020204" pitchFamily="34" charset="0"/>
              </a:rPr>
              <a:t>Filed 29/10/24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795E82-D222-A9EE-10B9-65CC270C1FE7}"/>
              </a:ext>
            </a:extLst>
          </p:cNvPr>
          <p:cNvSpPr txBox="1"/>
          <p:nvPr/>
        </p:nvSpPr>
        <p:spPr>
          <a:xfrm>
            <a:off x="727269" y="349253"/>
            <a:ext cx="1283570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 dirty="0">
                <a:solidFill>
                  <a:srgbClr val="1D71B8"/>
                </a:solidFill>
                <a:latin typeface="Avenir Next LT Pro"/>
                <a:cs typeface="Calibri"/>
              </a:rPr>
              <a:t>A growing IP portfolio…</a:t>
            </a:r>
          </a:p>
        </p:txBody>
      </p:sp>
    </p:spTree>
    <p:extLst>
      <p:ext uri="{BB962C8B-B14F-4D97-AF65-F5344CB8AC3E}">
        <p14:creationId xmlns:p14="http://schemas.microsoft.com/office/powerpoint/2010/main" val="2750963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F69D22-E5A0-14EC-8702-0A55D1282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CD6DBD48-DDCB-F32D-8898-5BD07F237A2B}"/>
              </a:ext>
            </a:extLst>
          </p:cNvPr>
          <p:cNvSpPr txBox="1"/>
          <p:nvPr/>
        </p:nvSpPr>
        <p:spPr>
          <a:xfrm>
            <a:off x="107757" y="6760816"/>
            <a:ext cx="7911465" cy="3315590"/>
          </a:xfrm>
          <a:prstGeom prst="rect">
            <a:avLst/>
          </a:prstGeom>
        </p:spPr>
        <p:txBody>
          <a:bodyPr lIns="50801" tIns="50801" rIns="50801" bIns="50801" rtlCol="0" anchor="ctr"/>
          <a:lstStyle/>
          <a:p>
            <a:pPr algn="ctr">
              <a:lnSpc>
                <a:spcPts val="2939"/>
              </a:lnSpc>
            </a:pPr>
            <a:endParaRPr>
              <a:latin typeface="Avenir Next LT Pro" panose="020B05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9DAF3C-09DC-6A4B-F1F4-EF50070EBBA4}"/>
              </a:ext>
            </a:extLst>
          </p:cNvPr>
          <p:cNvSpPr txBox="1"/>
          <p:nvPr/>
        </p:nvSpPr>
        <p:spPr>
          <a:xfrm>
            <a:off x="727269" y="349253"/>
            <a:ext cx="1283570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 dirty="0">
                <a:solidFill>
                  <a:srgbClr val="1D71B8"/>
                </a:solidFill>
                <a:latin typeface="Avenir Next LT Pro"/>
                <a:cs typeface="Calibri"/>
              </a:rPr>
              <a:t>Our IP journey: first patent…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0BF88CB-2BFE-BC77-9694-69173D2030D1}"/>
              </a:ext>
            </a:extLst>
          </p:cNvPr>
          <p:cNvSpPr txBox="1"/>
          <p:nvPr/>
        </p:nvSpPr>
        <p:spPr>
          <a:xfrm>
            <a:off x="426720" y="1329753"/>
            <a:ext cx="17300448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Idea – 2012</a:t>
            </a:r>
            <a:r>
              <a:rPr lang="en-GB" sz="4000" dirty="0"/>
              <a:t> onwards – research begins in Sartbaeva group.</a:t>
            </a:r>
          </a:p>
          <a:p>
            <a:endParaRPr lang="en-GB" sz="4000" dirty="0"/>
          </a:p>
          <a:p>
            <a:r>
              <a:rPr lang="en-GB" sz="4000" b="1" dirty="0"/>
              <a:t>Invention – 2016</a:t>
            </a:r>
            <a:r>
              <a:rPr lang="en-GB" sz="4000" dirty="0"/>
              <a:t> – patent filed before research publication, to protect IP.</a:t>
            </a:r>
          </a:p>
          <a:p>
            <a:endParaRPr lang="en-GB" sz="4000" dirty="0"/>
          </a:p>
          <a:p>
            <a:r>
              <a:rPr lang="en-GB" sz="4000" dirty="0"/>
              <a:t>“Biomolecule preservation” – filed under University of Bath IP strategy:</a:t>
            </a:r>
          </a:p>
          <a:p>
            <a:r>
              <a:rPr lang="en-GB" sz="4000" dirty="0"/>
              <a:t>	Initial </a:t>
            </a:r>
            <a:r>
              <a:rPr lang="en-GB" sz="4000" b="1" dirty="0"/>
              <a:t>GB</a:t>
            </a:r>
            <a:r>
              <a:rPr lang="en-GB" sz="4000" dirty="0"/>
              <a:t> filing; then</a:t>
            </a:r>
          </a:p>
          <a:p>
            <a:r>
              <a:rPr lang="en-GB" sz="4000" dirty="0"/>
              <a:t>	International (</a:t>
            </a:r>
            <a:r>
              <a:rPr lang="en-GB" sz="4000" b="1" dirty="0"/>
              <a:t>PCT</a:t>
            </a:r>
            <a:r>
              <a:rPr lang="en-GB" sz="4000" dirty="0"/>
              <a:t>) filing; then</a:t>
            </a:r>
          </a:p>
          <a:p>
            <a:r>
              <a:rPr lang="en-GB" sz="4000" dirty="0"/>
              <a:t>	National jurisdictions: </a:t>
            </a:r>
            <a:r>
              <a:rPr lang="en-GB" sz="4000" b="1" dirty="0"/>
              <a:t>US</a:t>
            </a:r>
            <a:r>
              <a:rPr lang="en-GB" sz="4000" dirty="0"/>
              <a:t> and </a:t>
            </a:r>
            <a:r>
              <a:rPr lang="en-GB" sz="4000" b="1" dirty="0"/>
              <a:t>EPO</a:t>
            </a:r>
            <a:r>
              <a:rPr lang="en-GB" sz="4000" dirty="0"/>
              <a:t>.</a:t>
            </a:r>
          </a:p>
          <a:p>
            <a:endParaRPr lang="en-GB" sz="4000" dirty="0"/>
          </a:p>
          <a:p>
            <a:r>
              <a:rPr lang="en-GB" sz="4000" b="1" i="1" dirty="0"/>
              <a:t>US patent granted 2021</a:t>
            </a:r>
            <a:r>
              <a:rPr lang="en-GB" sz="4000" b="1" dirty="0"/>
              <a:t> – making </a:t>
            </a:r>
            <a:r>
              <a:rPr lang="en-GB" sz="4000" b="1" dirty="0" err="1"/>
              <a:t>Ensilitech</a:t>
            </a:r>
            <a:r>
              <a:rPr lang="en-GB" sz="4000" b="1" dirty="0"/>
              <a:t> possible.</a:t>
            </a:r>
          </a:p>
          <a:p>
            <a:r>
              <a:rPr lang="en-GB" sz="4000" dirty="0"/>
              <a:t>	After </a:t>
            </a:r>
            <a:r>
              <a:rPr lang="en-GB" sz="4000" i="1" dirty="0"/>
              <a:t>multiple</a:t>
            </a:r>
            <a:r>
              <a:rPr lang="en-GB" sz="4000" dirty="0"/>
              <a:t> rounds of objection and rebuttal…</a:t>
            </a:r>
          </a:p>
          <a:p>
            <a:endParaRPr lang="en-GB" sz="4000" dirty="0"/>
          </a:p>
          <a:p>
            <a:r>
              <a:rPr lang="en-GB" sz="4000" b="1" dirty="0"/>
              <a:t>European</a:t>
            </a:r>
            <a:r>
              <a:rPr lang="en-GB" sz="4000" dirty="0"/>
              <a:t> patent – still under consideration!</a:t>
            </a:r>
          </a:p>
          <a:p>
            <a:r>
              <a:rPr lang="en-GB" sz="4000" dirty="0"/>
              <a:t>	Process of objection and rebuttal still under way.</a:t>
            </a:r>
          </a:p>
        </p:txBody>
      </p:sp>
    </p:spTree>
    <p:extLst>
      <p:ext uri="{BB962C8B-B14F-4D97-AF65-F5344CB8AC3E}">
        <p14:creationId xmlns:p14="http://schemas.microsoft.com/office/powerpoint/2010/main" val="10155821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5DBD4-D9F0-A295-A2C0-4C98BBC966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9B70A86A-91D3-1532-EDE1-75DC402FB9A4}"/>
              </a:ext>
            </a:extLst>
          </p:cNvPr>
          <p:cNvSpPr txBox="1"/>
          <p:nvPr/>
        </p:nvSpPr>
        <p:spPr>
          <a:xfrm>
            <a:off x="107757" y="6760816"/>
            <a:ext cx="7911465" cy="3315590"/>
          </a:xfrm>
          <a:prstGeom prst="rect">
            <a:avLst/>
          </a:prstGeom>
        </p:spPr>
        <p:txBody>
          <a:bodyPr lIns="50801" tIns="50801" rIns="50801" bIns="50801" rtlCol="0" anchor="ctr"/>
          <a:lstStyle/>
          <a:p>
            <a:pPr algn="ctr">
              <a:lnSpc>
                <a:spcPts val="2939"/>
              </a:lnSpc>
            </a:pPr>
            <a:endParaRPr>
              <a:latin typeface="Avenir Next LT Pro" panose="020B05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225635-4B13-59E9-0B0A-9DE31A36CD45}"/>
              </a:ext>
            </a:extLst>
          </p:cNvPr>
          <p:cNvSpPr txBox="1"/>
          <p:nvPr/>
        </p:nvSpPr>
        <p:spPr>
          <a:xfrm>
            <a:off x="727269" y="349253"/>
            <a:ext cx="1283570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 dirty="0">
                <a:solidFill>
                  <a:srgbClr val="1D71B8"/>
                </a:solidFill>
                <a:latin typeface="Avenir Next LT Pro"/>
                <a:cs typeface="Calibri"/>
              </a:rPr>
              <a:t>Our IP journey: second patent…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21D12C-EA5E-20C9-155B-FF7F27BDDE06}"/>
              </a:ext>
            </a:extLst>
          </p:cNvPr>
          <p:cNvSpPr txBox="1"/>
          <p:nvPr/>
        </p:nvSpPr>
        <p:spPr>
          <a:xfrm>
            <a:off x="341376" y="1658937"/>
            <a:ext cx="17300448" cy="80945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/>
              <a:t>Ensilicated</a:t>
            </a:r>
            <a:r>
              <a:rPr lang="en-GB" sz="4000" b="1" dirty="0"/>
              <a:t> virus or phage –</a:t>
            </a:r>
            <a:r>
              <a:rPr lang="en-GB" sz="4000" dirty="0"/>
              <a:t> doctoral research in Sartbaeva group; patent filed before thesis or paper publication.</a:t>
            </a:r>
          </a:p>
          <a:p>
            <a:endParaRPr lang="en-GB" sz="4000" dirty="0"/>
          </a:p>
          <a:p>
            <a:r>
              <a:rPr lang="en-GB" sz="4000" dirty="0"/>
              <a:t>“Particle comprising a virus” – filed under University of Bath IP strategy:</a:t>
            </a:r>
          </a:p>
          <a:p>
            <a:r>
              <a:rPr lang="en-GB" sz="4000" dirty="0"/>
              <a:t>	Initial </a:t>
            </a:r>
            <a:r>
              <a:rPr lang="en-GB" sz="4000" b="1" dirty="0"/>
              <a:t>GB</a:t>
            </a:r>
            <a:r>
              <a:rPr lang="en-GB" sz="4000" dirty="0"/>
              <a:t> filing 2022; then</a:t>
            </a:r>
          </a:p>
          <a:p>
            <a:r>
              <a:rPr lang="en-GB" sz="4000" dirty="0"/>
              <a:t>	International (</a:t>
            </a:r>
            <a:r>
              <a:rPr lang="en-GB" sz="4000" b="1" dirty="0"/>
              <a:t>PCT</a:t>
            </a:r>
            <a:r>
              <a:rPr lang="en-GB" sz="4000" dirty="0"/>
              <a:t>) filing 2023; then</a:t>
            </a:r>
          </a:p>
          <a:p>
            <a:endParaRPr lang="en-GB" sz="4000" dirty="0"/>
          </a:p>
          <a:p>
            <a:r>
              <a:rPr lang="en-GB" sz="4000" dirty="0"/>
              <a:t>	National jurisdictions (2024) </a:t>
            </a:r>
            <a:r>
              <a:rPr lang="en-GB" sz="4000" b="1" i="1" dirty="0"/>
              <a:t>chosen by </a:t>
            </a:r>
            <a:r>
              <a:rPr lang="en-GB" sz="4000" b="1" i="1" dirty="0" err="1"/>
              <a:t>Ensilitech</a:t>
            </a:r>
            <a:r>
              <a:rPr lang="en-GB" sz="4000" dirty="0"/>
              <a:t>:</a:t>
            </a:r>
          </a:p>
          <a:p>
            <a:r>
              <a:rPr lang="en-GB" sz="4000" dirty="0"/>
              <a:t>	</a:t>
            </a:r>
            <a:r>
              <a:rPr lang="en-GB" sz="4000" b="1" dirty="0"/>
              <a:t>US, EPO, China, Japan, South Korea </a:t>
            </a:r>
            <a:r>
              <a:rPr lang="en-GB" sz="4000" dirty="0"/>
              <a:t>– “</a:t>
            </a:r>
            <a:r>
              <a:rPr lang="en-GB" sz="4000" b="1" i="1" dirty="0"/>
              <a:t>the Big Five</a:t>
            </a:r>
            <a:r>
              <a:rPr lang="en-GB" sz="4000" dirty="0"/>
              <a:t>”; also</a:t>
            </a:r>
          </a:p>
          <a:p>
            <a:r>
              <a:rPr lang="en-GB" sz="4000" dirty="0"/>
              <a:t>	Brazil, India, Singapore, South Africa, Mexico, Canada.</a:t>
            </a:r>
          </a:p>
          <a:p>
            <a:r>
              <a:rPr lang="en-GB" sz="4000" dirty="0"/>
              <a:t>	Now under consideration…</a:t>
            </a:r>
          </a:p>
          <a:p>
            <a:endParaRPr lang="en-GB" sz="4000" dirty="0"/>
          </a:p>
          <a:p>
            <a:r>
              <a:rPr lang="en-GB" sz="4000" dirty="0"/>
              <a:t>Cost of applications: about £40,000.</a:t>
            </a:r>
          </a:p>
        </p:txBody>
      </p:sp>
    </p:spTree>
    <p:extLst>
      <p:ext uri="{BB962C8B-B14F-4D97-AF65-F5344CB8AC3E}">
        <p14:creationId xmlns:p14="http://schemas.microsoft.com/office/powerpoint/2010/main" val="1847712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7C47F-4D90-6D39-5564-9B56C74F00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>
            <a:extLst>
              <a:ext uri="{FF2B5EF4-FFF2-40B4-BE49-F238E27FC236}">
                <a16:creationId xmlns:a16="http://schemas.microsoft.com/office/drawing/2014/main" id="{E54FF25B-7F96-276C-6EFE-853FDEAE37AE}"/>
              </a:ext>
            </a:extLst>
          </p:cNvPr>
          <p:cNvSpPr txBox="1"/>
          <p:nvPr/>
        </p:nvSpPr>
        <p:spPr>
          <a:xfrm>
            <a:off x="107757" y="6760816"/>
            <a:ext cx="7911465" cy="3315590"/>
          </a:xfrm>
          <a:prstGeom prst="rect">
            <a:avLst/>
          </a:prstGeom>
        </p:spPr>
        <p:txBody>
          <a:bodyPr lIns="50801" tIns="50801" rIns="50801" bIns="50801" rtlCol="0" anchor="ctr"/>
          <a:lstStyle/>
          <a:p>
            <a:pPr algn="ctr">
              <a:lnSpc>
                <a:spcPts val="2939"/>
              </a:lnSpc>
            </a:pPr>
            <a:endParaRPr>
              <a:latin typeface="Avenir Next LT Pro" panose="020B05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292AD5-3A20-53EC-446B-202BF0E391D5}"/>
              </a:ext>
            </a:extLst>
          </p:cNvPr>
          <p:cNvSpPr txBox="1"/>
          <p:nvPr/>
        </p:nvSpPr>
        <p:spPr>
          <a:xfrm>
            <a:off x="727269" y="349253"/>
            <a:ext cx="12835705" cy="9233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5400" dirty="0">
                <a:solidFill>
                  <a:srgbClr val="1D71B8"/>
                </a:solidFill>
                <a:latin typeface="Avenir Next LT Pro"/>
                <a:cs typeface="Calibri"/>
              </a:rPr>
              <a:t>Our IP journey: third patent…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84BAAF7-B3F7-DFD6-9B96-21DA34853323}"/>
              </a:ext>
            </a:extLst>
          </p:cNvPr>
          <p:cNvSpPr txBox="1"/>
          <p:nvPr/>
        </p:nvSpPr>
        <p:spPr>
          <a:xfrm>
            <a:off x="292608" y="2195385"/>
            <a:ext cx="17300448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Charge-adapted method – </a:t>
            </a:r>
            <a:r>
              <a:rPr lang="en-GB" sz="4000" dirty="0"/>
              <a:t>in-house research at </a:t>
            </a:r>
            <a:r>
              <a:rPr lang="en-GB" sz="4000" dirty="0" err="1"/>
              <a:t>Ensilitech</a:t>
            </a:r>
            <a:r>
              <a:rPr lang="en-GB" sz="4000" dirty="0"/>
              <a:t>! Makes </a:t>
            </a:r>
            <a:r>
              <a:rPr lang="en-GB" sz="4000" dirty="0" err="1"/>
              <a:t>ensilication</a:t>
            </a:r>
            <a:r>
              <a:rPr lang="en-GB" sz="4000" dirty="0"/>
              <a:t> adaptable to suit the target surface – huge step forward for our technology.</a:t>
            </a:r>
          </a:p>
          <a:p>
            <a:endParaRPr lang="en-GB" sz="4000" dirty="0"/>
          </a:p>
          <a:p>
            <a:r>
              <a:rPr lang="en-GB" sz="4000" dirty="0"/>
              <a:t>Matching Method and Product patents filed: GB 2024.</a:t>
            </a:r>
          </a:p>
          <a:p>
            <a:endParaRPr lang="en-GB" sz="4000" dirty="0"/>
          </a:p>
          <a:p>
            <a:r>
              <a:rPr lang="en-GB" sz="4000" dirty="0"/>
              <a:t>We have a plan…</a:t>
            </a:r>
          </a:p>
          <a:p>
            <a:endParaRPr lang="en-GB" sz="4000" dirty="0"/>
          </a:p>
          <a:p>
            <a:r>
              <a:rPr lang="en-GB" sz="4000" dirty="0"/>
              <a:t>International (PCT) filing autumn 2025, followed by choice of national jurisdictions (Big Five ++)</a:t>
            </a:r>
          </a:p>
          <a:p>
            <a:r>
              <a:rPr lang="en-GB" sz="4000" dirty="0"/>
              <a:t>But also…</a:t>
            </a:r>
          </a:p>
          <a:p>
            <a:r>
              <a:rPr lang="en-GB" sz="4000" dirty="0"/>
              <a:t>Continue GB process to obtain UK IP protection sooner.</a:t>
            </a:r>
          </a:p>
        </p:txBody>
      </p:sp>
    </p:spTree>
    <p:extLst>
      <p:ext uri="{BB962C8B-B14F-4D97-AF65-F5344CB8AC3E}">
        <p14:creationId xmlns:p14="http://schemas.microsoft.com/office/powerpoint/2010/main" val="1821637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E13B2DAA4BB8489BE681496A57868A" ma:contentTypeVersion="15" ma:contentTypeDescription="Create a new document." ma:contentTypeScope="" ma:versionID="33d2bad8b38de5597b6d000aad2a7b60">
  <xsd:schema xmlns:xsd="http://www.w3.org/2001/XMLSchema" xmlns:xs="http://www.w3.org/2001/XMLSchema" xmlns:p="http://schemas.microsoft.com/office/2006/metadata/properties" xmlns:ns2="951e0426-0744-4bf8-9394-4e58ba4d9371" xmlns:ns3="7f322726-17e9-4f90-b683-b46f2d1a2740" targetNamespace="http://schemas.microsoft.com/office/2006/metadata/properties" ma:root="true" ma:fieldsID="03744a80476f13e1e55778ac1adc1b00" ns2:_="" ns3:_="">
    <xsd:import namespace="951e0426-0744-4bf8-9394-4e58ba4d9371"/>
    <xsd:import namespace="7f322726-17e9-4f90-b683-b46f2d1a274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1e0426-0744-4bf8-9394-4e58ba4d93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4d3d648c-6a87-4b34-80a9-72a1239469b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322726-17e9-4f90-b683-b46f2d1a2740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61f473b-e5f4-4627-ad63-d94a68658509}" ma:internalName="TaxCatchAll" ma:showField="CatchAllData" ma:web="7f322726-17e9-4f90-b683-b46f2d1a274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f322726-17e9-4f90-b683-b46f2d1a2740" xsi:nil="true"/>
    <lcf76f155ced4ddcb4097134ff3c332f xmlns="951e0426-0744-4bf8-9394-4e58ba4d9371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530DF09-8248-4F12-8F42-7F075C66CE84}"/>
</file>

<file path=customXml/itemProps2.xml><?xml version="1.0" encoding="utf-8"?>
<ds:datastoreItem xmlns:ds="http://schemas.openxmlformats.org/officeDocument/2006/customXml" ds:itemID="{4F7A8B22-40DF-4280-ADCE-72A7EE00698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575E153-5AF4-4504-916E-AC370E5EF9F1}">
  <ds:schemaRefs>
    <ds:schemaRef ds:uri="http://schemas.microsoft.com/office/2006/documentManagement/types"/>
    <ds:schemaRef ds:uri="http://purl.org/dc/terms/"/>
    <ds:schemaRef ds:uri="ee23cb1f-56f5-45cf-be04-1a8e4ae8dc3b"/>
    <ds:schemaRef ds:uri="http://purl.org/dc/dcmitype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ea8cf178-8015-491c-a1bc-b90eed6c5b68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4012</TotalTime>
  <Words>823</Words>
  <Application>Microsoft Office PowerPoint</Application>
  <PresentationFormat>Custom</PresentationFormat>
  <Paragraphs>148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Avenir Next LT Pro</vt:lpstr>
      <vt:lpstr>Montserrat 1</vt:lpstr>
      <vt:lpstr>Arial</vt:lpstr>
      <vt:lpstr>Calibri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Current - Detailed EnsiliTech Seed Deck (Marketing Consultant Updates)</dc:title>
  <dc:creator>Asel</dc:creator>
  <cp:lastModifiedBy>Stephen Wells</cp:lastModifiedBy>
  <cp:revision>56</cp:revision>
  <dcterms:created xsi:type="dcterms:W3CDTF">2006-08-16T00:00:00Z</dcterms:created>
  <dcterms:modified xsi:type="dcterms:W3CDTF">2025-06-11T23:26:48Z</dcterms:modified>
  <dc:identifier>DAGRxQZh3ow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0x0101005CE13B2DAA4BB8489BE681496A57868A</vt:lpwstr>
  </property>
  <property fmtid="{D5CDD505-2E9C-101B-9397-08002B2CF9AE}" pid="3" name="MediaServiceImageTags">
    <vt:lpwstr/>
  </property>
</Properties>
</file>