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326" r:id="rId2"/>
    <p:sldId id="32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612"/>
    <p:restoredTop sz="94646"/>
  </p:normalViewPr>
  <p:slideViewPr>
    <p:cSldViewPr snapToGrid="0">
      <p:cViewPr varScale="1">
        <p:scale>
          <a:sx n="81" d="100"/>
          <a:sy n="81" d="100"/>
        </p:scale>
        <p:origin x="216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FA8D1C-B54C-AF41-98B7-D18F448D3298}" type="datetimeFigureOut">
              <a:rPr lang="en-US" smtClean="0"/>
              <a:t>9/4/25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41781E-3B64-A548-9216-884E16F49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6980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GB" b="1"/>
              <a:t>Total investment:</a:t>
            </a:r>
            <a:r>
              <a:rPr lang="en-GB"/>
              <a:t> Over £1.1 billion since 2014.</a:t>
            </a:r>
          </a:p>
          <a:p>
            <a:pPr>
              <a:buFont typeface="Arial" panose="020B0604020202020204" pitchFamily="34" charset="0"/>
              <a:buNone/>
            </a:pPr>
            <a:endParaRPr lang="en-GB" b="1"/>
          </a:p>
          <a:p>
            <a:pPr>
              <a:buFont typeface="Arial" panose="020B0604020202020204" pitchFamily="34" charset="0"/>
              <a:buNone/>
            </a:pPr>
            <a:r>
              <a:rPr lang="en-GB" b="1"/>
              <a:t>44% on foundational research:</a:t>
            </a:r>
            <a:endParaRPr lang="en-GB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/>
              <a:t>UK is now ranked 3rd globally for quality and impact of quantum research.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/>
              <a:t>Creation of a thriving landscape of spinouts and startups.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/>
              <a:t>Strengths spread across various quantum technologies (e.g., quantum computing, sensing, communications).</a:t>
            </a:r>
          </a:p>
          <a:p>
            <a:pPr>
              <a:buFont typeface="Arial" panose="020B0604020202020204" pitchFamily="34" charset="0"/>
              <a:buNone/>
            </a:pPr>
            <a:endParaRPr lang="en-GB" b="1"/>
          </a:p>
          <a:p>
            <a:pPr>
              <a:buFont typeface="Arial" panose="020B0604020202020204" pitchFamily="34" charset="0"/>
              <a:buNone/>
            </a:pPr>
            <a:r>
              <a:rPr lang="en-GB" b="1"/>
              <a:t>25% on innovation:</a:t>
            </a:r>
            <a:endParaRPr lang="en-GB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/>
              <a:t>UK ranks 2nd globally for attracting venture capital in quantum.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/>
              <a:t>The UK also ranks 2nd for the number of quantum companies.</a:t>
            </a:r>
          </a:p>
          <a:p>
            <a:pPr>
              <a:buFont typeface="Arial" panose="020B0604020202020204" pitchFamily="34" charset="0"/>
              <a:buNone/>
            </a:pPr>
            <a:endParaRPr lang="en-GB" b="1"/>
          </a:p>
          <a:p>
            <a:pPr>
              <a:buFont typeface="Arial" panose="020B0604020202020204" pitchFamily="34" charset="0"/>
              <a:buNone/>
            </a:pPr>
            <a:r>
              <a:rPr lang="en-GB" b="1"/>
              <a:t>22% on infrastructure:</a:t>
            </a:r>
            <a:endParaRPr lang="en-GB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/>
              <a:t>Development of testing and assurance capabilities at the National Physical Laboratory.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/>
              <a:t>Establishment of the National Quantum Computing Centre to support quantum computing efforts.</a:t>
            </a:r>
          </a:p>
          <a:p>
            <a:pPr>
              <a:buFont typeface="Arial" panose="020B0604020202020204" pitchFamily="34" charset="0"/>
              <a:buNone/>
            </a:pPr>
            <a:endParaRPr lang="en-GB" b="1"/>
          </a:p>
          <a:p>
            <a:pPr>
              <a:buFont typeface="Arial" panose="020B0604020202020204" pitchFamily="34" charset="0"/>
              <a:buNone/>
            </a:pPr>
            <a:r>
              <a:rPr lang="en-GB" b="1"/>
              <a:t>Skills development:</a:t>
            </a:r>
            <a:r>
              <a:rPr lang="en-GB"/>
              <a:t> Critical to securing future talent.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/>
              <a:t>Launch of Doctoral Training Centres, quantum fellowships, and apprenticeship programmes to build a pipeline of skilled professionals.</a:t>
            </a:r>
          </a:p>
          <a:p>
            <a:endParaRPr lang="en-GB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60064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+mj-lt"/>
              <a:buNone/>
            </a:pPr>
            <a:r>
              <a:rPr lang="en-GB"/>
              <a:t>Recap of the Quantum Strategy’s four overarching goals:</a:t>
            </a:r>
          </a:p>
          <a:p>
            <a:pPr>
              <a:buFont typeface="+mj-lt"/>
              <a:buNone/>
            </a:pPr>
            <a:endParaRPr lang="en-GB" b="1"/>
          </a:p>
          <a:p>
            <a:pPr marL="457200" indent="-457200" defTabSz="457200" latinLnBrk="0">
              <a:lnSpc>
                <a:spcPct val="117999"/>
              </a:lnSpc>
              <a:buFont typeface="+mj-lt"/>
              <a:buAutoNum type="arabicPeriod"/>
            </a:pPr>
            <a:r>
              <a:rPr lang="en-GB" sz="2200" b="1">
                <a:latin typeface="Helvetica Neue"/>
                <a:sym typeface="Helvetica Neue"/>
              </a:rPr>
              <a:t>Science &amp; Engineering: </a:t>
            </a:r>
            <a:r>
              <a:rPr lang="en-GB" sz="2200" b="0">
                <a:latin typeface="Helvetica Neue"/>
                <a:sym typeface="Helvetica Neue"/>
              </a:rPr>
              <a:t>Driving excellence in quantum research and development.</a:t>
            </a:r>
          </a:p>
          <a:p>
            <a:pPr marL="457200" indent="-457200" defTabSz="457200" latinLnBrk="0">
              <a:lnSpc>
                <a:spcPct val="117999"/>
              </a:lnSpc>
              <a:buFont typeface="+mj-lt"/>
              <a:buAutoNum type="arabicPeriod"/>
            </a:pPr>
            <a:r>
              <a:rPr lang="en-GB" b="1"/>
              <a:t>Business:</a:t>
            </a:r>
            <a:r>
              <a:rPr lang="en-GB"/>
              <a:t> Supporting commercialization and scaling of quantum technologies.</a:t>
            </a:r>
          </a:p>
          <a:p>
            <a:pPr marL="457200" indent="-457200">
              <a:buFont typeface="+mj-lt"/>
              <a:buAutoNum type="arabicPeriod"/>
            </a:pPr>
            <a:r>
              <a:rPr lang="en-GB" b="1"/>
              <a:t>Societal Benefits:</a:t>
            </a:r>
            <a:r>
              <a:rPr lang="en-GB"/>
              <a:t> Leveraging quantum tech to solve societal challenges.</a:t>
            </a:r>
          </a:p>
          <a:p>
            <a:pPr marL="457200" indent="-457200">
              <a:buFont typeface="+mj-lt"/>
              <a:buAutoNum type="arabicPeriod"/>
            </a:pPr>
            <a:r>
              <a:rPr lang="en-GB" b="1"/>
              <a:t>Responsible Regulation:</a:t>
            </a:r>
            <a:r>
              <a:rPr lang="en-GB"/>
              <a:t> Ensuring ethical and effective regulatory frameworks.</a:t>
            </a:r>
          </a:p>
          <a:p>
            <a:pPr>
              <a:buFont typeface="Arial" panose="020B0604020202020204" pitchFamily="34" charset="0"/>
              <a:buNone/>
            </a:pPr>
            <a:endParaRPr lang="en-GB" b="1"/>
          </a:p>
          <a:p>
            <a:pPr>
              <a:buFont typeface="Arial" panose="020B0604020202020204" pitchFamily="34" charset="0"/>
              <a:buNone/>
            </a:pPr>
            <a:r>
              <a:rPr lang="en-GB" b="1"/>
              <a:t>Ambitious targets for the future:</a:t>
            </a:r>
          </a:p>
          <a:p>
            <a:pPr marL="342900" marR="0" lvl="0" indent="-34290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2200">
                <a:latin typeface="Helvetica Neue"/>
                <a:sym typeface="Helvetica Neue"/>
              </a:rPr>
              <a:t>Develop UK-based quantum computers capable of performing 1 trillion operations per second by 2035.</a:t>
            </a:r>
          </a:p>
          <a:p>
            <a:pPr marL="342900" marR="0" lvl="0" indent="-34290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2200">
                <a:latin typeface="Helvetica Neue"/>
                <a:sym typeface="Helvetica Neue"/>
              </a:rPr>
              <a:t>Deploy a large-scale quantum communication network by 2030.</a:t>
            </a:r>
          </a:p>
          <a:p>
            <a:pPr marL="342900" marR="0" lvl="0" indent="-34290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2200">
                <a:latin typeface="Helvetica Neue"/>
                <a:sym typeface="Helvetica Neue"/>
              </a:rPr>
              <a:t>Ensure all UK hospitals utilize quantum sensing solutions by 2030 for improved diagnostics and patient care.</a:t>
            </a:r>
          </a:p>
          <a:p>
            <a:pPr marL="342900" marR="0" lvl="0" indent="-34290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2200">
                <a:latin typeface="Helvetica Neue"/>
                <a:sym typeface="Helvetica Neue"/>
              </a:rPr>
              <a:t>Implement quantum PNT technology in aviation to enhance safety and reliability.</a:t>
            </a:r>
          </a:p>
          <a:p>
            <a:pPr marL="342900" marR="0" lvl="0" indent="-34290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2200">
                <a:latin typeface="Helvetica Neue"/>
                <a:sym typeface="Helvetica Neue"/>
              </a:rPr>
              <a:t>Deploy mobile networked quantum sensors across critical infrastructure to improve monitoring and security.</a:t>
            </a:r>
          </a:p>
          <a:p>
            <a:endParaRPr lang="en-GB" b="1"/>
          </a:p>
          <a:p>
            <a:r>
              <a:rPr lang="en-GB" b="1"/>
              <a:t>Roadmap development:</a:t>
            </a:r>
            <a:r>
              <a:rPr lang="en-GB"/>
              <a:t> </a:t>
            </a:r>
          </a:p>
          <a:p>
            <a:pPr marL="342900" marR="0" lvl="0" indent="-34290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2200">
                <a:latin typeface="Helvetica Neue"/>
                <a:sym typeface="Helvetica Neue"/>
              </a:rPr>
              <a:t>Ongoing collaboration with industry to create detailed pathways for achieving these ambitious targets.</a:t>
            </a:r>
          </a:p>
        </p:txBody>
      </p:sp>
    </p:spTree>
    <p:extLst>
      <p:ext uri="{BB962C8B-B14F-4D97-AF65-F5344CB8AC3E}">
        <p14:creationId xmlns:p14="http://schemas.microsoft.com/office/powerpoint/2010/main" val="3683254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07E40-86AF-D54B-0E1D-C4BD2074D1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61C35B-515E-9160-3F06-85EE0BD9B3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AF7E33-72DD-E470-A022-7AEF94FD8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BFC21-5F7F-9447-91AF-AA8A8473E199}" type="datetimeFigureOut">
              <a:rPr lang="en-US" smtClean="0"/>
              <a:t>9/4/25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CADBBC-29D7-A93C-5B78-640D351ED6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E6D756-5B5C-DF9B-0B35-F39E5BBAA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EBB9A-135F-3C46-B564-7CD032DC7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273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FF459A-DC2D-5EF0-EBD9-29D000F97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144F76-8515-DB96-D0C6-BFED69CD4B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0A3FAC-01FD-59A8-049A-2A9D4EE98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BFC21-5F7F-9447-91AF-AA8A8473E199}" type="datetimeFigureOut">
              <a:rPr lang="en-US" smtClean="0"/>
              <a:t>9/4/25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F6C4A2-3895-6489-545F-B5D02ADAC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3F5BBE-3BDD-0B76-A536-D1C991384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EBB9A-135F-3C46-B564-7CD032DC7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942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E61DCB-2576-40C3-2FF9-C2412EC228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97522F-D462-41D3-76A2-0C6AE4FF36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5A94DD-F375-A0BC-1FEC-196210E2F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BFC21-5F7F-9447-91AF-AA8A8473E199}" type="datetimeFigureOut">
              <a:rPr lang="en-US" smtClean="0"/>
              <a:t>9/4/25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A79ACD-1773-94A7-4512-8DC6C85F33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08BD65-2EFF-E4B6-EE8F-70313E54C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EBB9A-135F-3C46-B564-7CD032DC7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008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0FE4D-7E8E-EE26-2435-1827756CB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DFE625-7CDD-5A1D-9C08-CB3C777C63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B563CD-E328-3CBB-1444-CE5D24373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BFC21-5F7F-9447-91AF-AA8A8473E199}" type="datetimeFigureOut">
              <a:rPr lang="en-US" smtClean="0"/>
              <a:t>9/4/25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0864E5-9C75-1635-A553-7CF76BFCC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DC51FC-2CBE-AC79-5965-6E439DB05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EBB9A-135F-3C46-B564-7CD032DC7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204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F0CC2-D8B5-1F80-FB33-50B2BB2AD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B70D4E-E0D0-8365-5628-A08C2D85F8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24F916-D89B-34C6-9D25-950AFAC75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BFC21-5F7F-9447-91AF-AA8A8473E199}" type="datetimeFigureOut">
              <a:rPr lang="en-US" smtClean="0"/>
              <a:t>9/4/25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126D35-0903-CCA9-A0C1-9B31E8DB0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01D00C-0E95-F70F-A930-D2EE52864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EBB9A-135F-3C46-B564-7CD032DC7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218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3762A-A37D-8A21-05D8-0D5E3CEA75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D6E2A5-09F6-497B-3BC0-A70A7AF28B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A05E6C-F539-B554-768C-E7A2788293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940559-1655-C7B0-E745-E70447639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BFC21-5F7F-9447-91AF-AA8A8473E199}" type="datetimeFigureOut">
              <a:rPr lang="en-US" smtClean="0"/>
              <a:t>9/4/25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A0B35D-6845-2227-4FCF-92724556D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B4D1E0-8D09-F8EE-67E7-5526E66FB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EBB9A-135F-3C46-B564-7CD032DC7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683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AE44C-8FDB-6B6B-1F16-B7DA5AA29B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EE22D0-F027-A96C-FB52-9042D9505C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771DA5-CF31-BEFC-C7E2-84CF0B3E8D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D6C560-0984-19E9-7F4D-AB141C7E67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6414F9-CEC9-C5D7-6E77-CAC32210E4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97DFDE-9B3A-7355-82E1-82DEF2612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BFC21-5F7F-9447-91AF-AA8A8473E199}" type="datetimeFigureOut">
              <a:rPr lang="en-US" smtClean="0"/>
              <a:t>9/4/25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893D555-1037-DEEF-A4D6-497D0CE03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42B5146-F5E1-D5FF-21D9-D58025609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EBB9A-135F-3C46-B564-7CD032DC7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1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43E85-552F-B9BF-1A20-3FE1A9028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BDB62F-14B4-6381-836A-94EBAB5F7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BFC21-5F7F-9447-91AF-AA8A8473E199}" type="datetimeFigureOut">
              <a:rPr lang="en-US" smtClean="0"/>
              <a:t>9/4/25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5D78BA-C6A8-71B3-1095-D2992E993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098499-8EA2-0DC9-6379-CE5426A8B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EBB9A-135F-3C46-B564-7CD032DC7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086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A1544E-68C7-120F-9598-B9C331001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BFC21-5F7F-9447-91AF-AA8A8473E199}" type="datetimeFigureOut">
              <a:rPr lang="en-US" smtClean="0"/>
              <a:t>9/4/25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34517D-653F-0E3B-4D8D-D35309417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220474-6564-04FE-5B68-334C60216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EBB9A-135F-3C46-B564-7CD032DC7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115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D867F-1FB1-B5D6-4E35-850EA8EFA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A5D1C0-7B2A-AF69-A605-6097DA5683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51269B-B4FF-314E-9052-41AB5D735A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9E36DC-96F3-E28B-AE7F-CB0B9C8BC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BFC21-5F7F-9447-91AF-AA8A8473E199}" type="datetimeFigureOut">
              <a:rPr lang="en-US" smtClean="0"/>
              <a:t>9/4/25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DFC6D8-D6F1-B56F-B985-6A26174F5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B934FB-4835-0220-EF9D-4FB78F8D6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EBB9A-135F-3C46-B564-7CD032DC7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384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8D1DC-474E-4F29-BEB5-5F2A03616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0A3DFDC-FC4A-A51B-5A71-A104C62A12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D4C0E4-D1B9-8A8E-5C17-3BB9B412FD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7E571D-CD3B-4BC8-0C28-CCC36B1C5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BFC21-5F7F-9447-91AF-AA8A8473E199}" type="datetimeFigureOut">
              <a:rPr lang="en-US" smtClean="0"/>
              <a:t>9/4/25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DFEBBE-7C06-F745-FEB4-A2291BA20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11D844-4BE8-975F-C780-DD2882D01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EBB9A-135F-3C46-B564-7CD032DC7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78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943016C-9034-E532-D1CA-1CA86A492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A24C43-717D-8BFA-2706-BB93F4B4A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54E7BF-1F39-9CB9-8847-DC979B26BF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4BFC21-5F7F-9447-91AF-AA8A8473E199}" type="datetimeFigureOut">
              <a:rPr lang="en-US" smtClean="0"/>
              <a:t>9/4/25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5715A0-1986-B0BD-0491-F955C371BC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910C9D-ED30-5404-DC74-F83E7D60CA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3EBB9A-135F-3C46-B564-7CD032DC7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292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jpe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eg"/><Relationship Id="rId3" Type="http://schemas.openxmlformats.org/officeDocument/2006/relationships/image" Target="../media/image1.png"/><Relationship Id="rId7" Type="http://schemas.openxmlformats.org/officeDocument/2006/relationships/image" Target="../media/image1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22.jpeg"/><Relationship Id="rId5" Type="http://schemas.openxmlformats.org/officeDocument/2006/relationships/image" Target="../media/image3.png"/><Relationship Id="rId10" Type="http://schemas.openxmlformats.org/officeDocument/2006/relationships/image" Target="../media/image21.jpeg"/><Relationship Id="rId4" Type="http://schemas.openxmlformats.org/officeDocument/2006/relationships/image" Target="../media/image2.png"/><Relationship Id="rId9" Type="http://schemas.openxmlformats.org/officeDocument/2006/relationships/image" Target="../media/image2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" name="Rectangle"/>
          <p:cNvSpPr/>
          <p:nvPr/>
        </p:nvSpPr>
        <p:spPr>
          <a:xfrm>
            <a:off x="-92885" y="-72666"/>
            <a:ext cx="12192000" cy="685800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kumimoji="0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 Medium"/>
            </a:endParaRPr>
          </a:p>
        </p:txBody>
      </p:sp>
      <p:pic>
        <p:nvPicPr>
          <p:cNvPr id="515" name="Net_Standalone_2.png" descr="Net_Standalone_2.pn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 rot="6172083" flipH="1">
            <a:off x="240388" y="-647257"/>
            <a:ext cx="2077283" cy="28382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676" y="21600"/>
                </a:moveTo>
                <a:lnTo>
                  <a:pt x="21600" y="2621"/>
                </a:lnTo>
                <a:lnTo>
                  <a:pt x="5924" y="0"/>
                </a:lnTo>
                <a:lnTo>
                  <a:pt x="0" y="18979"/>
                </a:lnTo>
                <a:lnTo>
                  <a:pt x="15676" y="21600"/>
                </a:lnTo>
                <a:close/>
              </a:path>
            </a:pathLst>
          </a:custGeom>
          <a:ln w="12700">
            <a:miter lim="400000"/>
          </a:ln>
        </p:spPr>
      </p:pic>
      <p:pic>
        <p:nvPicPr>
          <p:cNvPr id="516" name="Crisps_2.png" descr="Crisps_2.png"/>
          <p:cNvPicPr>
            <a:picLocks noChangeAspect="1"/>
          </p:cNvPicPr>
          <p:nvPr/>
        </p:nvPicPr>
        <p:blipFill>
          <a:blip r:embed="rId4" cstate="screen">
            <a:alphaModFix amt="8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-462" y="2082"/>
            <a:ext cx="1112947" cy="1582921"/>
          </a:xfrm>
          <a:prstGeom prst="rect">
            <a:avLst/>
          </a:prstGeom>
          <a:ln w="12700">
            <a:miter lim="400000"/>
          </a:ln>
        </p:spPr>
      </p:pic>
      <p:pic>
        <p:nvPicPr>
          <p:cNvPr id="517" name="Crisps_2.png" descr="Crisps_2.png"/>
          <p:cNvPicPr>
            <a:picLocks noChangeAspect="1"/>
          </p:cNvPicPr>
          <p:nvPr/>
        </p:nvPicPr>
        <p:blipFill>
          <a:blip r:embed="rId5" cstate="screen">
            <a:alphaModFix amt="64999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 rot="10321655">
            <a:off x="-99806" y="-86218"/>
            <a:ext cx="1593269" cy="173753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90" y="21600"/>
                </a:moveTo>
                <a:lnTo>
                  <a:pt x="21600" y="2545"/>
                </a:lnTo>
                <a:lnTo>
                  <a:pt x="1787" y="0"/>
                </a:lnTo>
                <a:lnTo>
                  <a:pt x="0" y="11702"/>
                </a:lnTo>
                <a:lnTo>
                  <a:pt x="1" y="19200"/>
                </a:lnTo>
                <a:lnTo>
                  <a:pt x="18690" y="21600"/>
                </a:lnTo>
                <a:close/>
              </a:path>
            </a:pathLst>
          </a:custGeom>
          <a:ln w="12700">
            <a:miter lim="400000"/>
          </a:ln>
        </p:spPr>
      </p:pic>
      <p:sp>
        <p:nvSpPr>
          <p:cNvPr id="518" name="Rectangle"/>
          <p:cNvSpPr/>
          <p:nvPr/>
        </p:nvSpPr>
        <p:spPr>
          <a:xfrm>
            <a:off x="-1" y="1507840"/>
            <a:ext cx="12192001" cy="81479"/>
          </a:xfrm>
          <a:prstGeom prst="rect">
            <a:avLst/>
          </a:prstGeom>
          <a:gradFill>
            <a:gsLst>
              <a:gs pos="0">
                <a:srgbClr val="FF9900"/>
              </a:gs>
              <a:gs pos="63118">
                <a:srgbClr val="FF00FF"/>
              </a:gs>
              <a:gs pos="100000">
                <a:srgbClr val="00F8F8"/>
              </a:gs>
            </a:gsLst>
          </a:gradFill>
          <a:ln w="12700">
            <a:miter lim="400000"/>
          </a:ln>
        </p:spPr>
        <p:txBody>
          <a:bodyPr lIns="0" tIns="0" rIns="0" bIns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>
                <a:solidFill>
                  <a:srgbClr val="FF00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kumimoji="0" sz="1600" b="0" i="0" u="none" strike="noStrike" kern="1200" cap="none" spc="0" normalizeH="0" baseline="0" noProof="0">
              <a:ln>
                <a:noFill/>
              </a:ln>
              <a:solidFill>
                <a:srgbClr val="FF00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Helvetica Neue Medium"/>
            </a:endParaRPr>
          </a:p>
        </p:txBody>
      </p:sp>
      <p:pic>
        <p:nvPicPr>
          <p:cNvPr id="524" name="DSTI_Black_Digital-01.png" descr="DSTI_Black_Digital-01.png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99542" y="325077"/>
            <a:ext cx="1825836" cy="919866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Lorem ipsum Dolor sit amet">
            <a:extLst>
              <a:ext uri="{FF2B5EF4-FFF2-40B4-BE49-F238E27FC236}">
                <a16:creationId xmlns:a16="http://schemas.microsoft.com/office/drawing/2014/main" id="{43693E04-9A06-FE0A-DB1F-F9DBDF950DD7}"/>
              </a:ext>
            </a:extLst>
          </p:cNvPr>
          <p:cNvSpPr txBox="1"/>
          <p:nvPr/>
        </p:nvSpPr>
        <p:spPr>
          <a:xfrm>
            <a:off x="1818399" y="65941"/>
            <a:ext cx="7896529" cy="18406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25400" tIns="25400" rIns="25400" bIns="25400" anchor="ctr">
            <a:spAutoFit/>
          </a:bodyPr>
          <a:lstStyle>
            <a:lvl1pPr algn="l">
              <a:lnSpc>
                <a:spcPct val="80000"/>
              </a:lnSpc>
              <a:defRPr sz="6900" b="0" cap="all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all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/>
                <a:cs typeface="Arial Black"/>
                <a:sym typeface="Arial Black"/>
              </a:rPr>
              <a:t>UK investment £1.1bn SINCE 2014 plus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1200" cap="all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/>
              <a:cs typeface="Arial Black"/>
              <a:sym typeface="Arial Black"/>
            </a:endParaRP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i="0" u="none" strike="noStrike" kern="1200" cap="all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/>
                <a:cs typeface="Arial Black"/>
                <a:sym typeface="Arial Black"/>
              </a:rPr>
              <a:t>‘</a:t>
            </a:r>
            <a:r>
              <a:rPr kumimoji="0" lang="en-GB" sz="1600" i="0" u="none" strike="noStrike" kern="1200" cap="all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/>
                <a:cs typeface="Arial Black"/>
                <a:sym typeface="Arial Black"/>
              </a:rPr>
              <a:t>24: £100 million in government funding for five new research hubs,  plus new CDTs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600" dirty="0">
                <a:solidFill>
                  <a:schemeClr val="tx1"/>
                </a:solidFill>
              </a:rPr>
              <a:t>‘25: </a:t>
            </a:r>
            <a:r>
              <a:rPr kumimoji="0" lang="en-GB" sz="1600" i="0" u="none" strike="noStrike" kern="1200" cap="all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/>
                <a:cs typeface="Arial Black"/>
                <a:sym typeface="Arial Black"/>
              </a:rPr>
              <a:t>£670M for QC Mission +NQCC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1200" cap="all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/>
              <a:cs typeface="Arial Black"/>
              <a:sym typeface="Arial Black"/>
            </a:endParaRP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3450" b="0" i="0" u="none" strike="noStrike" kern="1200" cap="all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Arial Black"/>
              <a:cs typeface="Arial Black"/>
              <a:sym typeface="Arial Black"/>
            </a:endParaRP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240ACF08-C861-E56A-CC64-48CEA5F5C0EE}"/>
              </a:ext>
            </a:extLst>
          </p:cNvPr>
          <p:cNvSpPr txBox="1">
            <a:spLocks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45720" tIns="22860" rIns="45720" bIns="22860" rtlCol="0" anchor="ctr"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800" b="1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Arial Black" panose="020B0A04020102020204" pitchFamily="34" charset="0"/>
                <a:ea typeface="Helvetica Neue"/>
                <a:cs typeface="Helvetica Neue"/>
                <a:sym typeface="Helvetica Neue"/>
              </a:defRPr>
            </a:lvl1pPr>
            <a:lvl2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2286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2743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3200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3657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marR="0" lvl="0" indent="0" algn="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Black" panose="020B0A04020102020204" pitchFamily="34" charset="0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9252E53-BE1C-5DAD-205E-33FEA950D532}"/>
              </a:ext>
            </a:extLst>
          </p:cNvPr>
          <p:cNvSpPr txBox="1"/>
          <p:nvPr/>
        </p:nvSpPr>
        <p:spPr>
          <a:xfrm>
            <a:off x="3785679" y="1792060"/>
            <a:ext cx="7697482" cy="115416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142875" marR="0" lvl="0" indent="-142875" algn="l" defTabSz="4572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World-leading research: </a:t>
            </a: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</a:t>
            </a:r>
            <a:r>
              <a:rPr kumimoji="0" lang="en-GB" sz="16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rd</a:t>
            </a: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globally for quality and impact, several world firsts and university spinouts</a:t>
            </a:r>
          </a:p>
          <a:p>
            <a:pPr marL="142875" marR="0" lvl="0" indent="-142875" algn="l" defTabSz="4572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Broad set of capabilities: </a:t>
            </a: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strengths</a:t>
            </a: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across all quantum technologies and the supply chain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4941678-89AD-096B-C5C3-18A9340AB00D}"/>
              </a:ext>
            </a:extLst>
          </p:cNvPr>
          <p:cNvSpPr txBox="1"/>
          <p:nvPr/>
        </p:nvSpPr>
        <p:spPr>
          <a:xfrm>
            <a:off x="591459" y="1784919"/>
            <a:ext cx="1524703" cy="69249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Research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44% of spend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49BEA94-74AF-C411-612A-D57A36CE9ACD}"/>
              </a:ext>
            </a:extLst>
          </p:cNvPr>
          <p:cNvSpPr txBox="1"/>
          <p:nvPr/>
        </p:nvSpPr>
        <p:spPr>
          <a:xfrm>
            <a:off x="3785679" y="3070092"/>
            <a:ext cx="7697482" cy="155427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142875" marR="0" lvl="0" indent="-142875" algn="l" defTabSz="4572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High-levels of private investment: </a:t>
            </a: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2nd globally for attracting private investment </a:t>
            </a:r>
          </a:p>
          <a:p>
            <a:pPr marL="142875" marR="0" lvl="0" indent="-142875" algn="l" defTabSz="4572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Thriving business community: </a:t>
            </a: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2nd globally for number of quantum companies, 180 businesses and research organisations collaborating</a:t>
            </a:r>
          </a:p>
          <a:p>
            <a:pPr marL="142875" marR="0" lvl="0" indent="-142875" algn="l" defTabSz="4572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Industry led challenges -£300m IUK triggered £900m </a:t>
            </a:r>
            <a:r>
              <a:rPr lang="en-GB" sz="16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indstry</a:t>
            </a:r>
            <a:r>
              <a:rPr lang="en-GB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same projects</a:t>
            </a: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42875" marR="0" lvl="0" indent="-142875" algn="l" defTabSz="4572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783D6C1-04AB-7DCF-E009-CCDC8F13C6DA}"/>
              </a:ext>
            </a:extLst>
          </p:cNvPr>
          <p:cNvSpPr txBox="1"/>
          <p:nvPr/>
        </p:nvSpPr>
        <p:spPr>
          <a:xfrm>
            <a:off x="591459" y="2977274"/>
            <a:ext cx="1719769" cy="69249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Innovation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25% of spend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A1B8CD5-3DAC-7BBF-125B-626BD8C42572}"/>
              </a:ext>
            </a:extLst>
          </p:cNvPr>
          <p:cNvSpPr txBox="1"/>
          <p:nvPr/>
        </p:nvSpPr>
        <p:spPr>
          <a:xfrm>
            <a:off x="3787451" y="4294609"/>
            <a:ext cx="7697482" cy="83099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142875" marR="0" lvl="0" indent="-142875" algn="l" defTabSz="4572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Facilities to support early research and development </a:t>
            </a: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including testing and assurance capabilities through the National Physical Laboratory</a:t>
            </a:r>
            <a:r>
              <a:rPr lang="en-GB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and the National Quantum Computing Centre to accelerate scaling and readiness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3CFC3F0-82A2-2C4F-A609-67C2C38207C9}"/>
              </a:ext>
            </a:extLst>
          </p:cNvPr>
          <p:cNvSpPr txBox="1"/>
          <p:nvPr/>
        </p:nvSpPr>
        <p:spPr>
          <a:xfrm>
            <a:off x="593232" y="4212424"/>
            <a:ext cx="1717997" cy="69249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Infrastructure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22% of spend</a:t>
            </a:r>
          </a:p>
        </p:txBody>
      </p:sp>
      <p:pic>
        <p:nvPicPr>
          <p:cNvPr id="11" name="christina-wocintechchat-com-glRqyWJgUeY-unsplash.jpg" descr="christina-wocintechchat-com-glRqyWJgUeY-unsplash.jpg">
            <a:extLst>
              <a:ext uri="{FF2B5EF4-FFF2-40B4-BE49-F238E27FC236}">
                <a16:creationId xmlns:a16="http://schemas.microsoft.com/office/drawing/2014/main" id="{2CD47607-5694-8CDF-5F88-3707A5C70280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382705" y="5198420"/>
            <a:ext cx="1083647" cy="995756"/>
          </a:xfrm>
          <a:prstGeom prst="rect">
            <a:avLst/>
          </a:prstGeom>
          <a:ln w="76200">
            <a:solidFill>
              <a:schemeClr val="bg1">
                <a:lumMod val="95000"/>
              </a:schemeClr>
            </a:solidFill>
            <a:miter lim="400000"/>
          </a:ln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A77AC49A-12A3-CC83-27F0-EBC7BD9EAFEE}"/>
              </a:ext>
            </a:extLst>
          </p:cNvPr>
          <p:cNvSpPr txBox="1"/>
          <p:nvPr/>
        </p:nvSpPr>
        <p:spPr>
          <a:xfrm>
            <a:off x="3785679" y="5260535"/>
            <a:ext cx="7697482" cy="90794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142875" marR="0" lvl="0" indent="-142875" algn="l" defTabSz="4572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Trained over </a:t>
            </a:r>
            <a:r>
              <a:rPr lang="en-GB" sz="1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600</a:t>
            </a: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PHDs since 2014 </a:t>
            </a: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through a variety of programmes such as centres for doctoral training and doctoral studentship schemes</a:t>
            </a:r>
          </a:p>
          <a:p>
            <a:pPr marL="142875" marR="0" lvl="0" indent="-142875" algn="l" defTabSz="4572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Apprenticeships programme</a:t>
            </a: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to train engineers to join the quantum workforce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CB6A29C-67AE-0891-BD68-84500164F762}"/>
              </a:ext>
            </a:extLst>
          </p:cNvPr>
          <p:cNvSpPr txBox="1"/>
          <p:nvPr/>
        </p:nvSpPr>
        <p:spPr>
          <a:xfrm>
            <a:off x="593232" y="5413901"/>
            <a:ext cx="1522930" cy="69249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Skills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9% of spend</a:t>
            </a:r>
          </a:p>
        </p:txBody>
      </p:sp>
      <p:pic>
        <p:nvPicPr>
          <p:cNvPr id="14" name="Picture 2" descr="New quantum technologies to be developed in Imperial initiative | Imperial  News | Imperial College London">
            <a:extLst>
              <a:ext uri="{FF2B5EF4-FFF2-40B4-BE49-F238E27FC236}">
                <a16:creationId xmlns:a16="http://schemas.microsoft.com/office/drawing/2014/main" id="{BEA7C41D-2444-0966-EA4B-5AAFC18BCEF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357707" y="1804492"/>
            <a:ext cx="1092507" cy="1001690"/>
          </a:xfrm>
          <a:prstGeom prst="rect">
            <a:avLst/>
          </a:prstGeom>
          <a:ln w="76200">
            <a:solidFill>
              <a:schemeClr val="bg1">
                <a:lumMod val="95000"/>
              </a:schemeClr>
            </a:solidFill>
            <a:miter lim="4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6" descr="A quantum leap for brain imaging | Vision | University of Nottingham">
            <a:extLst>
              <a:ext uri="{FF2B5EF4-FFF2-40B4-BE49-F238E27FC236}">
                <a16:creationId xmlns:a16="http://schemas.microsoft.com/office/drawing/2014/main" id="{4F34463F-54E0-2F7B-664B-47905082015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357707" y="2996167"/>
            <a:ext cx="1083647" cy="1040419"/>
          </a:xfrm>
          <a:prstGeom prst="rect">
            <a:avLst/>
          </a:prstGeom>
          <a:ln w="76200">
            <a:solidFill>
              <a:schemeClr val="bg1">
                <a:lumMod val="95000"/>
              </a:schemeClr>
            </a:solidFill>
            <a:miter lim="4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8" descr="Oxford to lead quantum computing hub as part of UK's research and  innovation drive | University of Oxford">
            <a:extLst>
              <a:ext uri="{FF2B5EF4-FFF2-40B4-BE49-F238E27FC236}">
                <a16:creationId xmlns:a16="http://schemas.microsoft.com/office/drawing/2014/main" id="{73FD0680-8E51-E85C-386E-E9EEE206342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357707" y="4131517"/>
            <a:ext cx="1083647" cy="1010112"/>
          </a:xfrm>
          <a:prstGeom prst="rect">
            <a:avLst/>
          </a:prstGeom>
          <a:ln w="76200">
            <a:solidFill>
              <a:schemeClr val="bg1">
                <a:lumMod val="95000"/>
              </a:schemeClr>
            </a:solidFill>
            <a:miter lim="4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1">
            <a:extLst>
              <a:ext uri="{FF2B5EF4-FFF2-40B4-BE49-F238E27FC236}">
                <a16:creationId xmlns:a16="http://schemas.microsoft.com/office/drawing/2014/main" id="{EE6322B5-376C-D092-1620-E7ABFAA1E8C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825217" y="6308264"/>
            <a:ext cx="1477792" cy="500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1">
            <a:extLst>
              <a:ext uri="{FF2B5EF4-FFF2-40B4-BE49-F238E27FC236}">
                <a16:creationId xmlns:a16="http://schemas.microsoft.com/office/drawing/2014/main" id="{E3EDFCF1-EB43-5940-4726-7E5C62466AD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510847" y="6331912"/>
            <a:ext cx="1135117" cy="4534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1">
            <a:extLst>
              <a:ext uri="{FF2B5EF4-FFF2-40B4-BE49-F238E27FC236}">
                <a16:creationId xmlns:a16="http://schemas.microsoft.com/office/drawing/2014/main" id="{2481320B-F139-6C54-7C78-E5C9FC8CA37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853802" y="6339795"/>
            <a:ext cx="1445174" cy="437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1">
            <a:extLst>
              <a:ext uri="{FF2B5EF4-FFF2-40B4-BE49-F238E27FC236}">
                <a16:creationId xmlns:a16="http://schemas.microsoft.com/office/drawing/2014/main" id="{5C502FDB-C2F8-F5E1-585C-3FA8056BB67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925998" y="6444113"/>
            <a:ext cx="935577" cy="2290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1">
            <a:extLst>
              <a:ext uri="{FF2B5EF4-FFF2-40B4-BE49-F238E27FC236}">
                <a16:creationId xmlns:a16="http://schemas.microsoft.com/office/drawing/2014/main" id="{65BBDB97-C5E6-8FB6-D206-6CEBD1C3448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9069413" y="6251128"/>
            <a:ext cx="757054" cy="614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1">
            <a:extLst>
              <a:ext uri="{FF2B5EF4-FFF2-40B4-BE49-F238E27FC236}">
                <a16:creationId xmlns:a16="http://schemas.microsoft.com/office/drawing/2014/main" id="{8D5958EC-3A9D-63D3-A995-4B8025C35B8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034305" y="6380532"/>
            <a:ext cx="547783" cy="356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1">
            <a:extLst>
              <a:ext uri="{FF2B5EF4-FFF2-40B4-BE49-F238E27FC236}">
                <a16:creationId xmlns:a16="http://schemas.microsoft.com/office/drawing/2014/main" id="{C8EFF2EE-1FC0-C017-1639-E177ECA58FC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789927" y="6402791"/>
            <a:ext cx="935577" cy="311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1">
            <a:extLst>
              <a:ext uri="{FF2B5EF4-FFF2-40B4-BE49-F238E27FC236}">
                <a16:creationId xmlns:a16="http://schemas.microsoft.com/office/drawing/2014/main" id="{1FF9F26D-DA86-1A7E-4AC7-2F2EDA19766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365"/>
          <a:stretch/>
        </p:blipFill>
        <p:spPr bwMode="auto">
          <a:xfrm>
            <a:off x="466496" y="6247435"/>
            <a:ext cx="1150883" cy="6223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2">
            <a:extLst>
              <a:ext uri="{FF2B5EF4-FFF2-40B4-BE49-F238E27FC236}">
                <a16:creationId xmlns:a16="http://schemas.microsoft.com/office/drawing/2014/main" id="{195B4040-3A5A-4E5F-0682-A725DA0ED0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506814" y="6399962"/>
            <a:ext cx="1211346" cy="317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5" name="Net_Standalone_2.png" descr="Net_Standalone_2.pn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 rot="6172083" flipH="1">
            <a:off x="240388" y="-647257"/>
            <a:ext cx="2077283" cy="28382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676" y="21600"/>
                </a:moveTo>
                <a:lnTo>
                  <a:pt x="21600" y="2621"/>
                </a:lnTo>
                <a:lnTo>
                  <a:pt x="5924" y="0"/>
                </a:lnTo>
                <a:lnTo>
                  <a:pt x="0" y="18979"/>
                </a:lnTo>
                <a:lnTo>
                  <a:pt x="15676" y="21600"/>
                </a:lnTo>
                <a:close/>
              </a:path>
            </a:pathLst>
          </a:custGeom>
          <a:ln w="12700">
            <a:miter lim="400000"/>
          </a:ln>
        </p:spPr>
      </p:pic>
      <p:pic>
        <p:nvPicPr>
          <p:cNvPr id="516" name="Crisps_2.png" descr="Crisps_2.png"/>
          <p:cNvPicPr>
            <a:picLocks noChangeAspect="1"/>
          </p:cNvPicPr>
          <p:nvPr/>
        </p:nvPicPr>
        <p:blipFill>
          <a:blip r:embed="rId4" cstate="screen">
            <a:alphaModFix amt="8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-462" y="2082"/>
            <a:ext cx="1112947" cy="1582921"/>
          </a:xfrm>
          <a:prstGeom prst="rect">
            <a:avLst/>
          </a:prstGeom>
          <a:ln w="12700">
            <a:miter lim="400000"/>
          </a:ln>
        </p:spPr>
      </p:pic>
      <p:pic>
        <p:nvPicPr>
          <p:cNvPr id="517" name="Crisps_2.png" descr="Crisps_2.png"/>
          <p:cNvPicPr>
            <a:picLocks noChangeAspect="1"/>
          </p:cNvPicPr>
          <p:nvPr/>
        </p:nvPicPr>
        <p:blipFill>
          <a:blip r:embed="rId5" cstate="screen">
            <a:alphaModFix amt="64999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 rot="10321655">
            <a:off x="-99806" y="-86218"/>
            <a:ext cx="1593269" cy="173753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90" y="21600"/>
                </a:moveTo>
                <a:lnTo>
                  <a:pt x="21600" y="2545"/>
                </a:lnTo>
                <a:lnTo>
                  <a:pt x="1787" y="0"/>
                </a:lnTo>
                <a:lnTo>
                  <a:pt x="0" y="11702"/>
                </a:lnTo>
                <a:lnTo>
                  <a:pt x="1" y="19200"/>
                </a:lnTo>
                <a:lnTo>
                  <a:pt x="18690" y="21600"/>
                </a:lnTo>
                <a:close/>
              </a:path>
            </a:pathLst>
          </a:custGeom>
          <a:ln w="12700">
            <a:miter lim="400000"/>
          </a:ln>
        </p:spPr>
      </p:pic>
      <p:sp>
        <p:nvSpPr>
          <p:cNvPr id="518" name="Rectangle"/>
          <p:cNvSpPr/>
          <p:nvPr/>
        </p:nvSpPr>
        <p:spPr>
          <a:xfrm>
            <a:off x="-1" y="1507840"/>
            <a:ext cx="12192001" cy="81479"/>
          </a:xfrm>
          <a:prstGeom prst="rect">
            <a:avLst/>
          </a:prstGeom>
          <a:gradFill>
            <a:gsLst>
              <a:gs pos="0">
                <a:srgbClr val="FF9900"/>
              </a:gs>
              <a:gs pos="63118">
                <a:srgbClr val="FF00FF"/>
              </a:gs>
              <a:gs pos="100000">
                <a:srgbClr val="00F8F8"/>
              </a:gs>
            </a:gsLst>
          </a:gra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 hangingPunct="0">
              <a:defRPr sz="3200" b="0">
                <a:solidFill>
                  <a:srgbClr val="FF00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 kern="0">
              <a:solidFill>
                <a:srgbClr val="FF00FF"/>
              </a:solidFill>
              <a:sym typeface="Helvetica Neue Medium"/>
            </a:endParaRPr>
          </a:p>
        </p:txBody>
      </p:sp>
      <p:pic>
        <p:nvPicPr>
          <p:cNvPr id="524" name="DSTI_Black_Digital-01.png" descr="DSTI_Black_Digital-01.png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99542" y="325077"/>
            <a:ext cx="1825836" cy="919866"/>
          </a:xfrm>
          <a:prstGeom prst="rect">
            <a:avLst/>
          </a:prstGeom>
          <a:ln w="12700">
            <a:miter lim="400000"/>
          </a:ln>
        </p:spPr>
      </p:pic>
      <p:sp>
        <p:nvSpPr>
          <p:cNvPr id="545" name="Lorem ipsum Dolor sit amet">
            <a:extLst>
              <a:ext uri="{FF2B5EF4-FFF2-40B4-BE49-F238E27FC236}">
                <a16:creationId xmlns:a16="http://schemas.microsoft.com/office/drawing/2014/main" id="{843DED7C-6939-7AF0-ABE1-5B8AF7BC0985}"/>
              </a:ext>
            </a:extLst>
          </p:cNvPr>
          <p:cNvSpPr txBox="1"/>
          <p:nvPr/>
        </p:nvSpPr>
        <p:spPr>
          <a:xfrm>
            <a:off x="1885109" y="251143"/>
            <a:ext cx="7896529" cy="7493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 anchor="ctr">
            <a:spAutoFit/>
          </a:bodyPr>
          <a:lstStyle>
            <a:lvl1pPr algn="l">
              <a:lnSpc>
                <a:spcPct val="80000"/>
              </a:lnSpc>
              <a:defRPr sz="6900" b="0" cap="all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</a:lstStyle>
          <a:p>
            <a:pPr defTabSz="412750" hangingPunct="0"/>
            <a:r>
              <a:rPr lang="en-GB" sz="2800" b="1" kern="0" dirty="0" err="1">
                <a:solidFill>
                  <a:srgbClr val="04084A"/>
                </a:solidFill>
                <a:latin typeface="+mj-lt"/>
              </a:rPr>
              <a:t>UK:Five</a:t>
            </a:r>
            <a:r>
              <a:rPr lang="en-GB" sz="2800" b="1" kern="0" dirty="0">
                <a:solidFill>
                  <a:srgbClr val="04084A"/>
                </a:solidFill>
                <a:latin typeface="+mj-lt"/>
              </a:rPr>
              <a:t> NEW HUBS, five missions commit over next 10 years; New </a:t>
            </a:r>
            <a:r>
              <a:rPr lang="en-GB" sz="2800" b="1" kern="0" dirty="0" err="1">
                <a:solidFill>
                  <a:srgbClr val="04084A"/>
                </a:solidFill>
                <a:latin typeface="+mj-lt"/>
              </a:rPr>
              <a:t>InduStrial</a:t>
            </a:r>
            <a:r>
              <a:rPr lang="en-GB" sz="2800" b="1" kern="0" dirty="0">
                <a:solidFill>
                  <a:srgbClr val="04084A"/>
                </a:solidFill>
                <a:latin typeface="+mj-lt"/>
              </a:rPr>
              <a:t> Strategy</a:t>
            </a:r>
            <a:endParaRPr sz="2800" b="1" kern="0" dirty="0">
              <a:solidFill>
                <a:srgbClr val="04084A"/>
              </a:solidFill>
              <a:latin typeface="+mj-lt"/>
            </a:endParaRPr>
          </a:p>
        </p:txBody>
      </p:sp>
      <p:sp>
        <p:nvSpPr>
          <p:cNvPr id="549" name="Free-form: Shape 9">
            <a:extLst>
              <a:ext uri="{FF2B5EF4-FFF2-40B4-BE49-F238E27FC236}">
                <a16:creationId xmlns:a16="http://schemas.microsoft.com/office/drawing/2014/main" id="{C14C20D7-EC11-1EA3-2E34-D514A12DA8B5}"/>
              </a:ext>
            </a:extLst>
          </p:cNvPr>
          <p:cNvSpPr/>
          <p:nvPr/>
        </p:nvSpPr>
        <p:spPr>
          <a:xfrm>
            <a:off x="711413" y="3771180"/>
            <a:ext cx="4856605" cy="459696"/>
          </a:xfrm>
          <a:custGeom>
            <a:avLst/>
            <a:gdLst>
              <a:gd name="connsiteX0" fmla="*/ 0 w 2118969"/>
              <a:gd name="connsiteY0" fmla="*/ 0 h 898956"/>
              <a:gd name="connsiteX1" fmla="*/ 2118969 w 2118969"/>
              <a:gd name="connsiteY1" fmla="*/ 0 h 898956"/>
              <a:gd name="connsiteX2" fmla="*/ 2118969 w 2118969"/>
              <a:gd name="connsiteY2" fmla="*/ 898956 h 898956"/>
              <a:gd name="connsiteX3" fmla="*/ 0 w 2118969"/>
              <a:gd name="connsiteY3" fmla="*/ 898956 h 898956"/>
              <a:gd name="connsiteX4" fmla="*/ 0 w 2118969"/>
              <a:gd name="connsiteY4" fmla="*/ 0 h 898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18969" h="898956">
                <a:moveTo>
                  <a:pt x="0" y="0"/>
                </a:moveTo>
                <a:lnTo>
                  <a:pt x="2118969" y="0"/>
                </a:lnTo>
                <a:lnTo>
                  <a:pt x="2118969" y="898956"/>
                </a:lnTo>
                <a:lnTo>
                  <a:pt x="0" y="89895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defTabSz="311150" hangingPunct="0">
              <a:spcBef>
                <a:spcPct val="0"/>
              </a:spcBef>
              <a:spcAft>
                <a:spcPct val="35000"/>
              </a:spcAft>
            </a:pPr>
            <a:r>
              <a:rPr lang="en-GB" sz="1600" b="0" i="0" dirty="0">
                <a:solidFill>
                  <a:srgbClr val="0B0C0C"/>
                </a:solidFill>
                <a:effectLst/>
              </a:rPr>
              <a:t>The UK Quantum </a:t>
            </a:r>
            <a:r>
              <a:rPr lang="en-GB" sz="1600" b="1" i="0" dirty="0">
                <a:solidFill>
                  <a:srgbClr val="0B0C0C"/>
                </a:solidFill>
                <a:effectLst/>
              </a:rPr>
              <a:t>Biomedical Sensing </a:t>
            </a:r>
            <a:r>
              <a:rPr lang="en-GB" sz="1600" b="0" i="0" dirty="0">
                <a:solidFill>
                  <a:srgbClr val="0B0C0C"/>
                </a:solidFill>
                <a:effectLst/>
              </a:rPr>
              <a:t>Research Hub (University College London and University of Cambridge)</a:t>
            </a:r>
            <a:endParaRPr lang="en-US" sz="1600" dirty="0">
              <a:solidFill>
                <a:srgbClr val="04084A"/>
              </a:solidFill>
              <a:sym typeface="Helvetica Neue"/>
            </a:endParaRPr>
          </a:p>
        </p:txBody>
      </p:sp>
      <p:sp>
        <p:nvSpPr>
          <p:cNvPr id="553" name="Free-form: Shape 12">
            <a:extLst>
              <a:ext uri="{FF2B5EF4-FFF2-40B4-BE49-F238E27FC236}">
                <a16:creationId xmlns:a16="http://schemas.microsoft.com/office/drawing/2014/main" id="{A1C5C8DA-6245-C916-24FE-D5C64202CA23}"/>
              </a:ext>
            </a:extLst>
          </p:cNvPr>
          <p:cNvSpPr/>
          <p:nvPr/>
        </p:nvSpPr>
        <p:spPr>
          <a:xfrm>
            <a:off x="665104" y="5755666"/>
            <a:ext cx="4763990" cy="453579"/>
          </a:xfrm>
          <a:custGeom>
            <a:avLst/>
            <a:gdLst>
              <a:gd name="connsiteX0" fmla="*/ 0 w 2118969"/>
              <a:gd name="connsiteY0" fmla="*/ 0 h 898956"/>
              <a:gd name="connsiteX1" fmla="*/ 2118969 w 2118969"/>
              <a:gd name="connsiteY1" fmla="*/ 0 h 898956"/>
              <a:gd name="connsiteX2" fmla="*/ 2118969 w 2118969"/>
              <a:gd name="connsiteY2" fmla="*/ 898956 h 898956"/>
              <a:gd name="connsiteX3" fmla="*/ 0 w 2118969"/>
              <a:gd name="connsiteY3" fmla="*/ 898956 h 898956"/>
              <a:gd name="connsiteX4" fmla="*/ 0 w 2118969"/>
              <a:gd name="connsiteY4" fmla="*/ 0 h 898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18969" h="898956">
                <a:moveTo>
                  <a:pt x="0" y="0"/>
                </a:moveTo>
                <a:lnTo>
                  <a:pt x="2118969" y="0"/>
                </a:lnTo>
                <a:lnTo>
                  <a:pt x="2118969" y="898956"/>
                </a:lnTo>
                <a:lnTo>
                  <a:pt x="0" y="898956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defTabSz="311150" hangingPunct="0">
              <a:spcBef>
                <a:spcPct val="0"/>
              </a:spcBef>
              <a:spcAft>
                <a:spcPct val="35000"/>
              </a:spcAft>
            </a:pPr>
            <a:r>
              <a:rPr lang="en-GB" sz="1600" b="0" i="0" dirty="0">
                <a:solidFill>
                  <a:srgbClr val="0B0C0C"/>
                </a:solidFill>
                <a:effectLst/>
              </a:rPr>
              <a:t>UK Quantum Technology Hub in </a:t>
            </a:r>
            <a:r>
              <a:rPr lang="en-GB" sz="1600" b="1" i="0" dirty="0">
                <a:solidFill>
                  <a:srgbClr val="0B0C0C"/>
                </a:solidFill>
                <a:effectLst/>
              </a:rPr>
              <a:t>Sensing, Imaging and Timing</a:t>
            </a:r>
            <a:r>
              <a:rPr lang="en-GB" sz="1600" b="0" i="0" dirty="0">
                <a:solidFill>
                  <a:srgbClr val="0B0C0C"/>
                </a:solidFill>
                <a:effectLst/>
              </a:rPr>
              <a:t> (University of Birmingham)</a:t>
            </a:r>
            <a:endParaRPr lang="en-US" sz="1600" b="1" dirty="0">
              <a:solidFill>
                <a:srgbClr val="04084A"/>
              </a:solidFill>
              <a:sym typeface="Helvetica Neue"/>
            </a:endParaRPr>
          </a:p>
        </p:txBody>
      </p:sp>
      <p:sp>
        <p:nvSpPr>
          <p:cNvPr id="557" name="Free-form: Shape 15">
            <a:extLst>
              <a:ext uri="{FF2B5EF4-FFF2-40B4-BE49-F238E27FC236}">
                <a16:creationId xmlns:a16="http://schemas.microsoft.com/office/drawing/2014/main" id="{C8A438F3-EDA0-6BC2-9CD2-000FD8659A18}"/>
              </a:ext>
            </a:extLst>
          </p:cNvPr>
          <p:cNvSpPr/>
          <p:nvPr/>
        </p:nvSpPr>
        <p:spPr>
          <a:xfrm>
            <a:off x="711413" y="2808288"/>
            <a:ext cx="4937240" cy="366176"/>
          </a:xfrm>
          <a:custGeom>
            <a:avLst/>
            <a:gdLst>
              <a:gd name="connsiteX0" fmla="*/ 0 w 2118969"/>
              <a:gd name="connsiteY0" fmla="*/ 0 h 898956"/>
              <a:gd name="connsiteX1" fmla="*/ 2118969 w 2118969"/>
              <a:gd name="connsiteY1" fmla="*/ 0 h 898956"/>
              <a:gd name="connsiteX2" fmla="*/ 2118969 w 2118969"/>
              <a:gd name="connsiteY2" fmla="*/ 898956 h 898956"/>
              <a:gd name="connsiteX3" fmla="*/ 0 w 2118969"/>
              <a:gd name="connsiteY3" fmla="*/ 898956 h 898956"/>
              <a:gd name="connsiteX4" fmla="*/ 0 w 2118969"/>
              <a:gd name="connsiteY4" fmla="*/ 0 h 898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18969" h="898956">
                <a:moveTo>
                  <a:pt x="0" y="0"/>
                </a:moveTo>
                <a:lnTo>
                  <a:pt x="2118969" y="0"/>
                </a:lnTo>
                <a:lnTo>
                  <a:pt x="2118969" y="898956"/>
                </a:lnTo>
                <a:lnTo>
                  <a:pt x="0" y="89895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defTabSz="311150" hangingPunct="0">
              <a:spcBef>
                <a:spcPct val="0"/>
              </a:spcBef>
              <a:spcAft>
                <a:spcPct val="35000"/>
              </a:spcAft>
            </a:pPr>
            <a:r>
              <a:rPr lang="en-GB" sz="1600" b="0" i="0" dirty="0">
                <a:solidFill>
                  <a:srgbClr val="0B0C0C"/>
                </a:solidFill>
                <a:effectLst/>
              </a:rPr>
              <a:t>Integrated </a:t>
            </a:r>
            <a:r>
              <a:rPr lang="en-GB" sz="1600" b="1" i="0" dirty="0">
                <a:solidFill>
                  <a:srgbClr val="0B0C0C"/>
                </a:solidFill>
                <a:effectLst/>
              </a:rPr>
              <a:t>Quantum Networks </a:t>
            </a:r>
            <a:r>
              <a:rPr lang="en-GB" sz="1600" b="0" i="0" dirty="0">
                <a:solidFill>
                  <a:srgbClr val="0B0C0C"/>
                </a:solidFill>
                <a:effectLst/>
              </a:rPr>
              <a:t>Quantum Technology Hub (Heriot-Watt University)</a:t>
            </a:r>
            <a:endParaRPr lang="en-US" sz="1600" b="1" dirty="0">
              <a:solidFill>
                <a:srgbClr val="04084A"/>
              </a:solidFill>
              <a:sym typeface="Helvetica Neue"/>
            </a:endParaRPr>
          </a:p>
        </p:txBody>
      </p:sp>
      <p:sp>
        <p:nvSpPr>
          <p:cNvPr id="561" name="Free-form: Shape 18">
            <a:extLst>
              <a:ext uri="{FF2B5EF4-FFF2-40B4-BE49-F238E27FC236}">
                <a16:creationId xmlns:a16="http://schemas.microsoft.com/office/drawing/2014/main" id="{209FF29D-E637-FBFE-10B8-D4E408344825}"/>
              </a:ext>
            </a:extLst>
          </p:cNvPr>
          <p:cNvSpPr/>
          <p:nvPr/>
        </p:nvSpPr>
        <p:spPr>
          <a:xfrm>
            <a:off x="739252" y="1940824"/>
            <a:ext cx="4937240" cy="371424"/>
          </a:xfrm>
          <a:custGeom>
            <a:avLst/>
            <a:gdLst>
              <a:gd name="connsiteX0" fmla="*/ 0 w 2118969"/>
              <a:gd name="connsiteY0" fmla="*/ 0 h 898956"/>
              <a:gd name="connsiteX1" fmla="*/ 2118969 w 2118969"/>
              <a:gd name="connsiteY1" fmla="*/ 0 h 898956"/>
              <a:gd name="connsiteX2" fmla="*/ 2118969 w 2118969"/>
              <a:gd name="connsiteY2" fmla="*/ 898956 h 898956"/>
              <a:gd name="connsiteX3" fmla="*/ 0 w 2118969"/>
              <a:gd name="connsiteY3" fmla="*/ 898956 h 898956"/>
              <a:gd name="connsiteX4" fmla="*/ 0 w 2118969"/>
              <a:gd name="connsiteY4" fmla="*/ 0 h 898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18969" h="898956">
                <a:moveTo>
                  <a:pt x="0" y="0"/>
                </a:moveTo>
                <a:lnTo>
                  <a:pt x="2118969" y="0"/>
                </a:lnTo>
                <a:lnTo>
                  <a:pt x="2118969" y="898956"/>
                </a:lnTo>
                <a:lnTo>
                  <a:pt x="0" y="89895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defTabSz="311150" hangingPunct="0">
              <a:spcBef>
                <a:spcPct val="0"/>
              </a:spcBef>
              <a:spcAft>
                <a:spcPct val="35000"/>
              </a:spcAft>
            </a:pPr>
            <a:r>
              <a:rPr lang="en-GB" sz="1600" b="0" i="0" dirty="0">
                <a:solidFill>
                  <a:srgbClr val="0B0C0C"/>
                </a:solidFill>
                <a:effectLst/>
              </a:rPr>
              <a:t>Hub for </a:t>
            </a:r>
            <a:r>
              <a:rPr lang="en-GB" sz="1600" b="1" i="0" dirty="0">
                <a:solidFill>
                  <a:srgbClr val="0B0C0C"/>
                </a:solidFill>
                <a:effectLst/>
              </a:rPr>
              <a:t>Quantum Computing </a:t>
            </a:r>
            <a:r>
              <a:rPr lang="en-GB" sz="1600" b="0" i="0" dirty="0">
                <a:solidFill>
                  <a:srgbClr val="0B0C0C"/>
                </a:solidFill>
                <a:effectLst/>
              </a:rPr>
              <a:t>via Integrated and Interconnected Implementations (University of Oxford):</a:t>
            </a:r>
            <a:endParaRPr lang="en-US" sz="1600" b="1" dirty="0">
              <a:solidFill>
                <a:srgbClr val="04084A"/>
              </a:solidFill>
              <a:sym typeface="Helvetica Neue"/>
            </a:endParaRPr>
          </a:p>
        </p:txBody>
      </p:sp>
      <p:grpSp>
        <p:nvGrpSpPr>
          <p:cNvPr id="562" name="Group 561">
            <a:extLst>
              <a:ext uri="{FF2B5EF4-FFF2-40B4-BE49-F238E27FC236}">
                <a16:creationId xmlns:a16="http://schemas.microsoft.com/office/drawing/2014/main" id="{D3B0C930-CFD8-E163-B447-BF2E5721D99E}"/>
              </a:ext>
            </a:extLst>
          </p:cNvPr>
          <p:cNvGrpSpPr/>
          <p:nvPr/>
        </p:nvGrpSpPr>
        <p:grpSpPr>
          <a:xfrm>
            <a:off x="6557934" y="1906753"/>
            <a:ext cx="5259430" cy="782621"/>
            <a:chOff x="138553" y="0"/>
            <a:chExt cx="2270635" cy="863385"/>
          </a:xfrm>
          <a:solidFill>
            <a:schemeClr val="bg1">
              <a:lumMod val="95000"/>
            </a:schemeClr>
          </a:solidFill>
        </p:grpSpPr>
        <p:sp>
          <p:nvSpPr>
            <p:cNvPr id="563" name="Rectangle: Rounded Corners 562">
              <a:extLst>
                <a:ext uri="{FF2B5EF4-FFF2-40B4-BE49-F238E27FC236}">
                  <a16:creationId xmlns:a16="http://schemas.microsoft.com/office/drawing/2014/main" id="{06065ED9-546F-6F94-B504-CCD11FCC0546}"/>
                </a:ext>
              </a:extLst>
            </p:cNvPr>
            <p:cNvSpPr/>
            <p:nvPr/>
          </p:nvSpPr>
          <p:spPr>
            <a:xfrm>
              <a:off x="138553" y="0"/>
              <a:ext cx="2270635" cy="863385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/>
              <a:endParaRPr lang="en-GB" sz="900" b="1">
                <a:solidFill>
                  <a:srgbClr val="FFFFFF"/>
                </a:solidFill>
                <a:sym typeface="Helvetica Neue"/>
              </a:endParaRPr>
            </a:p>
          </p:txBody>
        </p:sp>
        <p:sp>
          <p:nvSpPr>
            <p:cNvPr id="564" name="Rectangle: Rounded Corners 4">
              <a:extLst>
                <a:ext uri="{FF2B5EF4-FFF2-40B4-BE49-F238E27FC236}">
                  <a16:creationId xmlns:a16="http://schemas.microsoft.com/office/drawing/2014/main" id="{266FD635-9928-E74F-1D2B-8EA7D414A4A5}"/>
                </a:ext>
              </a:extLst>
            </p:cNvPr>
            <p:cNvSpPr txBox="1"/>
            <p:nvPr/>
          </p:nvSpPr>
          <p:spPr>
            <a:xfrm>
              <a:off x="202352" y="32583"/>
              <a:ext cx="2206836" cy="80136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7145" tIns="17145" rIns="17145" bIns="17145" numCol="1" spcCol="1270" anchor="ctr" anchorCtr="0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20002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600" dirty="0">
                  <a:solidFill>
                    <a:schemeClr val="tx1"/>
                  </a:solidFill>
                  <a:sym typeface="Helvetica Neue"/>
                </a:rPr>
                <a:t>By 2035 UK-based </a:t>
              </a:r>
              <a:r>
                <a:rPr lang="en-GB" sz="1600" b="1" dirty="0">
                  <a:solidFill>
                    <a:schemeClr val="tx1"/>
                  </a:solidFill>
                  <a:sym typeface="Helvetica Neue"/>
                </a:rPr>
                <a:t>quantum computers </a:t>
              </a:r>
              <a:r>
                <a:rPr lang="en-GB" sz="1600" dirty="0">
                  <a:solidFill>
                    <a:schemeClr val="tx1"/>
                  </a:solidFill>
                  <a:sym typeface="Helvetica Neue"/>
                </a:rPr>
                <a:t>capable of running 1 trillion operations that provide benefits well in excess of classical supercomputers.</a:t>
              </a:r>
            </a:p>
          </p:txBody>
        </p:sp>
      </p:grpSp>
      <p:sp>
        <p:nvSpPr>
          <p:cNvPr id="566" name="Rectangle: Rounded Corners 565">
            <a:extLst>
              <a:ext uri="{FF2B5EF4-FFF2-40B4-BE49-F238E27FC236}">
                <a16:creationId xmlns:a16="http://schemas.microsoft.com/office/drawing/2014/main" id="{2F1E2D43-B0F3-855F-D411-01065F4AEB1C}"/>
              </a:ext>
            </a:extLst>
          </p:cNvPr>
          <p:cNvSpPr/>
          <p:nvPr/>
        </p:nvSpPr>
        <p:spPr>
          <a:xfrm>
            <a:off x="5841051" y="1906753"/>
            <a:ext cx="622756" cy="782621"/>
          </a:xfrm>
          <a:prstGeom prst="roundRect">
            <a:avLst>
              <a:gd name="adj" fmla="val 10000"/>
            </a:avLst>
          </a:prstGeom>
          <a:blipFill>
            <a:blip r:embed="rId7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endParaRPr lang="en-GB" sz="900" b="1">
              <a:solidFill>
                <a:srgbClr val="FFFFFF"/>
              </a:solidFill>
              <a:sym typeface="Helvetica Neue"/>
            </a:endParaRPr>
          </a:p>
        </p:txBody>
      </p:sp>
      <p:grpSp>
        <p:nvGrpSpPr>
          <p:cNvPr id="567" name="Group 566">
            <a:extLst>
              <a:ext uri="{FF2B5EF4-FFF2-40B4-BE49-F238E27FC236}">
                <a16:creationId xmlns:a16="http://schemas.microsoft.com/office/drawing/2014/main" id="{3440311F-C078-78D6-069E-0343716E1FB8}"/>
              </a:ext>
            </a:extLst>
          </p:cNvPr>
          <p:cNvGrpSpPr/>
          <p:nvPr/>
        </p:nvGrpSpPr>
        <p:grpSpPr>
          <a:xfrm>
            <a:off x="6557933" y="2838763"/>
            <a:ext cx="5259430" cy="756452"/>
            <a:chOff x="138553" y="0"/>
            <a:chExt cx="2270635" cy="834515"/>
          </a:xfrm>
          <a:solidFill>
            <a:schemeClr val="bg1">
              <a:lumMod val="95000"/>
            </a:schemeClr>
          </a:solidFill>
        </p:grpSpPr>
        <p:sp>
          <p:nvSpPr>
            <p:cNvPr id="568" name="Rectangle: Rounded Corners 567">
              <a:extLst>
                <a:ext uri="{FF2B5EF4-FFF2-40B4-BE49-F238E27FC236}">
                  <a16:creationId xmlns:a16="http://schemas.microsoft.com/office/drawing/2014/main" id="{0128BCA0-98AB-4CF7-3E7A-64B16191D6CE}"/>
                </a:ext>
              </a:extLst>
            </p:cNvPr>
            <p:cNvSpPr/>
            <p:nvPr/>
          </p:nvSpPr>
          <p:spPr>
            <a:xfrm>
              <a:off x="138553" y="0"/>
              <a:ext cx="2270635" cy="834515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/>
              <a:endParaRPr lang="en-GB" sz="900" b="1">
                <a:solidFill>
                  <a:srgbClr val="FFFFFF"/>
                </a:solidFill>
                <a:sym typeface="Helvetica Neue"/>
              </a:endParaRPr>
            </a:p>
          </p:txBody>
        </p:sp>
        <p:sp>
          <p:nvSpPr>
            <p:cNvPr id="569" name="Rectangle: Rounded Corners 4">
              <a:extLst>
                <a:ext uri="{FF2B5EF4-FFF2-40B4-BE49-F238E27FC236}">
                  <a16:creationId xmlns:a16="http://schemas.microsoft.com/office/drawing/2014/main" id="{669C6555-970E-34EB-47FB-5B8A48257F8B}"/>
                </a:ext>
              </a:extLst>
            </p:cNvPr>
            <p:cNvSpPr txBox="1"/>
            <p:nvPr/>
          </p:nvSpPr>
          <p:spPr>
            <a:xfrm>
              <a:off x="202352" y="32583"/>
              <a:ext cx="2206836" cy="80193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7145" tIns="17145" rIns="17145" bIns="17145" numCol="1" spcCol="1270" anchor="ctr" anchorCtr="0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20002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600" dirty="0">
                  <a:solidFill>
                    <a:schemeClr val="tx1"/>
                  </a:solidFill>
                  <a:sym typeface="Helvetica Neue"/>
                </a:rPr>
                <a:t>By 2035, the UK will have deployed the world’s most advanced </a:t>
              </a:r>
              <a:r>
                <a:rPr lang="en-GB" sz="1600" b="1" dirty="0">
                  <a:solidFill>
                    <a:schemeClr val="tx1"/>
                  </a:solidFill>
                  <a:sym typeface="Helvetica Neue"/>
                </a:rPr>
                <a:t>quantum network at scale</a:t>
              </a:r>
              <a:r>
                <a:rPr lang="en-GB" sz="1600" dirty="0">
                  <a:solidFill>
                    <a:schemeClr val="tx1"/>
                  </a:solidFill>
                  <a:sym typeface="Helvetica Neue"/>
                </a:rPr>
                <a:t>, pioneering the future quantum internet.</a:t>
              </a:r>
            </a:p>
          </p:txBody>
        </p:sp>
      </p:grpSp>
      <p:grpSp>
        <p:nvGrpSpPr>
          <p:cNvPr id="570" name="Group 569">
            <a:extLst>
              <a:ext uri="{FF2B5EF4-FFF2-40B4-BE49-F238E27FC236}">
                <a16:creationId xmlns:a16="http://schemas.microsoft.com/office/drawing/2014/main" id="{A201FFB1-B287-6BD3-704D-793774D7B1F5}"/>
              </a:ext>
            </a:extLst>
          </p:cNvPr>
          <p:cNvGrpSpPr/>
          <p:nvPr/>
        </p:nvGrpSpPr>
        <p:grpSpPr>
          <a:xfrm>
            <a:off x="6557933" y="3738036"/>
            <a:ext cx="5259430" cy="748555"/>
            <a:chOff x="138553" y="1"/>
            <a:chExt cx="2270635" cy="825804"/>
          </a:xfrm>
          <a:solidFill>
            <a:schemeClr val="bg1">
              <a:lumMod val="95000"/>
            </a:schemeClr>
          </a:solidFill>
        </p:grpSpPr>
        <p:sp>
          <p:nvSpPr>
            <p:cNvPr id="571" name="Rectangle: Rounded Corners 570">
              <a:extLst>
                <a:ext uri="{FF2B5EF4-FFF2-40B4-BE49-F238E27FC236}">
                  <a16:creationId xmlns:a16="http://schemas.microsoft.com/office/drawing/2014/main" id="{92BA2083-10D2-049A-13B7-6FA86F1133D4}"/>
                </a:ext>
              </a:extLst>
            </p:cNvPr>
            <p:cNvSpPr/>
            <p:nvPr/>
          </p:nvSpPr>
          <p:spPr>
            <a:xfrm>
              <a:off x="138553" y="1"/>
              <a:ext cx="2270635" cy="799712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/>
              <a:endParaRPr lang="en-GB" sz="900" b="1">
                <a:solidFill>
                  <a:srgbClr val="FFFFFF"/>
                </a:solidFill>
                <a:sym typeface="Helvetica Neue"/>
              </a:endParaRPr>
            </a:p>
          </p:txBody>
        </p:sp>
        <p:sp>
          <p:nvSpPr>
            <p:cNvPr id="572" name="Rectangle: Rounded Corners 4">
              <a:extLst>
                <a:ext uri="{FF2B5EF4-FFF2-40B4-BE49-F238E27FC236}">
                  <a16:creationId xmlns:a16="http://schemas.microsoft.com/office/drawing/2014/main" id="{631C6BBE-5E14-CD25-0515-7BF9417303D9}"/>
                </a:ext>
              </a:extLst>
            </p:cNvPr>
            <p:cNvSpPr txBox="1"/>
            <p:nvPr/>
          </p:nvSpPr>
          <p:spPr>
            <a:xfrm>
              <a:off x="177107" y="49323"/>
              <a:ext cx="2223833" cy="77648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7145" tIns="17145" rIns="17145" bIns="17145" numCol="1" spcCol="1270" anchor="ctr" anchorCtr="0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20002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600" dirty="0">
                  <a:solidFill>
                    <a:schemeClr val="tx1"/>
                  </a:solidFill>
                  <a:sym typeface="Helvetica Neue"/>
                </a:rPr>
                <a:t>By 2030, </a:t>
              </a:r>
              <a:r>
                <a:rPr lang="en-GB" sz="1600" b="1" dirty="0">
                  <a:solidFill>
                    <a:schemeClr val="tx1"/>
                  </a:solidFill>
                  <a:sym typeface="Helvetica Neue"/>
                </a:rPr>
                <a:t>every NHS Trust will benefit from quantum sensing-enabled solutions </a:t>
              </a:r>
              <a:r>
                <a:rPr lang="en-GB" sz="1600" dirty="0">
                  <a:solidFill>
                    <a:schemeClr val="tx1"/>
                  </a:solidFill>
                  <a:sym typeface="Helvetica Neue"/>
                </a:rPr>
                <a:t>through early diagnosis and treatment, helping people live healthier, longer lives. </a:t>
              </a:r>
            </a:p>
          </p:txBody>
        </p:sp>
      </p:grpSp>
      <p:grpSp>
        <p:nvGrpSpPr>
          <p:cNvPr id="573" name="Group 572">
            <a:extLst>
              <a:ext uri="{FF2B5EF4-FFF2-40B4-BE49-F238E27FC236}">
                <a16:creationId xmlns:a16="http://schemas.microsoft.com/office/drawing/2014/main" id="{A2580ABC-77FE-963E-F694-DCF7F902C8AE}"/>
              </a:ext>
            </a:extLst>
          </p:cNvPr>
          <p:cNvGrpSpPr/>
          <p:nvPr/>
        </p:nvGrpSpPr>
        <p:grpSpPr>
          <a:xfrm>
            <a:off x="6597303" y="4612248"/>
            <a:ext cx="5259430" cy="783140"/>
            <a:chOff x="138553" y="0"/>
            <a:chExt cx="2270635" cy="1078881"/>
          </a:xfrm>
          <a:solidFill>
            <a:schemeClr val="bg1">
              <a:lumMod val="95000"/>
            </a:schemeClr>
          </a:solidFill>
        </p:grpSpPr>
        <p:sp>
          <p:nvSpPr>
            <p:cNvPr id="574" name="Rectangle: Rounded Corners 573">
              <a:extLst>
                <a:ext uri="{FF2B5EF4-FFF2-40B4-BE49-F238E27FC236}">
                  <a16:creationId xmlns:a16="http://schemas.microsoft.com/office/drawing/2014/main" id="{16F591D9-DF47-45A6-F211-76B819DF9CE7}"/>
                </a:ext>
              </a:extLst>
            </p:cNvPr>
            <p:cNvSpPr/>
            <p:nvPr/>
          </p:nvSpPr>
          <p:spPr>
            <a:xfrm>
              <a:off x="138553" y="0"/>
              <a:ext cx="2270635" cy="104629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/>
              <a:endParaRPr lang="en-GB" sz="900" b="1">
                <a:solidFill>
                  <a:srgbClr val="FFFFFF"/>
                </a:solidFill>
                <a:sym typeface="Helvetica Neue"/>
              </a:endParaRPr>
            </a:p>
          </p:txBody>
        </p:sp>
        <p:sp>
          <p:nvSpPr>
            <p:cNvPr id="575" name="Rectangle: Rounded Corners 4">
              <a:extLst>
                <a:ext uri="{FF2B5EF4-FFF2-40B4-BE49-F238E27FC236}">
                  <a16:creationId xmlns:a16="http://schemas.microsoft.com/office/drawing/2014/main" id="{358B8DC7-8D69-8389-BD62-86C4C3771388}"/>
                </a:ext>
              </a:extLst>
            </p:cNvPr>
            <p:cNvSpPr txBox="1"/>
            <p:nvPr/>
          </p:nvSpPr>
          <p:spPr>
            <a:xfrm>
              <a:off x="202352" y="32583"/>
              <a:ext cx="2139351" cy="1046298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7145" tIns="17145" rIns="17145" bIns="17145" numCol="1" spcCol="1270" anchor="ctr" anchorCtr="0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20002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600" dirty="0">
                  <a:solidFill>
                    <a:schemeClr val="tx1"/>
                  </a:solidFill>
                  <a:sym typeface="Helvetica Neue"/>
                </a:rPr>
                <a:t>By 2030, </a:t>
              </a:r>
              <a:r>
                <a:rPr lang="en-GB" sz="1600" b="1" dirty="0">
                  <a:solidFill>
                    <a:schemeClr val="tx1"/>
                  </a:solidFill>
                  <a:sym typeface="Helvetica Neue"/>
                </a:rPr>
                <a:t>quantum navigation systems</a:t>
              </a:r>
              <a:r>
                <a:rPr lang="en-GB" sz="1600" dirty="0">
                  <a:solidFill>
                    <a:schemeClr val="tx1"/>
                  </a:solidFill>
                  <a:sym typeface="Helvetica Neue"/>
                </a:rPr>
                <a:t>, including clocks, will be deployed on aircraft, providing independent next-generation accuracy for resilience.</a:t>
              </a:r>
            </a:p>
          </p:txBody>
        </p:sp>
      </p:grpSp>
      <p:sp>
        <p:nvSpPr>
          <p:cNvPr id="576" name="Rectangle: Rounded Corners 575">
            <a:extLst>
              <a:ext uri="{FF2B5EF4-FFF2-40B4-BE49-F238E27FC236}">
                <a16:creationId xmlns:a16="http://schemas.microsoft.com/office/drawing/2014/main" id="{43C88578-3D9F-1FA0-9B8C-4A058FDACD21}"/>
              </a:ext>
            </a:extLst>
          </p:cNvPr>
          <p:cNvSpPr/>
          <p:nvPr/>
        </p:nvSpPr>
        <p:spPr>
          <a:xfrm>
            <a:off x="5833374" y="2838763"/>
            <a:ext cx="632610" cy="756452"/>
          </a:xfrm>
          <a:prstGeom prst="roundRect">
            <a:avLst>
              <a:gd name="adj" fmla="val 10000"/>
            </a:avLst>
          </a:prstGeom>
          <a:blipFill rotWithShape="1">
            <a:blip r:embed="rId8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endParaRPr lang="en-GB" sz="900" b="1">
              <a:solidFill>
                <a:srgbClr val="FFFFFF"/>
              </a:solidFill>
              <a:sym typeface="Helvetica Neue"/>
            </a:endParaRPr>
          </a:p>
        </p:txBody>
      </p:sp>
      <p:grpSp>
        <p:nvGrpSpPr>
          <p:cNvPr id="577" name="Group 576">
            <a:extLst>
              <a:ext uri="{FF2B5EF4-FFF2-40B4-BE49-F238E27FC236}">
                <a16:creationId xmlns:a16="http://schemas.microsoft.com/office/drawing/2014/main" id="{5B0A7E22-FBB9-7C78-A1E4-E31E135A4BA7}"/>
              </a:ext>
            </a:extLst>
          </p:cNvPr>
          <p:cNvGrpSpPr/>
          <p:nvPr/>
        </p:nvGrpSpPr>
        <p:grpSpPr>
          <a:xfrm>
            <a:off x="6557932" y="5528037"/>
            <a:ext cx="5259430" cy="759489"/>
            <a:chOff x="138553" y="0"/>
            <a:chExt cx="2270635" cy="1078881"/>
          </a:xfrm>
          <a:solidFill>
            <a:schemeClr val="bg1">
              <a:lumMod val="95000"/>
            </a:schemeClr>
          </a:solidFill>
        </p:grpSpPr>
        <p:sp>
          <p:nvSpPr>
            <p:cNvPr id="578" name="Rectangle: Rounded Corners 577">
              <a:extLst>
                <a:ext uri="{FF2B5EF4-FFF2-40B4-BE49-F238E27FC236}">
                  <a16:creationId xmlns:a16="http://schemas.microsoft.com/office/drawing/2014/main" id="{434956E3-2072-F53A-987E-51DFD7687013}"/>
                </a:ext>
              </a:extLst>
            </p:cNvPr>
            <p:cNvSpPr/>
            <p:nvPr/>
          </p:nvSpPr>
          <p:spPr>
            <a:xfrm>
              <a:off x="138553" y="0"/>
              <a:ext cx="2270635" cy="104629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57200"/>
              <a:endParaRPr lang="en-GB" sz="900" b="1">
                <a:solidFill>
                  <a:srgbClr val="FFFFFF"/>
                </a:solidFill>
                <a:sym typeface="Helvetica Neue"/>
              </a:endParaRPr>
            </a:p>
          </p:txBody>
        </p:sp>
        <p:sp>
          <p:nvSpPr>
            <p:cNvPr id="579" name="Rectangle: Rounded Corners 4">
              <a:extLst>
                <a:ext uri="{FF2B5EF4-FFF2-40B4-BE49-F238E27FC236}">
                  <a16:creationId xmlns:a16="http://schemas.microsoft.com/office/drawing/2014/main" id="{D24159A1-6841-7294-F1E1-3F96A7F6AD4B}"/>
                </a:ext>
              </a:extLst>
            </p:cNvPr>
            <p:cNvSpPr txBox="1"/>
            <p:nvPr/>
          </p:nvSpPr>
          <p:spPr>
            <a:xfrm>
              <a:off x="202352" y="32583"/>
              <a:ext cx="2139351" cy="1046298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7145" tIns="17145" rIns="17145" bIns="17145" numCol="1" spcCol="1270" anchor="ctr" anchorCtr="0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200025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600" dirty="0">
                  <a:solidFill>
                    <a:schemeClr val="tx1"/>
                  </a:solidFill>
                  <a:sym typeface="Helvetica Neue"/>
                </a:rPr>
                <a:t>By 2030, mobile, </a:t>
              </a:r>
              <a:r>
                <a:rPr lang="en-GB" sz="1600" b="1" dirty="0">
                  <a:solidFill>
                    <a:schemeClr val="tx1"/>
                  </a:solidFill>
                  <a:sym typeface="Helvetica Neue"/>
                </a:rPr>
                <a:t>networked quantum sensors </a:t>
              </a:r>
              <a:r>
                <a:rPr lang="en-GB" sz="1600" dirty="0">
                  <a:solidFill>
                    <a:schemeClr val="tx1"/>
                  </a:solidFill>
                  <a:sym typeface="Helvetica Neue"/>
                </a:rPr>
                <a:t>will have unlocked new situational awareness capabilities, exploited across critical infrastructure.</a:t>
              </a:r>
            </a:p>
          </p:txBody>
        </p:sp>
      </p:grpSp>
      <p:sp>
        <p:nvSpPr>
          <p:cNvPr id="580" name="Rectangle: Rounded Corners 579">
            <a:extLst>
              <a:ext uri="{FF2B5EF4-FFF2-40B4-BE49-F238E27FC236}">
                <a16:creationId xmlns:a16="http://schemas.microsoft.com/office/drawing/2014/main" id="{C9DBA5FC-BDA3-7108-077E-8D18262B4C58}"/>
              </a:ext>
            </a:extLst>
          </p:cNvPr>
          <p:cNvSpPr/>
          <p:nvPr/>
        </p:nvSpPr>
        <p:spPr>
          <a:xfrm>
            <a:off x="5841051" y="3738037"/>
            <a:ext cx="622756" cy="724904"/>
          </a:xfrm>
          <a:prstGeom prst="roundRect">
            <a:avLst>
              <a:gd name="adj" fmla="val 10000"/>
            </a:avLst>
          </a:prstGeom>
          <a:blipFill rotWithShape="1">
            <a:blip r:embed="rId9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endParaRPr lang="en-GB" sz="900" b="1">
              <a:solidFill>
                <a:srgbClr val="FFFFFF"/>
              </a:solidFill>
              <a:sym typeface="Helvetica Neue"/>
            </a:endParaRPr>
          </a:p>
        </p:txBody>
      </p:sp>
      <p:sp>
        <p:nvSpPr>
          <p:cNvPr id="581" name="Rectangle: Rounded Corners 580">
            <a:extLst>
              <a:ext uri="{FF2B5EF4-FFF2-40B4-BE49-F238E27FC236}">
                <a16:creationId xmlns:a16="http://schemas.microsoft.com/office/drawing/2014/main" id="{6D6981DC-5309-4DD3-0C50-19CEE3E2DE47}"/>
              </a:ext>
            </a:extLst>
          </p:cNvPr>
          <p:cNvSpPr/>
          <p:nvPr/>
        </p:nvSpPr>
        <p:spPr>
          <a:xfrm>
            <a:off x="5839190" y="4612248"/>
            <a:ext cx="622756" cy="759490"/>
          </a:xfrm>
          <a:prstGeom prst="roundRect">
            <a:avLst>
              <a:gd name="adj" fmla="val 10000"/>
            </a:avLst>
          </a:prstGeom>
          <a:blipFill>
            <a:blip r:embed="rId10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endParaRPr lang="en-GB" sz="900" b="1">
              <a:solidFill>
                <a:srgbClr val="FFFFFF"/>
              </a:solidFill>
              <a:sym typeface="Helvetica Neue"/>
            </a:endParaRPr>
          </a:p>
        </p:txBody>
      </p:sp>
      <p:sp>
        <p:nvSpPr>
          <p:cNvPr id="582" name="Rectangle: Rounded Corners 581">
            <a:extLst>
              <a:ext uri="{FF2B5EF4-FFF2-40B4-BE49-F238E27FC236}">
                <a16:creationId xmlns:a16="http://schemas.microsoft.com/office/drawing/2014/main" id="{6C91E27C-B0D6-337F-ED3F-2B06A622073E}"/>
              </a:ext>
            </a:extLst>
          </p:cNvPr>
          <p:cNvSpPr/>
          <p:nvPr/>
        </p:nvSpPr>
        <p:spPr>
          <a:xfrm flipH="1">
            <a:off x="5843379" y="5528037"/>
            <a:ext cx="618098" cy="759490"/>
          </a:xfrm>
          <a:prstGeom prst="roundRect">
            <a:avLst>
              <a:gd name="adj" fmla="val 10000"/>
            </a:avLst>
          </a:prstGeom>
          <a:blipFill rotWithShape="1">
            <a:blip r:embed="rId11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endParaRPr lang="en-GB" sz="900" b="1">
              <a:solidFill>
                <a:srgbClr val="FFFFFF"/>
              </a:solidFill>
              <a:sym typeface="Helvetica Neue"/>
            </a:endParaRPr>
          </a:p>
        </p:txBody>
      </p:sp>
      <p:sp>
        <p:nvSpPr>
          <p:cNvPr id="586" name="Rectangle">
            <a:extLst>
              <a:ext uri="{FF2B5EF4-FFF2-40B4-BE49-F238E27FC236}">
                <a16:creationId xmlns:a16="http://schemas.microsoft.com/office/drawing/2014/main" id="{9028B9C6-5D20-B68E-E6C0-EDBBD0DFF1BE}"/>
              </a:ext>
            </a:extLst>
          </p:cNvPr>
          <p:cNvSpPr/>
          <p:nvPr/>
        </p:nvSpPr>
        <p:spPr>
          <a:xfrm>
            <a:off x="696828" y="2497787"/>
            <a:ext cx="4700544" cy="81479"/>
          </a:xfrm>
          <a:prstGeom prst="rect">
            <a:avLst/>
          </a:prstGeom>
          <a:solidFill>
            <a:srgbClr val="002060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 hangingPunct="0">
              <a:defRPr sz="3200" b="0">
                <a:solidFill>
                  <a:srgbClr val="FF00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 kern="0">
              <a:solidFill>
                <a:srgbClr val="FF00FF"/>
              </a:solidFill>
              <a:sym typeface="Helvetica Neue Medium"/>
            </a:endParaRPr>
          </a:p>
        </p:txBody>
      </p:sp>
      <p:sp>
        <p:nvSpPr>
          <p:cNvPr id="2" name="Free-form: Shape 15">
            <a:extLst>
              <a:ext uri="{FF2B5EF4-FFF2-40B4-BE49-F238E27FC236}">
                <a16:creationId xmlns:a16="http://schemas.microsoft.com/office/drawing/2014/main" id="{1730B132-2F47-9764-13ED-0BE307904582}"/>
              </a:ext>
            </a:extLst>
          </p:cNvPr>
          <p:cNvSpPr/>
          <p:nvPr/>
        </p:nvSpPr>
        <p:spPr>
          <a:xfrm>
            <a:off x="621789" y="4832556"/>
            <a:ext cx="4850621" cy="366176"/>
          </a:xfrm>
          <a:custGeom>
            <a:avLst/>
            <a:gdLst>
              <a:gd name="connsiteX0" fmla="*/ 0 w 2118969"/>
              <a:gd name="connsiteY0" fmla="*/ 0 h 898956"/>
              <a:gd name="connsiteX1" fmla="*/ 2118969 w 2118969"/>
              <a:gd name="connsiteY1" fmla="*/ 0 h 898956"/>
              <a:gd name="connsiteX2" fmla="*/ 2118969 w 2118969"/>
              <a:gd name="connsiteY2" fmla="*/ 898956 h 898956"/>
              <a:gd name="connsiteX3" fmla="*/ 0 w 2118969"/>
              <a:gd name="connsiteY3" fmla="*/ 898956 h 898956"/>
              <a:gd name="connsiteX4" fmla="*/ 0 w 2118969"/>
              <a:gd name="connsiteY4" fmla="*/ 0 h 898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18969" h="898956">
                <a:moveTo>
                  <a:pt x="0" y="0"/>
                </a:moveTo>
                <a:lnTo>
                  <a:pt x="2118969" y="0"/>
                </a:lnTo>
                <a:lnTo>
                  <a:pt x="2118969" y="898956"/>
                </a:lnTo>
                <a:lnTo>
                  <a:pt x="0" y="89895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defTabSz="311150" hangingPunct="0">
              <a:spcBef>
                <a:spcPct val="0"/>
              </a:spcBef>
              <a:spcAft>
                <a:spcPct val="35000"/>
              </a:spcAft>
            </a:pPr>
            <a:r>
              <a:rPr lang="en-GB" sz="1600" b="0" i="0" dirty="0">
                <a:solidFill>
                  <a:srgbClr val="0B0C0C"/>
                </a:solidFill>
                <a:effectLst/>
              </a:rPr>
              <a:t>The UK Hub for </a:t>
            </a:r>
            <a:r>
              <a:rPr lang="en-GB" sz="1600" b="1" i="0" dirty="0">
                <a:solidFill>
                  <a:srgbClr val="0B0C0C"/>
                </a:solidFill>
                <a:effectLst/>
              </a:rPr>
              <a:t>Quantum Enabled Position, Navigation and Timing</a:t>
            </a:r>
            <a:r>
              <a:rPr lang="en-GB" sz="1600" b="0" i="0" dirty="0">
                <a:solidFill>
                  <a:srgbClr val="0B0C0C"/>
                </a:solidFill>
                <a:effectLst/>
              </a:rPr>
              <a:t> (University of Glasgow)</a:t>
            </a:r>
            <a:endParaRPr lang="en-US" sz="1600" b="1" dirty="0">
              <a:solidFill>
                <a:srgbClr val="04084A"/>
              </a:solidFill>
              <a:sym typeface="Helvetica Neue"/>
            </a:endParaRPr>
          </a:p>
        </p:txBody>
      </p:sp>
      <p:sp>
        <p:nvSpPr>
          <p:cNvPr id="3" name="Rectangle">
            <a:extLst>
              <a:ext uri="{FF2B5EF4-FFF2-40B4-BE49-F238E27FC236}">
                <a16:creationId xmlns:a16="http://schemas.microsoft.com/office/drawing/2014/main" id="{A8999E32-B0AA-3E02-7838-D34F8D8383F5}"/>
              </a:ext>
            </a:extLst>
          </p:cNvPr>
          <p:cNvSpPr/>
          <p:nvPr/>
        </p:nvSpPr>
        <p:spPr>
          <a:xfrm>
            <a:off x="696828" y="3514157"/>
            <a:ext cx="4700544" cy="81479"/>
          </a:xfrm>
          <a:prstGeom prst="rect">
            <a:avLst/>
          </a:prstGeom>
          <a:solidFill>
            <a:srgbClr val="002060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 hangingPunct="0">
              <a:defRPr sz="3200" b="0">
                <a:solidFill>
                  <a:srgbClr val="FF00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 kern="0">
              <a:solidFill>
                <a:srgbClr val="FF00FF"/>
              </a:solidFill>
              <a:sym typeface="Helvetica Neue Medium"/>
            </a:endParaRPr>
          </a:p>
        </p:txBody>
      </p:sp>
      <p:sp>
        <p:nvSpPr>
          <p:cNvPr id="4" name="Rectangle">
            <a:extLst>
              <a:ext uri="{FF2B5EF4-FFF2-40B4-BE49-F238E27FC236}">
                <a16:creationId xmlns:a16="http://schemas.microsoft.com/office/drawing/2014/main" id="{8EEFBFDE-24E2-DC60-0084-3F8A7C1EDA05}"/>
              </a:ext>
            </a:extLst>
          </p:cNvPr>
          <p:cNvSpPr/>
          <p:nvPr/>
        </p:nvSpPr>
        <p:spPr>
          <a:xfrm>
            <a:off x="696828" y="4422200"/>
            <a:ext cx="4700544" cy="81479"/>
          </a:xfrm>
          <a:prstGeom prst="rect">
            <a:avLst/>
          </a:prstGeom>
          <a:solidFill>
            <a:srgbClr val="002060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 hangingPunct="0">
              <a:defRPr sz="3200" b="0">
                <a:solidFill>
                  <a:srgbClr val="FF00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 kern="0">
              <a:solidFill>
                <a:srgbClr val="FF00FF"/>
              </a:solidFill>
              <a:sym typeface="Helvetica Neue Medium"/>
            </a:endParaRPr>
          </a:p>
        </p:txBody>
      </p:sp>
      <p:sp>
        <p:nvSpPr>
          <p:cNvPr id="5" name="Rectangle">
            <a:extLst>
              <a:ext uri="{FF2B5EF4-FFF2-40B4-BE49-F238E27FC236}">
                <a16:creationId xmlns:a16="http://schemas.microsoft.com/office/drawing/2014/main" id="{2DE6DA2B-7E60-69DF-B177-D28DC6F31CC4}"/>
              </a:ext>
            </a:extLst>
          </p:cNvPr>
          <p:cNvSpPr/>
          <p:nvPr/>
        </p:nvSpPr>
        <p:spPr>
          <a:xfrm>
            <a:off x="696828" y="5410816"/>
            <a:ext cx="4700544" cy="81479"/>
          </a:xfrm>
          <a:prstGeom prst="rect">
            <a:avLst/>
          </a:prstGeom>
          <a:solidFill>
            <a:srgbClr val="002060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 hangingPunct="0">
              <a:defRPr sz="3200" b="0">
                <a:solidFill>
                  <a:srgbClr val="FF00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600" kern="0">
              <a:solidFill>
                <a:srgbClr val="FF00FF"/>
              </a:solidFill>
              <a:sym typeface="Helvetica Neue Medium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B90693F-D287-E2BC-7422-DB5187F4D3FD}"/>
              </a:ext>
            </a:extLst>
          </p:cNvPr>
          <p:cNvSpPr txBox="1"/>
          <p:nvPr/>
        </p:nvSpPr>
        <p:spPr>
          <a:xfrm>
            <a:off x="1320135" y="1036379"/>
            <a:ext cx="8657241" cy="36420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GB" sz="1700" b="0" i="0" dirty="0">
                <a:solidFill>
                  <a:srgbClr val="0B0C0C"/>
                </a:solidFill>
                <a:effectLst/>
              </a:rPr>
              <a:t>£100 million in government funding for five new research hubs,  £670M for QC Mission +NQCC</a:t>
            </a:r>
            <a:endParaRPr kumimoji="0" lang="en-GB" sz="17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ea typeface="Helvetica Neue"/>
              <a:cs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30492094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694</Words>
  <Application>Microsoft Macintosh PowerPoint</Application>
  <PresentationFormat>Widescreen</PresentationFormat>
  <Paragraphs>65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Aptos</vt:lpstr>
      <vt:lpstr>Arial</vt:lpstr>
      <vt:lpstr>Arial Black</vt:lpstr>
      <vt:lpstr>Calibri</vt:lpstr>
      <vt:lpstr>Calibri Light</vt:lpstr>
      <vt:lpstr>Helvetica Neue</vt:lpstr>
      <vt:lpstr>Helvetica Neue Medium</vt:lpstr>
      <vt:lpstr>1_Office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Knight, Peter L</dc:creator>
  <cp:lastModifiedBy>Knight, Peter L</cp:lastModifiedBy>
  <cp:revision>2</cp:revision>
  <dcterms:created xsi:type="dcterms:W3CDTF">2025-09-04T13:02:52Z</dcterms:created>
  <dcterms:modified xsi:type="dcterms:W3CDTF">2025-09-04T13:24:02Z</dcterms:modified>
</cp:coreProperties>
</file>