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9"/>
  </p:notesMasterIdLst>
  <p:sldIdLst>
    <p:sldId id="265" r:id="rId5"/>
    <p:sldId id="269" r:id="rId6"/>
    <p:sldId id="272" r:id="rId7"/>
    <p:sldId id="273" r:id="rId8"/>
  </p:sldIdLst>
  <p:sldSz cx="12192000" cy="6858000"/>
  <p:notesSz cx="6858000" cy="9144000"/>
  <p:embeddedFontLst>
    <p:embeddedFont>
      <p:font typeface="Founders Grotesk Medium" panose="020B0603030202060203" charset="0"/>
      <p:regular r:id="rId10"/>
    </p:embeddedFont>
    <p:embeddedFont>
      <p:font typeface="Founders Grotesk Regular" panose="020B0503030202060203" charset="0"/>
      <p:regular r:id="rId11"/>
      <p: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74" userDrawn="1">
          <p15:clr>
            <a:srgbClr val="A4A3A4"/>
          </p15:clr>
        </p15:guide>
        <p15:guide id="4" pos="325" userDrawn="1">
          <p15:clr>
            <a:srgbClr val="A4A3A4"/>
          </p15:clr>
        </p15:guide>
        <p15:guide id="5" pos="73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829D67-6656-C72F-A131-CA83B49591B2}" v="2" dt="2026-05-18T13:25:07.289"/>
    <p1510:client id="{ED3FE73B-8D9C-45F9-B9F4-6DC7F6DE7901}" v="5" dt="2026-05-18T13:15:10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55"/>
    <p:restoredTop sz="94742"/>
  </p:normalViewPr>
  <p:slideViewPr>
    <p:cSldViewPr>
      <p:cViewPr varScale="1">
        <p:scale>
          <a:sx n="70" d="100"/>
          <a:sy n="70" d="100"/>
        </p:scale>
        <p:origin x="720" y="52"/>
      </p:cViewPr>
      <p:guideLst>
        <p:guide orient="horz" pos="346"/>
        <p:guide pos="3840"/>
        <p:guide orient="horz" pos="3974"/>
        <p:guide pos="325"/>
        <p:guide pos="73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0023" cy="18002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ë Sleath" userId="S::zsleath@nuffieldbioethics.org::f26a6629-f9b4-4c96-8aed-35892a02fca9" providerId="AD" clId="Web-{B8829D67-6656-C72F-A131-CA83B49591B2}"/>
    <pc:docChg chg="modSld">
      <pc:chgData name="Zoë Sleath" userId="S::zsleath@nuffieldbioethics.org::f26a6629-f9b4-4c96-8aed-35892a02fca9" providerId="AD" clId="Web-{B8829D67-6656-C72F-A131-CA83B49591B2}" dt="2026-05-18T13:25:07.289" v="1"/>
      <pc:docMkLst>
        <pc:docMk/>
      </pc:docMkLst>
      <pc:sldChg chg="addSp delSp">
        <pc:chgData name="Zoë Sleath" userId="S::zsleath@nuffieldbioethics.org::f26a6629-f9b4-4c96-8aed-35892a02fca9" providerId="AD" clId="Web-{B8829D67-6656-C72F-A131-CA83B49591B2}" dt="2026-05-18T13:25:07.289" v="1"/>
        <pc:sldMkLst>
          <pc:docMk/>
          <pc:sldMk cId="3393707400" sldId="269"/>
        </pc:sldMkLst>
        <pc:picChg chg="add del">
          <ac:chgData name="Zoë Sleath" userId="S::zsleath@nuffieldbioethics.org::f26a6629-f9b4-4c96-8aed-35892a02fca9" providerId="AD" clId="Web-{B8829D67-6656-C72F-A131-CA83B49591B2}" dt="2026-05-18T13:25:07.289" v="1"/>
          <ac:picMkLst>
            <pc:docMk/>
            <pc:sldMk cId="3393707400" sldId="269"/>
            <ac:picMk id="2" creationId="{EFB474A1-F346-DE25-44A9-A95ECD6B3D1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2065F-92AB-F24E-B189-CA858DE97C0B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9B45D-3FF6-B444-A712-D74A092B2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2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85FCB-0819-B329-3126-2A7E8D421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6AC2E1-6D78-E3F7-861C-C2239E24E1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194C69-0C94-5752-2391-3F5905A77B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6E022-9857-4150-AFA1-B370B745E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9B45D-3FF6-B444-A712-D74A092B21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010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CC22A-F4E3-713B-DB0E-52FC60928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0510A0-D925-EA2D-FDFF-925F7835B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DE8684-190C-2DF6-B3EC-D67633CD2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05DFA-5CAB-7B5A-1F8F-4854B91D05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9B45D-3FF6-B444-A712-D74A092B21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53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3D754-D5FE-1BE0-4CE9-97477A5FE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0E3E7D-7CA0-7052-5AB5-319308B64E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603208-41BE-B63A-0242-B152F2C26F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D4A85-8409-1AA4-0426-9754598F8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9B45D-3FF6-B444-A712-D74A092B21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68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5FCDE-768E-D097-496D-F9E1F8435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BE683E-2898-3B45-AE3B-A2A69D87A3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696FFC-10FA-8264-4111-F1EA30DC7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197ABC-BE8F-2CCB-C465-35256BB58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9B45D-3FF6-B444-A712-D74A092B21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12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602D5-163D-8EA7-032A-2F802CDDA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7" y="549275"/>
            <a:ext cx="11160125" cy="287972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8C66DA-4EB5-161E-57C1-A6348CE9B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287" y="3602038"/>
            <a:ext cx="1116012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A7431-4E89-2801-F0D7-C34A52B6F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768C-83BD-FE4E-98CB-064812E7330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E6D2A-1EF2-9B03-04DD-7F3A91B30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2C704-2855-B785-E0BC-432841624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A9A9-12DC-A543-9FA5-83A4C80C2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4937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08A99-45A6-F8F1-AF85-E23F740A3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1CD70-5FE2-FB8D-9944-CBB650B72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428E2-6B0D-AD27-46E6-8801E3BC5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768C-83BD-FE4E-98CB-064812E7330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11E9D-60EB-DE01-0693-6D7CCE8F8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26077-8215-5B64-3B36-A0674D08E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A9A9-12DC-A543-9FA5-83A4C80C2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1782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667BC-F831-0EAB-74E0-6792DBC9F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7A582-2FF3-B368-9951-075D68546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94D5E-6B02-F135-3353-7F99AEDA9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768C-83BD-FE4E-98CB-064812E7330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02D0B-B6F7-28BF-3458-3FB4B8416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989EB-A005-D424-B892-0B53115E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A9A9-12DC-A543-9FA5-83A4C80C2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7055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DA55C-D175-99AC-4ECE-CC434EF4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4BE15-40B7-D15E-DD75-CAA692F00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220016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1D649F-BC08-EE12-F026-868F2C237C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048" y="1825625"/>
            <a:ext cx="5220664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DD45E8-CA10-69BE-6C66-9F8CCDD65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768C-83BD-FE4E-98CB-064812E7330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89C5C-A362-7DFA-FE50-DCB8D8385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CEC82A-535C-8496-E789-A1D045CA7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A9A9-12DC-A543-9FA5-83A4C80C2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17238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620E4-1BC0-E849-C4A5-541FF9632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48632"/>
            <a:ext cx="11160126" cy="114205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0DBFA-F192-B2CE-B563-4B03243A0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809751"/>
            <a:ext cx="5400039" cy="695324"/>
          </a:xfrm>
        </p:spPr>
        <p:txBody>
          <a:bodyPr anchor="b">
            <a:noAutofit/>
          </a:bodyPr>
          <a:lstStyle>
            <a:lvl1pPr marL="0" indent="0">
              <a:buNone/>
              <a:defRPr sz="3200" b="0" i="0">
                <a:latin typeface="Founders Grotesk Medium" panose="020B0503030202060203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EADDF-BE16-7AC7-8764-B858243AE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400039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143E42-76A8-7256-1181-17A88989C4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023" y="1809751"/>
            <a:ext cx="5400039" cy="695324"/>
          </a:xfrm>
        </p:spPr>
        <p:txBody>
          <a:bodyPr anchor="b">
            <a:noAutofit/>
          </a:bodyPr>
          <a:lstStyle>
            <a:lvl1pPr marL="0" indent="0">
              <a:buNone/>
              <a:defRPr sz="3200" b="0" i="0">
                <a:latin typeface="Founders Grotesk Medium" panose="020B0503030202060203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061E5-3C39-D1F2-C16B-C1F70413D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023" y="2505075"/>
            <a:ext cx="5400689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623007-B0E9-A92F-FC13-04240B2DE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768C-83BD-FE4E-98CB-064812E7330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B28652-8DCC-EF4C-8675-994DCD226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73A26-D3CA-0741-1566-4158D5FAE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A9A9-12DC-A543-9FA5-83A4C80C2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00746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2D923-D482-7C42-F7C3-84FA22C28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EFC259-BE60-A024-C1C2-4E660C3F5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768C-83BD-FE4E-98CB-064812E7330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29A896-64C3-7320-2B22-18ED5558A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EC8B2D-54FA-B40E-E425-4B8138F6E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A9A9-12DC-A543-9FA5-83A4C80C2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0710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4F9E0E-447A-C784-C0EE-981C94BB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768C-83BD-FE4E-98CB-064812E7330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3D003-1042-89C5-39FD-3AF3B1E1B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CB123-3BB5-2503-F9A0-A53A1EE5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A9A9-12DC-A543-9FA5-83A4C80C2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7639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EF69E-7081-AADC-8466-4D8F7E7F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4"/>
            <a:ext cx="4256087" cy="15081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568C9-EB79-DDB6-FAC4-534E6A90F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88701"/>
            <a:ext cx="6492874" cy="47723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C973B-3B89-BB9D-3A79-9DDFD4E8F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057399"/>
            <a:ext cx="425608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A67281-65B7-21BF-A885-57A64AB8E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768C-83BD-FE4E-98CB-064812E7330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E505FA-D8AC-B33B-5D67-A9DE23BD3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053CD-6CDD-09E2-1995-00EA329F3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A9A9-12DC-A543-9FA5-83A4C80C2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5844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AD666-5980-162F-46BE-29E0DC37E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288" y="549274"/>
            <a:ext cx="4256738" cy="15081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6B8050-3060-CF11-D8E4-BD5087E841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9352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9F6CFC-4BB9-102B-A669-66E428F2F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288" y="2057400"/>
            <a:ext cx="42567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D74B5-9D8D-6913-FC00-319606C4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0768C-83BD-FE4E-98CB-064812E7330C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82FD2-5108-3DD7-7F02-5172FF38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3B87F0-9CEF-3F53-22C1-C6928EFFB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A9A9-12DC-A543-9FA5-83A4C80C2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7528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500F54-EF5B-E731-FA7F-D74CA0E9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49275"/>
            <a:ext cx="11160775" cy="1141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311AB-B6CB-1CD9-4EEC-82473C5A7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1825625"/>
            <a:ext cx="11160775" cy="4123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CD3A6-8297-7DAE-7931-637DE4F0B4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5937" y="6308726"/>
            <a:ext cx="2743200" cy="412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Founders Grotesk Regular" panose="020B0503030202060203" pitchFamily="34" charset="77"/>
              </a:defRPr>
            </a:lvl1pPr>
          </a:lstStyle>
          <a:p>
            <a:fld id="{8D90768C-83BD-FE4E-98CB-064812E7330C}" type="datetimeFigureOut">
              <a:rPr lang="en-US" smtClean="0"/>
              <a:pPr/>
              <a:t>5/18/2026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5C7DA-C0A3-CEE0-33C9-45C48F627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08726"/>
            <a:ext cx="4114800" cy="412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Founders Grotesk Regular" panose="020B05030302020602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C6DC-9732-C964-B012-83858D93EE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6345" y="6308726"/>
            <a:ext cx="2879718" cy="412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Founders Grotesk Medium" panose="020B0503030202060203" pitchFamily="34" charset="77"/>
              </a:defRPr>
            </a:lvl1pPr>
          </a:lstStyle>
          <a:p>
            <a:fld id="{F8C7A9A9-12DC-A543-9FA5-83A4C80C26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7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ounders Grotesk Regular" panose="020B050303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Founders Grotesk Regular" panose="020B050303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Founders Grotesk Regular" panose="020B050303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Founders Grotesk Regular" panose="020B050303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ounders Grotesk Regular" panose="020B050303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ounders Grotesk Regular" panose="020B050303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17046E-4EB3-090A-1F51-2FC06F406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839EB8-B58B-FDDA-21A2-03B00DD264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2192001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7CD5C2D-845A-BF15-A9F0-A6FDC3FA9DB6}"/>
              </a:ext>
            </a:extLst>
          </p:cNvPr>
          <p:cNvSpPr txBox="1">
            <a:spLocks/>
          </p:cNvSpPr>
          <p:nvPr/>
        </p:nvSpPr>
        <p:spPr>
          <a:xfrm>
            <a:off x="515937" y="566785"/>
            <a:ext cx="11160124" cy="5750846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algn="l"/>
            <a:r>
              <a:rPr lang="en-US" sz="4200" dirty="0">
                <a:solidFill>
                  <a:schemeClr val="accent1"/>
                </a:solidFill>
                <a:latin typeface="Founders Grotesk Medium" panose="020B0603030202060203" charset="0"/>
              </a:rPr>
              <a:t>How embedding ethics across the innovation lifecycle - from discovery to regulation and implementation - can strengthen the UK’s science ecosystem</a:t>
            </a:r>
          </a:p>
          <a:p>
            <a:pPr marL="9525" algn="l"/>
            <a:endParaRPr lang="en-US" sz="4200" dirty="0">
              <a:solidFill>
                <a:schemeClr val="accent1"/>
              </a:solidFill>
              <a:latin typeface="Founders Grotesk Medium" panose="020B0603030202060203" charset="0"/>
              <a:cs typeface="Moulin Medium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3B9DF2-B913-9458-8674-1E86414978FA}"/>
              </a:ext>
            </a:extLst>
          </p:cNvPr>
          <p:cNvSpPr txBox="1">
            <a:spLocks/>
          </p:cNvSpPr>
          <p:nvPr/>
        </p:nvSpPr>
        <p:spPr>
          <a:xfrm>
            <a:off x="515938" y="540369"/>
            <a:ext cx="5580063" cy="1817509"/>
          </a:xfrm>
          <a:prstGeom prst="rect">
            <a:avLst/>
          </a:prstGeom>
        </p:spPr>
        <p:txBody>
          <a:bodyPr vert="horz" lIns="0" tIns="7200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algn="l"/>
            <a:r>
              <a:rPr lang="en-GB" sz="2500" dirty="0">
                <a:solidFill>
                  <a:schemeClr val="accent1"/>
                </a:solidFill>
                <a:latin typeface="Founders Grotesk Medium" panose="020B0503030202060203" pitchFamily="34" charset="77"/>
                <a:cs typeface="Moulin Medium" pitchFamily="2" charset="77"/>
              </a:rPr>
              <a:t>1</a:t>
            </a:r>
            <a:r>
              <a:rPr lang="en-US" sz="2500" dirty="0">
                <a:solidFill>
                  <a:schemeClr val="accent1"/>
                </a:solidFill>
                <a:latin typeface="Founders Grotesk Medium" panose="020B0503030202060203" pitchFamily="34" charset="77"/>
                <a:cs typeface="Moulin Medium" pitchFamily="2" charset="77"/>
              </a:rPr>
              <a:t>8</a:t>
            </a:r>
            <a:r>
              <a:rPr lang="en-US" sz="2500" baseline="30000" dirty="0">
                <a:solidFill>
                  <a:schemeClr val="accent1"/>
                </a:solidFill>
                <a:latin typeface="Founders Grotesk Medium" panose="020B0503030202060203" pitchFamily="34" charset="77"/>
                <a:cs typeface="Moulin Medium" pitchFamily="2" charset="77"/>
              </a:rPr>
              <a:t>th</a:t>
            </a:r>
            <a:r>
              <a:rPr lang="en-US" sz="2500" dirty="0">
                <a:solidFill>
                  <a:schemeClr val="accent1"/>
                </a:solidFill>
                <a:latin typeface="Founders Grotesk Medium" panose="020B0503030202060203" pitchFamily="34" charset="77"/>
                <a:cs typeface="Moulin Medium" pitchFamily="2" charset="77"/>
              </a:rPr>
              <a:t> May 2026</a:t>
            </a:r>
            <a:endParaRPr lang="en-US" sz="2500" dirty="0">
              <a:solidFill>
                <a:schemeClr val="accent1"/>
              </a:solidFill>
              <a:latin typeface="Founders Grotesk Regular" panose="020B0503030202060203" pitchFamily="34" charset="77"/>
              <a:cs typeface="Moulin Medium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DDD53B-82D5-E5BD-ED10-422E45A34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6345" y="540370"/>
            <a:ext cx="2879716" cy="155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4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E2E23-1720-CAD7-0201-3DB95570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094D37-8D99-C2F7-032D-E2FA306219A1}"/>
              </a:ext>
            </a:extLst>
          </p:cNvPr>
          <p:cNvSpPr>
            <a:spLocks/>
          </p:cNvSpPr>
          <p:nvPr/>
        </p:nvSpPr>
        <p:spPr>
          <a:xfrm>
            <a:off x="-6848" y="-1"/>
            <a:ext cx="12192001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796F3D-10F4-F242-F4E8-B28EDC82569D}"/>
              </a:ext>
            </a:extLst>
          </p:cNvPr>
          <p:cNvSpPr txBox="1">
            <a:spLocks/>
          </p:cNvSpPr>
          <p:nvPr/>
        </p:nvSpPr>
        <p:spPr>
          <a:xfrm>
            <a:off x="515287" y="566785"/>
            <a:ext cx="8100383" cy="5750846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5800" dirty="0">
              <a:latin typeface="Founders Grotesk Medium" panose="020B0503030202060203" pitchFamily="34" charset="77"/>
              <a:cs typeface="Moulin Medium" pitchFamily="2" charset="77"/>
            </a:endParaRPr>
          </a:p>
          <a:p>
            <a:pPr algn="l"/>
            <a:endParaRPr lang="en-US" sz="5800" dirty="0">
              <a:latin typeface="Founders Grotesk Medium" panose="020B0503030202060203" pitchFamily="34" charset="77"/>
              <a:cs typeface="Moulin Medium" pitchFamily="2" charset="77"/>
            </a:endParaRPr>
          </a:p>
          <a:p>
            <a:pPr algn="l"/>
            <a:endParaRPr lang="en-US" sz="5800" dirty="0">
              <a:latin typeface="Founders Grotesk Regular" panose="020B0503030202060203" pitchFamily="34" charset="77"/>
              <a:cs typeface="Moulin Medium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2CE98F4-B191-D442-33A7-9137948E453F}"/>
              </a:ext>
            </a:extLst>
          </p:cNvPr>
          <p:cNvSpPr txBox="1">
            <a:spLocks/>
          </p:cNvSpPr>
          <p:nvPr/>
        </p:nvSpPr>
        <p:spPr>
          <a:xfrm>
            <a:off x="515938" y="540369"/>
            <a:ext cx="5580063" cy="1817509"/>
          </a:xfrm>
          <a:prstGeom prst="rect">
            <a:avLst/>
          </a:prstGeom>
        </p:spPr>
        <p:txBody>
          <a:bodyPr vert="horz" lIns="0" tIns="7200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algn="l"/>
            <a:endParaRPr lang="en-US" sz="1600" dirty="0">
              <a:latin typeface="Founders Grotesk Regular" panose="020B0503030202060203" pitchFamily="34" charset="77"/>
              <a:cs typeface="Moulin Medium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B474A1-F346-DE25-44A9-A95ECD6B3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1196" y="485993"/>
            <a:ext cx="2832473" cy="15248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23AA43-E735-4B61-D5E0-B42EBEDC1185}"/>
              </a:ext>
            </a:extLst>
          </p:cNvPr>
          <p:cNvSpPr txBox="1">
            <a:spLocks/>
          </p:cNvSpPr>
          <p:nvPr/>
        </p:nvSpPr>
        <p:spPr>
          <a:xfrm>
            <a:off x="695310" y="1268724"/>
            <a:ext cx="11147732" cy="3959753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200" dirty="0">
                <a:latin typeface="Founders Grotesk Medium" panose="020B0503030202060203" pitchFamily="34" charset="77"/>
                <a:cs typeface="Moulin Medium" pitchFamily="2" charset="77"/>
              </a:rPr>
              <a:t>Danielle Hamm</a:t>
            </a:r>
          </a:p>
          <a:p>
            <a:pPr algn="l"/>
            <a:r>
              <a:rPr lang="en-US" sz="4000" dirty="0">
                <a:latin typeface="Founders Grotesk Regular" panose="020B0503030202060203" pitchFamily="34" charset="77"/>
                <a:cs typeface="Moulin Medium" pitchFamily="2" charset="77"/>
              </a:rPr>
              <a:t>Director of the Nuffield Council on Bioethics</a:t>
            </a:r>
          </a:p>
        </p:txBody>
      </p:sp>
    </p:spTree>
    <p:extLst>
      <p:ext uri="{BB962C8B-B14F-4D97-AF65-F5344CB8AC3E}">
        <p14:creationId xmlns:p14="http://schemas.microsoft.com/office/powerpoint/2010/main" val="339370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081CFD-BAC6-DE05-C15C-F3E2BBDC5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FE5EAA-74ED-1E28-1892-FE372D3F738A}"/>
              </a:ext>
            </a:extLst>
          </p:cNvPr>
          <p:cNvSpPr>
            <a:spLocks/>
          </p:cNvSpPr>
          <p:nvPr/>
        </p:nvSpPr>
        <p:spPr>
          <a:xfrm>
            <a:off x="-1" y="-1139"/>
            <a:ext cx="12192001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77A4D9D-5E7B-CAB7-FD75-A3EF5B6F3AF5}"/>
              </a:ext>
            </a:extLst>
          </p:cNvPr>
          <p:cNvSpPr txBox="1">
            <a:spLocks/>
          </p:cNvSpPr>
          <p:nvPr/>
        </p:nvSpPr>
        <p:spPr>
          <a:xfrm>
            <a:off x="515287" y="566785"/>
            <a:ext cx="8100383" cy="5750846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5800" dirty="0">
              <a:latin typeface="Founders Grotesk Medium" panose="020B0503030202060203" pitchFamily="34" charset="77"/>
              <a:cs typeface="Moulin Medium" pitchFamily="2" charset="77"/>
            </a:endParaRPr>
          </a:p>
          <a:p>
            <a:pPr algn="l"/>
            <a:endParaRPr lang="en-US" sz="5800" dirty="0">
              <a:latin typeface="Founders Grotesk Medium" panose="020B0503030202060203" pitchFamily="34" charset="77"/>
              <a:cs typeface="Moulin Medium" pitchFamily="2" charset="77"/>
            </a:endParaRPr>
          </a:p>
          <a:p>
            <a:pPr algn="l"/>
            <a:endParaRPr lang="en-US" sz="5800" dirty="0">
              <a:latin typeface="Founders Grotesk Regular" panose="020B0503030202060203" pitchFamily="34" charset="77"/>
              <a:cs typeface="Moulin Medium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2D0D54-3C14-AC22-DB14-3B1DC0644055}"/>
              </a:ext>
            </a:extLst>
          </p:cNvPr>
          <p:cNvSpPr txBox="1">
            <a:spLocks/>
          </p:cNvSpPr>
          <p:nvPr/>
        </p:nvSpPr>
        <p:spPr>
          <a:xfrm>
            <a:off x="515938" y="540369"/>
            <a:ext cx="5580063" cy="1817509"/>
          </a:xfrm>
          <a:prstGeom prst="rect">
            <a:avLst/>
          </a:prstGeom>
        </p:spPr>
        <p:txBody>
          <a:bodyPr vert="horz" lIns="0" tIns="7200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algn="l"/>
            <a:endParaRPr lang="en-US" sz="1600" dirty="0">
              <a:latin typeface="Founders Grotesk Regular" panose="020B0503030202060203" pitchFamily="34" charset="77"/>
              <a:cs typeface="Moulin Medium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A099F3-69B2-719A-5765-F0CA25A67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1196" y="485993"/>
            <a:ext cx="2832473" cy="15248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F875501-F321-4579-FAD9-4F33CD7B4C2D}"/>
              </a:ext>
            </a:extLst>
          </p:cNvPr>
          <p:cNvSpPr txBox="1">
            <a:spLocks/>
          </p:cNvSpPr>
          <p:nvPr/>
        </p:nvSpPr>
        <p:spPr>
          <a:xfrm>
            <a:off x="695310" y="1628770"/>
            <a:ext cx="11147732" cy="3959753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200" dirty="0">
                <a:latin typeface="Founders Grotesk Medium" panose="020B0603030202060203" charset="0"/>
              </a:rPr>
              <a:t>Professor Segun Fatumo</a:t>
            </a:r>
          </a:p>
          <a:p>
            <a:pPr algn="l"/>
            <a:r>
              <a:rPr lang="en-US" sz="4000" dirty="0">
                <a:latin typeface="Founders Grotesk Regular" panose="020B0503030202060203" charset="0"/>
              </a:rPr>
              <a:t>Professor and Chair of Genomic Diversity at Queen Mary University of London</a:t>
            </a:r>
            <a:endParaRPr lang="en-US" sz="4000" dirty="0">
              <a:latin typeface="Founders Grotesk Regular" panose="020B0503030202060203" charset="0"/>
              <a:cs typeface="Moulin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0101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CD27BF-2BA9-E04E-2EAE-D84D9CACF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EA8B66-B4D8-2E65-84A1-9C4EECC882F5}"/>
              </a:ext>
            </a:extLst>
          </p:cNvPr>
          <p:cNvSpPr>
            <a:spLocks/>
          </p:cNvSpPr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B20564E-DBE1-1F75-E3BE-5DE58AAF3F84}"/>
              </a:ext>
            </a:extLst>
          </p:cNvPr>
          <p:cNvSpPr txBox="1">
            <a:spLocks/>
          </p:cNvSpPr>
          <p:nvPr/>
        </p:nvSpPr>
        <p:spPr>
          <a:xfrm>
            <a:off x="515287" y="566785"/>
            <a:ext cx="8100383" cy="5750846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5800" dirty="0">
              <a:latin typeface="Founders Grotesk Medium" panose="020B0503030202060203" pitchFamily="34" charset="77"/>
              <a:cs typeface="Moulin Medium" pitchFamily="2" charset="77"/>
            </a:endParaRPr>
          </a:p>
          <a:p>
            <a:pPr algn="l"/>
            <a:endParaRPr lang="en-US" sz="5800" dirty="0">
              <a:latin typeface="Founders Grotesk Medium" panose="020B0503030202060203" pitchFamily="34" charset="77"/>
              <a:cs typeface="Moulin Medium" pitchFamily="2" charset="77"/>
            </a:endParaRPr>
          </a:p>
          <a:p>
            <a:pPr algn="l"/>
            <a:endParaRPr lang="en-US" sz="5800" dirty="0">
              <a:latin typeface="Founders Grotesk Regular" panose="020B0503030202060203" pitchFamily="34" charset="77"/>
              <a:cs typeface="Moulin Medium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EF103A-0DAF-E684-0D5C-9983BE352402}"/>
              </a:ext>
            </a:extLst>
          </p:cNvPr>
          <p:cNvSpPr txBox="1">
            <a:spLocks/>
          </p:cNvSpPr>
          <p:nvPr/>
        </p:nvSpPr>
        <p:spPr>
          <a:xfrm>
            <a:off x="515938" y="540369"/>
            <a:ext cx="5580063" cy="1817509"/>
          </a:xfrm>
          <a:prstGeom prst="rect">
            <a:avLst/>
          </a:prstGeom>
        </p:spPr>
        <p:txBody>
          <a:bodyPr vert="horz" lIns="0" tIns="7200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algn="l"/>
            <a:endParaRPr lang="en-US" sz="1600" dirty="0">
              <a:latin typeface="Founders Grotesk Regular" panose="020B0503030202060203" pitchFamily="34" charset="77"/>
              <a:cs typeface="Moulin Medium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0FA86F-2FA5-E093-46EF-7B78BCFA0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1196" y="485993"/>
            <a:ext cx="2832473" cy="15248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349103B-C787-A459-B56A-2D3D5A9A8775}"/>
              </a:ext>
            </a:extLst>
          </p:cNvPr>
          <p:cNvSpPr txBox="1">
            <a:spLocks/>
          </p:cNvSpPr>
          <p:nvPr/>
        </p:nvSpPr>
        <p:spPr>
          <a:xfrm>
            <a:off x="528331" y="2073082"/>
            <a:ext cx="11147732" cy="3959753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200" dirty="0">
                <a:latin typeface="Founders Grotesk Medium" panose="020B0503030202060203" pitchFamily="34" charset="77"/>
                <a:cs typeface="Moulin Medium" pitchFamily="2" charset="77"/>
              </a:rPr>
              <a:t>Professor Sarah Devaney </a:t>
            </a:r>
          </a:p>
          <a:p>
            <a:pPr algn="l"/>
            <a:r>
              <a:rPr lang="en-US" sz="4000" dirty="0">
                <a:latin typeface="Founders Grotesk Regular" panose="020B0503030202060203" charset="0"/>
              </a:rPr>
              <a:t>Chair of the Nuffield Council on Bioethics' 14-day Rule for Embryo Research Working Group and Professor of Healthcare Law and Regulation at the University of Manchester</a:t>
            </a:r>
            <a:endParaRPr lang="en-US" sz="4000" dirty="0">
              <a:latin typeface="Founders Grotesk Regular" panose="020B0503030202060203" charset="0"/>
              <a:cs typeface="Moulin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4899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">
      <a:dk1>
        <a:srgbClr val="343434"/>
      </a:dk1>
      <a:lt1>
        <a:srgbClr val="FFFFFF"/>
      </a:lt1>
      <a:dk2>
        <a:srgbClr val="343434"/>
      </a:dk2>
      <a:lt2>
        <a:srgbClr val="E8E8E8"/>
      </a:lt2>
      <a:accent1>
        <a:srgbClr val="B889F3"/>
      </a:accent1>
      <a:accent2>
        <a:srgbClr val="C69DF7"/>
      </a:accent2>
      <a:accent3>
        <a:srgbClr val="D3B1FA"/>
      </a:accent3>
      <a:accent4>
        <a:srgbClr val="E2C7FF"/>
      </a:accent4>
      <a:accent5>
        <a:srgbClr val="63C3FF"/>
      </a:accent5>
      <a:accent6>
        <a:srgbClr val="B9DFF8"/>
      </a:accent6>
      <a:hlink>
        <a:srgbClr val="9858E8"/>
      </a:hlink>
      <a:folHlink>
        <a:srgbClr val="45A5E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DABA1E996D5346BE9757B08B5D08BB" ma:contentTypeVersion="18" ma:contentTypeDescription="Create a new document." ma:contentTypeScope="" ma:versionID="bd0181c5c32c8149bd52d1acaf7b77e5">
  <xsd:schema xmlns:xsd="http://www.w3.org/2001/XMLSchema" xmlns:xs="http://www.w3.org/2001/XMLSchema" xmlns:p="http://schemas.microsoft.com/office/2006/metadata/properties" xmlns:ns2="d0c8e7ee-30bc-43ea-b312-74bb506e821c" xmlns:ns3="fcdec8ea-8036-4524-bc21-cadb9f7106f9" targetNamespace="http://schemas.microsoft.com/office/2006/metadata/properties" ma:root="true" ma:fieldsID="e7d1286a4101fb5c10f86f5b1bb3c058" ns2:_="" ns3:_="">
    <xsd:import namespace="d0c8e7ee-30bc-43ea-b312-74bb506e821c"/>
    <xsd:import namespace="fcdec8ea-8036-4524-bc21-cadb9f7106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8e7ee-30bc-43ea-b312-74bb506e82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2685ab4-baa2-4c4f-bb7f-5702bb19f6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dec8ea-8036-4524-bc21-cadb9f7106f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db059f-a0ab-48e9-88c7-9b63164c85e6}" ma:internalName="TaxCatchAll" ma:showField="CatchAllData" ma:web="fcdec8ea-8036-4524-bc21-cadb9f7106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cdec8ea-8036-4524-bc21-cadb9f7106f9" xsi:nil="true"/>
    <lcf76f155ced4ddcb4097134ff3c332f xmlns="d0c8e7ee-30bc-43ea-b312-74bb506e821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FBC738-397E-487B-9220-DE40CBB25E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c8e7ee-30bc-43ea-b312-74bb506e821c"/>
    <ds:schemaRef ds:uri="fcdec8ea-8036-4524-bc21-cadb9f7106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85A37E-51EE-4F7D-B898-3050F831E363}">
  <ds:schemaRefs>
    <ds:schemaRef ds:uri="http://schemas.microsoft.com/office/2006/metadata/properties"/>
    <ds:schemaRef ds:uri="http://schemas.microsoft.com/office/infopath/2007/PartnerControls"/>
    <ds:schemaRef ds:uri="fcdec8ea-8036-4524-bc21-cadb9f7106f9"/>
    <ds:schemaRef ds:uri="d0c8e7ee-30bc-43ea-b312-74bb506e821c"/>
  </ds:schemaRefs>
</ds:datastoreItem>
</file>

<file path=customXml/itemProps3.xml><?xml version="1.0" encoding="utf-8"?>
<ds:datastoreItem xmlns:ds="http://schemas.openxmlformats.org/officeDocument/2006/customXml" ds:itemID="{FC568A72-0649-43F9-BB87-A87197FB900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ed8c6ea-af01-4761-b84b-f30ff823d501}" enabled="0" method="" siteId="{7ed8c6ea-af01-4761-b84b-f30ff823d50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Widescreen</PresentationFormat>
  <Paragraphs>15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Bureau</dc:creator>
  <cp:keywords/>
  <dc:description/>
  <cp:lastModifiedBy>Zoë Sleath</cp:lastModifiedBy>
  <cp:revision>81</cp:revision>
  <dcterms:created xsi:type="dcterms:W3CDTF">2024-10-20T15:57:29Z</dcterms:created>
  <dcterms:modified xsi:type="dcterms:W3CDTF">2026-05-18T13:25:11Z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0x01010054DABA1E996D5346BE9757B08B5D08BB</vt:lpwstr>
  </property>
  <property fmtid="{D5CDD505-2E9C-101B-9397-08002B2CF9AE}" pid="3" name="MediaServiceImageTags">
    <vt:lpwstr/>
  </property>
</Properties>
</file>